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notesMasterIdLst>
    <p:notesMasterId r:id="rId45"/>
  </p:notesMasterIdLst>
  <p:handoutMasterIdLst>
    <p:handoutMasterId r:id="rId46"/>
  </p:handoutMasterIdLst>
  <p:sldIdLst>
    <p:sldId id="256" r:id="rId2"/>
    <p:sldId id="257" r:id="rId3"/>
    <p:sldId id="258" r:id="rId4"/>
    <p:sldId id="261" r:id="rId5"/>
    <p:sldId id="284" r:id="rId6"/>
    <p:sldId id="259" r:id="rId7"/>
    <p:sldId id="286" r:id="rId8"/>
    <p:sldId id="274" r:id="rId9"/>
    <p:sldId id="287" r:id="rId10"/>
    <p:sldId id="288" r:id="rId11"/>
    <p:sldId id="267" r:id="rId12"/>
    <p:sldId id="280" r:id="rId13"/>
    <p:sldId id="289" r:id="rId14"/>
    <p:sldId id="260" r:id="rId15"/>
    <p:sldId id="290" r:id="rId16"/>
    <p:sldId id="264" r:id="rId17"/>
    <p:sldId id="291" r:id="rId18"/>
    <p:sldId id="292" r:id="rId19"/>
    <p:sldId id="275" r:id="rId20"/>
    <p:sldId id="293" r:id="rId21"/>
    <p:sldId id="276" r:id="rId22"/>
    <p:sldId id="294" r:id="rId23"/>
    <p:sldId id="270" r:id="rId24"/>
    <p:sldId id="295" r:id="rId25"/>
    <p:sldId id="268" r:id="rId26"/>
    <p:sldId id="296" r:id="rId27"/>
    <p:sldId id="271" r:id="rId28"/>
    <p:sldId id="297" r:id="rId29"/>
    <p:sldId id="298" r:id="rId30"/>
    <p:sldId id="272" r:id="rId31"/>
    <p:sldId id="299" r:id="rId32"/>
    <p:sldId id="300" r:id="rId33"/>
    <p:sldId id="262" r:id="rId34"/>
    <p:sldId id="301" r:id="rId35"/>
    <p:sldId id="265" r:id="rId36"/>
    <p:sldId id="302" r:id="rId37"/>
    <p:sldId id="266" r:id="rId38"/>
    <p:sldId id="303" r:id="rId39"/>
    <p:sldId id="263" r:id="rId40"/>
    <p:sldId id="283" r:id="rId41"/>
    <p:sldId id="273" r:id="rId42"/>
    <p:sldId id="304" r:id="rId43"/>
    <p:sldId id="305" r:id="rId44"/>
  </p:sldIdLst>
  <p:sldSz cx="10623550" cy="59753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bschnitt ohne Titel" id="{20F3C21D-149E-482F-AB9D-BDF5FFA2C344}">
          <p14:sldIdLst>
            <p14:sldId id="256"/>
            <p14:sldId id="257"/>
            <p14:sldId id="258"/>
            <p14:sldId id="261"/>
            <p14:sldId id="284"/>
            <p14:sldId id="259"/>
            <p14:sldId id="286"/>
            <p14:sldId id="274"/>
            <p14:sldId id="287"/>
            <p14:sldId id="288"/>
            <p14:sldId id="267"/>
            <p14:sldId id="280"/>
            <p14:sldId id="289"/>
            <p14:sldId id="260"/>
            <p14:sldId id="290"/>
            <p14:sldId id="264"/>
            <p14:sldId id="291"/>
            <p14:sldId id="292"/>
            <p14:sldId id="275"/>
            <p14:sldId id="293"/>
            <p14:sldId id="276"/>
            <p14:sldId id="294"/>
            <p14:sldId id="270"/>
            <p14:sldId id="295"/>
            <p14:sldId id="268"/>
            <p14:sldId id="296"/>
            <p14:sldId id="271"/>
            <p14:sldId id="297"/>
            <p14:sldId id="298"/>
            <p14:sldId id="272"/>
            <p14:sldId id="299"/>
            <p14:sldId id="300"/>
            <p14:sldId id="262"/>
            <p14:sldId id="301"/>
            <p14:sldId id="265"/>
            <p14:sldId id="302"/>
            <p14:sldId id="266"/>
            <p14:sldId id="303"/>
            <p14:sldId id="263"/>
            <p14:sldId id="283"/>
            <p14:sldId id="273"/>
            <p14:sldId id="304"/>
            <p14:sldId id="305"/>
          </p14:sldIdLst>
        </p14:section>
      </p14:sectionLst>
    </p:ext>
    <p:ext uri="{EFAFB233-063F-42B5-8137-9DF3F51BA10A}">
      <p15:sldGuideLst xmlns:p15="http://schemas.microsoft.com/office/powerpoint/2012/main">
        <p15:guide id="1" orient="horz" pos="1882" userDrawn="1">
          <p15:clr>
            <a:srgbClr val="A4A3A4"/>
          </p15:clr>
        </p15:guide>
        <p15:guide id="2" pos="334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3B3B"/>
    <a:srgbClr val="CC9966"/>
    <a:srgbClr val="99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7" autoAdjust="0"/>
    <p:restoredTop sz="95186" autoAdjust="0"/>
  </p:normalViewPr>
  <p:slideViewPr>
    <p:cSldViewPr snapToGrid="0">
      <p:cViewPr varScale="1">
        <p:scale>
          <a:sx n="126" d="100"/>
          <a:sy n="126" d="100"/>
        </p:scale>
        <p:origin x="480" y="126"/>
      </p:cViewPr>
      <p:guideLst>
        <p:guide orient="horz" pos="1882"/>
        <p:guide pos="3346"/>
      </p:guideLst>
    </p:cSldViewPr>
  </p:slideViewPr>
  <p:notesTextViewPr>
    <p:cViewPr>
      <p:scale>
        <a:sx n="1" d="1"/>
        <a:sy n="1" d="1"/>
      </p:scale>
      <p:origin x="0" y="0"/>
    </p:cViewPr>
  </p:notesTextViewPr>
  <p:notesViewPr>
    <p:cSldViewPr snapToGrid="0" showGuides="1">
      <p:cViewPr varScale="1">
        <p:scale>
          <a:sx n="138" d="100"/>
          <a:sy n="138" d="100"/>
        </p:scale>
        <p:origin x="3726"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B849066-D01B-43BD-AAAE-A218776F2BDA}" type="datetimeFigureOut">
              <a:rPr lang="de-DE" smtClean="0"/>
              <a:t>28.03.2023</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F0DECD-0A8A-4FF5-B9F1-EF3C69C31F05}" type="slidenum">
              <a:rPr lang="de-DE" smtClean="0"/>
              <a:t>‹Nr.›</a:t>
            </a:fld>
            <a:endParaRPr lang="de-DE"/>
          </a:p>
        </p:txBody>
      </p:sp>
    </p:spTree>
    <p:extLst>
      <p:ext uri="{BB962C8B-B14F-4D97-AF65-F5344CB8AC3E}">
        <p14:creationId xmlns:p14="http://schemas.microsoft.com/office/powerpoint/2010/main" val="26219100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2A2A2D-8E25-45A6-B108-BDDFAE02302B}" type="datetimeFigureOut">
              <a:rPr lang="de-DE" smtClean="0"/>
              <a:t>28.03.2023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B77918-D3B4-4161-8A32-3827DB31ADBD}" type="slidenum">
              <a:rPr lang="de-DE" smtClean="0"/>
              <a:t>‹Nr.›</a:t>
            </a:fld>
            <a:endParaRPr lang="de-DE"/>
          </a:p>
        </p:txBody>
      </p:sp>
    </p:spTree>
    <p:extLst>
      <p:ext uri="{BB962C8B-B14F-4D97-AF65-F5344CB8AC3E}">
        <p14:creationId xmlns:p14="http://schemas.microsoft.com/office/powerpoint/2010/main" val="1747141285"/>
      </p:ext>
    </p:extLst>
  </p:cSld>
  <p:clrMap bg1="lt1" tx1="dk1" bg2="lt2" tx2="dk2" accent1="accent1" accent2="accent2" accent3="accent3" accent4="accent4" accent5="accent5" accent6="accent6" hlink="hlink" folHlink="folHlink"/>
  <p:notesStyle>
    <a:lvl1pPr marL="0" algn="l" defTabSz="815553" rtl="0" eaLnBrk="1" latinLnBrk="0" hangingPunct="1">
      <a:defRPr sz="1070" kern="1200">
        <a:solidFill>
          <a:schemeClr val="tx1"/>
        </a:solidFill>
        <a:latin typeface="+mn-lt"/>
        <a:ea typeface="+mn-ea"/>
        <a:cs typeface="+mn-cs"/>
      </a:defRPr>
    </a:lvl1pPr>
    <a:lvl2pPr marL="407777" algn="l" defTabSz="815553" rtl="0" eaLnBrk="1" latinLnBrk="0" hangingPunct="1">
      <a:defRPr sz="1070" kern="1200">
        <a:solidFill>
          <a:schemeClr val="tx1"/>
        </a:solidFill>
        <a:latin typeface="+mn-lt"/>
        <a:ea typeface="+mn-ea"/>
        <a:cs typeface="+mn-cs"/>
      </a:defRPr>
    </a:lvl2pPr>
    <a:lvl3pPr marL="815553" algn="l" defTabSz="815553" rtl="0" eaLnBrk="1" latinLnBrk="0" hangingPunct="1">
      <a:defRPr sz="1070" kern="1200">
        <a:solidFill>
          <a:schemeClr val="tx1"/>
        </a:solidFill>
        <a:latin typeface="+mn-lt"/>
        <a:ea typeface="+mn-ea"/>
        <a:cs typeface="+mn-cs"/>
      </a:defRPr>
    </a:lvl3pPr>
    <a:lvl4pPr marL="1223330" algn="l" defTabSz="815553" rtl="0" eaLnBrk="1" latinLnBrk="0" hangingPunct="1">
      <a:defRPr sz="1070" kern="1200">
        <a:solidFill>
          <a:schemeClr val="tx1"/>
        </a:solidFill>
        <a:latin typeface="+mn-lt"/>
        <a:ea typeface="+mn-ea"/>
        <a:cs typeface="+mn-cs"/>
      </a:defRPr>
    </a:lvl4pPr>
    <a:lvl5pPr marL="1631107" algn="l" defTabSz="815553" rtl="0" eaLnBrk="1" latinLnBrk="0" hangingPunct="1">
      <a:defRPr sz="1070" kern="1200">
        <a:solidFill>
          <a:schemeClr val="tx1"/>
        </a:solidFill>
        <a:latin typeface="+mn-lt"/>
        <a:ea typeface="+mn-ea"/>
        <a:cs typeface="+mn-cs"/>
      </a:defRPr>
    </a:lvl5pPr>
    <a:lvl6pPr marL="2038883" algn="l" defTabSz="815553" rtl="0" eaLnBrk="1" latinLnBrk="0" hangingPunct="1">
      <a:defRPr sz="1070" kern="1200">
        <a:solidFill>
          <a:schemeClr val="tx1"/>
        </a:solidFill>
        <a:latin typeface="+mn-lt"/>
        <a:ea typeface="+mn-ea"/>
        <a:cs typeface="+mn-cs"/>
      </a:defRPr>
    </a:lvl6pPr>
    <a:lvl7pPr marL="2446660" algn="l" defTabSz="815553" rtl="0" eaLnBrk="1" latinLnBrk="0" hangingPunct="1">
      <a:defRPr sz="1070" kern="1200">
        <a:solidFill>
          <a:schemeClr val="tx1"/>
        </a:solidFill>
        <a:latin typeface="+mn-lt"/>
        <a:ea typeface="+mn-ea"/>
        <a:cs typeface="+mn-cs"/>
      </a:defRPr>
    </a:lvl7pPr>
    <a:lvl8pPr marL="2854437" algn="l" defTabSz="815553" rtl="0" eaLnBrk="1" latinLnBrk="0" hangingPunct="1">
      <a:defRPr sz="1070" kern="1200">
        <a:solidFill>
          <a:schemeClr val="tx1"/>
        </a:solidFill>
        <a:latin typeface="+mn-lt"/>
        <a:ea typeface="+mn-ea"/>
        <a:cs typeface="+mn-cs"/>
      </a:defRPr>
    </a:lvl8pPr>
    <a:lvl9pPr marL="3262213" algn="l" defTabSz="815553" rtl="0" eaLnBrk="1" latinLnBrk="0" hangingPunct="1">
      <a:defRPr sz="107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de.wikipedia.org/wiki/Rosskastanienminiermotte"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de.wikipedia.org/wiki/Gew%C3%B6hnliche_Rosskastanie" TargetMode="Externa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de.wikipedia.org/wiki/Krebspest" TargetMode="External"/><Relationship Id="rId13" Type="http://schemas.openxmlformats.org/officeDocument/2006/relationships/hyperlink" Target="https://de.wikipedia.org/wiki/Liste_invasiver_gebietsfremder_Arten_von_unionsweiter_Bedeutung#cite_note-15" TargetMode="External"/><Relationship Id="rId3" Type="http://schemas.openxmlformats.org/officeDocument/2006/relationships/hyperlink" Target="https://de.wikipedia.org/wiki/Liste_invasiver_gebietsfremder_Arten_von_unionsweiter_Bedeutung#cite_note-10" TargetMode="External"/><Relationship Id="rId7" Type="http://schemas.openxmlformats.org/officeDocument/2006/relationships/hyperlink" Target="https://de.wikipedia.org/wiki/Liste_invasiver_gebietsfremder_Arten_von_unionsweiter_Bedeutung#cite_note-12" TargetMode="External"/><Relationship Id="rId12" Type="http://schemas.openxmlformats.org/officeDocument/2006/relationships/hyperlink" Target="https://de.wikipedia.org/wiki/Zentralverband_Gartenbau"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de.wikipedia.org/wiki/Kamberkrebs" TargetMode="External"/><Relationship Id="rId11" Type="http://schemas.openxmlformats.org/officeDocument/2006/relationships/hyperlink" Target="https://de.wikipedia.org/wiki/Liste_invasiver_gebietsfremder_Arten_von_unionsweiter_Bedeutung#cite_note-14" TargetMode="External"/><Relationship Id="rId5" Type="http://schemas.openxmlformats.org/officeDocument/2006/relationships/hyperlink" Target="https://de.wikipedia.org/wiki/Signalkrebs" TargetMode="External"/><Relationship Id="rId10" Type="http://schemas.openxmlformats.org/officeDocument/2006/relationships/hyperlink" Target="https://de.wikipedia.org/wiki/Liste_invasiver_gebietsfremder_Arten_von_unionsweiter_Bedeutung#cite_note-13" TargetMode="External"/><Relationship Id="rId4" Type="http://schemas.openxmlformats.org/officeDocument/2006/relationships/hyperlink" Target="https://de.wikipedia.org/wiki/Liste_invasiver_gebietsfremder_Arten_von_unionsweiter_Bedeutung#cite_note-11" TargetMode="External"/><Relationship Id="rId9" Type="http://schemas.openxmlformats.org/officeDocument/2006/relationships/hyperlink" Target="https://de.wikipedia.org/wiki/Verband_der_Zoologischen_G%C3%A4rten"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815553" rtl="0" eaLnBrk="1" fontAlgn="auto" latinLnBrk="0" hangingPunct="1">
              <a:lnSpc>
                <a:spcPct val="100000"/>
              </a:lnSpc>
              <a:spcBef>
                <a:spcPts val="0"/>
              </a:spcBef>
              <a:spcAft>
                <a:spcPts val="0"/>
              </a:spcAft>
              <a:buClrTx/>
              <a:buSzTx/>
              <a:buFontTx/>
              <a:buNone/>
              <a:tabLst/>
              <a:defRPr/>
            </a:pPr>
            <a:r>
              <a:rPr lang="de-DE" dirty="0"/>
              <a:t>Beispielsweise befällt die sich zunehmend in Europa ausbreitende </a:t>
            </a:r>
            <a:r>
              <a:rPr lang="de-DE" dirty="0">
                <a:hlinkClick r:id="rId3" tooltip="Rosskastanienminiermotte"/>
              </a:rPr>
              <a:t>Rosskastanienminiermotte</a:t>
            </a:r>
            <a:r>
              <a:rPr lang="de-DE" dirty="0"/>
              <a:t> seit Ende des 19. Jahrhunderts die in Europa eingeführte </a:t>
            </a:r>
            <a:r>
              <a:rPr lang="de-DE" dirty="0">
                <a:hlinkClick r:id="rId4" tooltip="Gewöhnliche Rosskastanie"/>
              </a:rPr>
              <a:t>Gewöhnliche Rosskastanie</a:t>
            </a:r>
            <a:r>
              <a:rPr lang="de-DE" dirty="0"/>
              <a:t>.</a:t>
            </a:r>
          </a:p>
          <a:p>
            <a:endParaRPr lang="de-DE" dirty="0"/>
          </a:p>
        </p:txBody>
      </p:sp>
      <p:sp>
        <p:nvSpPr>
          <p:cNvPr id="4" name="Foliennummernplatzhalter 3"/>
          <p:cNvSpPr>
            <a:spLocks noGrp="1"/>
          </p:cNvSpPr>
          <p:nvPr>
            <p:ph type="sldNum" sz="quarter" idx="10"/>
          </p:nvPr>
        </p:nvSpPr>
        <p:spPr/>
        <p:txBody>
          <a:bodyPr/>
          <a:lstStyle/>
          <a:p>
            <a:fld id="{4CB77918-D3B4-4161-8A32-3827DB31ADBD}" type="slidenum">
              <a:rPr lang="de-DE" smtClean="0"/>
              <a:t>3</a:t>
            </a:fld>
            <a:endParaRPr lang="de-DE"/>
          </a:p>
        </p:txBody>
      </p:sp>
    </p:spTree>
    <p:extLst>
      <p:ext uri="{BB962C8B-B14F-4D97-AF65-F5344CB8AC3E}">
        <p14:creationId xmlns:p14="http://schemas.microsoft.com/office/powerpoint/2010/main" val="775054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70" b="0" i="0" kern="1200" dirty="0">
                <a:solidFill>
                  <a:schemeClr val="tx1"/>
                </a:solidFill>
                <a:effectLst/>
                <a:latin typeface="+mn-lt"/>
                <a:ea typeface="+mn-ea"/>
                <a:cs typeface="+mn-cs"/>
              </a:rPr>
              <a:t>Die Liste wurde sowohl vom Europäischen Parlament wie auch von den Naturschutzverbänden im Vorfeld der Beschlussfassung heftig kritisiert. Sie sei mit initial 37 Arten viel zu kurz, zahlreiche wichtige Arten seien nicht aufgenommen. Für das Gebiet der EU schätzten die Kritiker die Existenz von ungefähr 1500 invasiven </a:t>
            </a:r>
            <a:r>
              <a:rPr lang="de-DE" sz="1070" b="0" i="0" kern="1200" dirty="0" err="1">
                <a:solidFill>
                  <a:schemeClr val="tx1"/>
                </a:solidFill>
                <a:effectLst/>
                <a:latin typeface="+mn-lt"/>
                <a:ea typeface="+mn-ea"/>
                <a:cs typeface="+mn-cs"/>
              </a:rPr>
              <a:t>Neobiota</a:t>
            </a:r>
            <a:r>
              <a:rPr lang="de-DE" sz="1070" b="0" i="0" kern="1200" dirty="0">
                <a:solidFill>
                  <a:schemeClr val="tx1"/>
                </a:solidFill>
                <a:effectLst/>
                <a:latin typeface="+mn-lt"/>
                <a:ea typeface="+mn-ea"/>
                <a:cs typeface="+mn-cs"/>
              </a:rPr>
              <a:t>. Aufgrund der Kritik des Parlaments wurde die Entscheidung über die Liste verzögert,</a:t>
            </a:r>
            <a:r>
              <a:rPr lang="de-DE" sz="1070" b="0" i="0" u="none" strike="noStrike" kern="1200" baseline="30000" dirty="0">
                <a:solidFill>
                  <a:schemeClr val="tx1"/>
                </a:solidFill>
                <a:effectLst/>
                <a:latin typeface="+mn-lt"/>
                <a:ea typeface="+mn-ea"/>
                <a:cs typeface="+mn-cs"/>
                <a:hlinkClick r:id="rId3"/>
              </a:rPr>
              <a:t>[10]</a:t>
            </a:r>
            <a:r>
              <a:rPr lang="de-DE" sz="1070" b="0" i="0" kern="1200" dirty="0">
                <a:solidFill>
                  <a:schemeClr val="tx1"/>
                </a:solidFill>
                <a:effectLst/>
                <a:latin typeface="+mn-lt"/>
                <a:ea typeface="+mn-ea"/>
                <a:cs typeface="+mn-cs"/>
              </a:rPr>
              <a:t> sie wurde aber schließlich in der ursprünglich vorgesehenen Fassung beschlossen. Auch eine vom zuständigen, gemäß Artikel 27 der EU-Verordnung gebildeten Fachausschuss von Experten der Mitgliedsstaaten verabschiedete Ergänzungsliste mit weiteren 20 Arten wurde zunächst nicht aufgenommen.</a:t>
            </a:r>
            <a:r>
              <a:rPr lang="de-DE" sz="1070" b="0" i="0" u="none" strike="noStrike" kern="1200" baseline="30000" dirty="0">
                <a:solidFill>
                  <a:schemeClr val="tx1"/>
                </a:solidFill>
                <a:effectLst/>
                <a:latin typeface="+mn-lt"/>
                <a:ea typeface="+mn-ea"/>
                <a:cs typeface="+mn-cs"/>
                <a:hlinkClick r:id="rId4"/>
              </a:rPr>
              <a:t>[11]</a:t>
            </a:r>
            <a:endParaRPr lang="de-DE" sz="1070" b="0" i="0" kern="1200" dirty="0">
              <a:solidFill>
                <a:schemeClr val="tx1"/>
              </a:solidFill>
              <a:effectLst/>
              <a:latin typeface="+mn-lt"/>
              <a:ea typeface="+mn-ea"/>
              <a:cs typeface="+mn-cs"/>
            </a:endParaRPr>
          </a:p>
          <a:p>
            <a:r>
              <a:rPr lang="de-DE" sz="1070" b="0" i="0" kern="1200" dirty="0">
                <a:solidFill>
                  <a:schemeClr val="tx1"/>
                </a:solidFill>
                <a:effectLst/>
                <a:latin typeface="+mn-lt"/>
                <a:ea typeface="+mn-ea"/>
                <a:cs typeface="+mn-cs"/>
              </a:rPr>
              <a:t>Informationen über invasive Tierarten im Zoologischen Garten Heidelberg.</a:t>
            </a:r>
          </a:p>
          <a:p>
            <a:r>
              <a:rPr lang="de-DE" sz="1070" b="0" i="0" kern="1200" dirty="0">
                <a:solidFill>
                  <a:schemeClr val="tx1"/>
                </a:solidFill>
                <a:effectLst/>
                <a:latin typeface="+mn-lt"/>
                <a:ea typeface="+mn-ea"/>
                <a:cs typeface="+mn-cs"/>
              </a:rPr>
              <a:t>Gegen eine Aufnahme von Arten in die Liste wurde auch durch von Einschränkungen gegebenenfalls betroffene Nutzergruppen opponiert. So protestierte der Verband der Deutschen Binnenfischerei und Aquakultur gegen die Aufnahme von Flusskrebsarten wie </a:t>
            </a:r>
            <a:r>
              <a:rPr lang="de-DE" sz="1070" b="0" i="0" u="none" strike="noStrike" kern="1200" dirty="0">
                <a:solidFill>
                  <a:schemeClr val="tx1"/>
                </a:solidFill>
                <a:effectLst/>
                <a:latin typeface="+mn-lt"/>
                <a:ea typeface="+mn-ea"/>
                <a:cs typeface="+mn-cs"/>
                <a:hlinkClick r:id="rId5" tooltip="Signalkrebs"/>
              </a:rPr>
              <a:t>Signalkrebs</a:t>
            </a:r>
            <a:r>
              <a:rPr lang="de-DE" sz="1070" b="0" i="0" kern="1200" dirty="0">
                <a:solidFill>
                  <a:schemeClr val="tx1"/>
                </a:solidFill>
                <a:effectLst/>
                <a:latin typeface="+mn-lt"/>
                <a:ea typeface="+mn-ea"/>
                <a:cs typeface="+mn-cs"/>
              </a:rPr>
              <a:t> und </a:t>
            </a:r>
            <a:r>
              <a:rPr lang="de-DE" sz="1070" b="0" i="0" u="none" strike="noStrike" kern="1200" dirty="0" err="1">
                <a:solidFill>
                  <a:schemeClr val="tx1"/>
                </a:solidFill>
                <a:effectLst/>
                <a:latin typeface="+mn-lt"/>
                <a:ea typeface="+mn-ea"/>
                <a:cs typeface="+mn-cs"/>
                <a:hlinkClick r:id="rId6" tooltip="Kamberkrebs"/>
              </a:rPr>
              <a:t>Kamberkrebs</a:t>
            </a:r>
            <a:r>
              <a:rPr lang="de-DE" sz="1070" b="0" i="0" kern="1200" dirty="0">
                <a:solidFill>
                  <a:schemeClr val="tx1"/>
                </a:solidFill>
                <a:effectLst/>
                <a:latin typeface="+mn-lt"/>
                <a:ea typeface="+mn-ea"/>
                <a:cs typeface="+mn-cs"/>
              </a:rPr>
              <a:t> in die Liste,</a:t>
            </a:r>
            <a:r>
              <a:rPr lang="de-DE" sz="1070" b="0" i="0" u="none" strike="noStrike" kern="1200" baseline="30000" dirty="0">
                <a:solidFill>
                  <a:schemeClr val="tx1"/>
                </a:solidFill>
                <a:effectLst/>
                <a:latin typeface="+mn-lt"/>
                <a:ea typeface="+mn-ea"/>
                <a:cs typeface="+mn-cs"/>
                <a:hlinkClick r:id="rId7"/>
              </a:rPr>
              <a:t>[12]</a:t>
            </a:r>
            <a:r>
              <a:rPr lang="de-DE" sz="1070" b="0" i="0" kern="1200" dirty="0">
                <a:solidFill>
                  <a:schemeClr val="tx1"/>
                </a:solidFill>
                <a:effectLst/>
                <a:latin typeface="+mn-lt"/>
                <a:ea typeface="+mn-ea"/>
                <a:cs typeface="+mn-cs"/>
              </a:rPr>
              <a:t> obschon diese bekanntermaßen die </a:t>
            </a:r>
            <a:r>
              <a:rPr lang="de-DE" sz="1070" b="0" i="0" u="none" strike="noStrike" kern="1200" dirty="0">
                <a:solidFill>
                  <a:schemeClr val="tx1"/>
                </a:solidFill>
                <a:effectLst/>
                <a:latin typeface="+mn-lt"/>
                <a:ea typeface="+mn-ea"/>
                <a:cs typeface="+mn-cs"/>
                <a:hlinkClick r:id="rId8" tooltip="Krebspest"/>
              </a:rPr>
              <a:t>Krebspest</a:t>
            </a:r>
            <a:r>
              <a:rPr lang="de-DE" sz="1070" b="0" i="0" kern="1200" dirty="0">
                <a:solidFill>
                  <a:schemeClr val="tx1"/>
                </a:solidFill>
                <a:effectLst/>
                <a:latin typeface="+mn-lt"/>
                <a:ea typeface="+mn-ea"/>
                <a:cs typeface="+mn-cs"/>
              </a:rPr>
              <a:t> eingeschleppt haben und auch sonst die heimischen Krebsarten vollständig verdrängen. Der </a:t>
            </a:r>
            <a:r>
              <a:rPr lang="de-DE" sz="1070" b="0" i="0" u="none" strike="noStrike" kern="1200" dirty="0">
                <a:solidFill>
                  <a:schemeClr val="tx1"/>
                </a:solidFill>
                <a:effectLst/>
                <a:latin typeface="+mn-lt"/>
                <a:ea typeface="+mn-ea"/>
                <a:cs typeface="+mn-cs"/>
                <a:hlinkClick r:id="rId9" tooltip="Verband der Zoologischen Gärten"/>
              </a:rPr>
              <a:t>Verband der Zoologischen Gärten</a:t>
            </a:r>
            <a:r>
              <a:rPr lang="de-DE" sz="1070" b="0" i="0" kern="1200" dirty="0">
                <a:solidFill>
                  <a:schemeClr val="tx1"/>
                </a:solidFill>
                <a:effectLst/>
                <a:latin typeface="+mn-lt"/>
                <a:ea typeface="+mn-ea"/>
                <a:cs typeface="+mn-cs"/>
              </a:rPr>
              <a:t> (</a:t>
            </a:r>
            <a:r>
              <a:rPr lang="de-DE" sz="1070" b="0" i="0" kern="1200" dirty="0" err="1">
                <a:solidFill>
                  <a:schemeClr val="tx1"/>
                </a:solidFill>
                <a:effectLst/>
                <a:latin typeface="+mn-lt"/>
                <a:ea typeface="+mn-ea"/>
                <a:cs typeface="+mn-cs"/>
              </a:rPr>
              <a:t>VdZ</a:t>
            </a:r>
            <a:r>
              <a:rPr lang="de-DE" sz="1070" b="0" i="0" kern="1200" dirty="0">
                <a:solidFill>
                  <a:schemeClr val="tx1"/>
                </a:solidFill>
                <a:effectLst/>
                <a:latin typeface="+mn-lt"/>
                <a:ea typeface="+mn-ea"/>
                <a:cs typeface="+mn-cs"/>
              </a:rPr>
              <a:t>) wehrte sich bereits frühzeitig gegen die Ausweitung der EU-Verordnung auf die Zootierhaltung:</a:t>
            </a:r>
            <a:r>
              <a:rPr lang="de-DE" sz="1070" b="0" i="0" u="none" strike="noStrike" kern="1200" baseline="30000" dirty="0">
                <a:solidFill>
                  <a:schemeClr val="tx1"/>
                </a:solidFill>
                <a:effectLst/>
                <a:latin typeface="+mn-lt"/>
                <a:ea typeface="+mn-ea"/>
                <a:cs typeface="+mn-cs"/>
                <a:hlinkClick r:id="rId10"/>
              </a:rPr>
              <a:t>[13]</a:t>
            </a:r>
            <a:r>
              <a:rPr lang="de-DE" sz="1070" b="0" i="0" kern="1200" dirty="0">
                <a:solidFill>
                  <a:schemeClr val="tx1"/>
                </a:solidFill>
                <a:effectLst/>
                <a:latin typeface="+mn-lt"/>
                <a:ea typeface="+mn-ea"/>
                <a:cs typeface="+mn-cs"/>
              </a:rPr>
              <a:t> Zum einen seien Zoos keine maßgeblichen Verursacher der </a:t>
            </a:r>
            <a:r>
              <a:rPr lang="de-DE" sz="1070" b="0" i="0" kern="1200" dirty="0" err="1">
                <a:solidFill>
                  <a:schemeClr val="tx1"/>
                </a:solidFill>
                <a:effectLst/>
                <a:latin typeface="+mn-lt"/>
                <a:ea typeface="+mn-ea"/>
                <a:cs typeface="+mn-cs"/>
              </a:rPr>
              <a:t>Invasivarten</a:t>
            </a:r>
            <a:r>
              <a:rPr lang="de-DE" sz="1070" b="0" i="0" kern="1200" dirty="0">
                <a:solidFill>
                  <a:schemeClr val="tx1"/>
                </a:solidFill>
                <a:effectLst/>
                <a:latin typeface="+mn-lt"/>
                <a:ea typeface="+mn-ea"/>
                <a:cs typeface="+mn-cs"/>
              </a:rPr>
              <a:t>-Problematik in Europa und zum anderen unterstützen Zoos die EU in ihrem Bestreben, die Bevölkerung über gebietsfremde invasive Arten aufzuklären. Das belege auch der 2012 verabschiedete </a:t>
            </a:r>
            <a:r>
              <a:rPr lang="de-DE" sz="1070" b="0" i="1" kern="1200" dirty="0">
                <a:solidFill>
                  <a:schemeClr val="tx1"/>
                </a:solidFill>
                <a:effectLst/>
                <a:latin typeface="+mn-lt"/>
                <a:ea typeface="+mn-ea"/>
                <a:cs typeface="+mn-cs"/>
              </a:rPr>
              <a:t>European Code </a:t>
            </a:r>
            <a:r>
              <a:rPr lang="de-DE" sz="1070" b="0" i="1" kern="1200" dirty="0" err="1">
                <a:solidFill>
                  <a:schemeClr val="tx1"/>
                </a:solidFill>
                <a:effectLst/>
                <a:latin typeface="+mn-lt"/>
                <a:ea typeface="+mn-ea"/>
                <a:cs typeface="+mn-cs"/>
              </a:rPr>
              <a:t>of</a:t>
            </a:r>
            <a:r>
              <a:rPr lang="de-DE" sz="1070" b="0" i="1" kern="1200" dirty="0">
                <a:solidFill>
                  <a:schemeClr val="tx1"/>
                </a:solidFill>
                <a:effectLst/>
                <a:latin typeface="+mn-lt"/>
                <a:ea typeface="+mn-ea"/>
                <a:cs typeface="+mn-cs"/>
              </a:rPr>
              <a:t> </a:t>
            </a:r>
            <a:r>
              <a:rPr lang="de-DE" sz="1070" b="0" i="1" kern="1200" dirty="0" err="1">
                <a:solidFill>
                  <a:schemeClr val="tx1"/>
                </a:solidFill>
                <a:effectLst/>
                <a:latin typeface="+mn-lt"/>
                <a:ea typeface="+mn-ea"/>
                <a:cs typeface="+mn-cs"/>
              </a:rPr>
              <a:t>Conduct</a:t>
            </a:r>
            <a:r>
              <a:rPr lang="de-DE" sz="1070" b="0" i="1" kern="1200" dirty="0">
                <a:solidFill>
                  <a:schemeClr val="tx1"/>
                </a:solidFill>
                <a:effectLst/>
                <a:latin typeface="+mn-lt"/>
                <a:ea typeface="+mn-ea"/>
                <a:cs typeface="+mn-cs"/>
              </a:rPr>
              <a:t> on Zoological </a:t>
            </a:r>
            <a:r>
              <a:rPr lang="de-DE" sz="1070" b="0" i="1" kern="1200" dirty="0" err="1">
                <a:solidFill>
                  <a:schemeClr val="tx1"/>
                </a:solidFill>
                <a:effectLst/>
                <a:latin typeface="+mn-lt"/>
                <a:ea typeface="+mn-ea"/>
                <a:cs typeface="+mn-cs"/>
              </a:rPr>
              <a:t>Gardens</a:t>
            </a:r>
            <a:r>
              <a:rPr lang="de-DE" sz="1070" b="0" i="1" kern="1200" dirty="0">
                <a:solidFill>
                  <a:schemeClr val="tx1"/>
                </a:solidFill>
                <a:effectLst/>
                <a:latin typeface="+mn-lt"/>
                <a:ea typeface="+mn-ea"/>
                <a:cs typeface="+mn-cs"/>
              </a:rPr>
              <a:t> </a:t>
            </a:r>
            <a:r>
              <a:rPr lang="de-DE" sz="1070" b="0" i="1" kern="1200" dirty="0" err="1">
                <a:solidFill>
                  <a:schemeClr val="tx1"/>
                </a:solidFill>
                <a:effectLst/>
                <a:latin typeface="+mn-lt"/>
                <a:ea typeface="+mn-ea"/>
                <a:cs typeface="+mn-cs"/>
              </a:rPr>
              <a:t>and</a:t>
            </a:r>
            <a:r>
              <a:rPr lang="de-DE" sz="1070" b="0" i="1" kern="1200" dirty="0">
                <a:solidFill>
                  <a:schemeClr val="tx1"/>
                </a:solidFill>
                <a:effectLst/>
                <a:latin typeface="+mn-lt"/>
                <a:ea typeface="+mn-ea"/>
                <a:cs typeface="+mn-cs"/>
              </a:rPr>
              <a:t> </a:t>
            </a:r>
            <a:r>
              <a:rPr lang="de-DE" sz="1070" b="0" i="1" kern="1200" dirty="0" err="1">
                <a:solidFill>
                  <a:schemeClr val="tx1"/>
                </a:solidFill>
                <a:effectLst/>
                <a:latin typeface="+mn-lt"/>
                <a:ea typeface="+mn-ea"/>
                <a:cs typeface="+mn-cs"/>
              </a:rPr>
              <a:t>Aquaria</a:t>
            </a:r>
            <a:r>
              <a:rPr lang="de-DE" sz="1070" b="0" i="1" kern="1200" dirty="0">
                <a:solidFill>
                  <a:schemeClr val="tx1"/>
                </a:solidFill>
                <a:effectLst/>
                <a:latin typeface="+mn-lt"/>
                <a:ea typeface="+mn-ea"/>
                <a:cs typeface="+mn-cs"/>
              </a:rPr>
              <a:t> </a:t>
            </a:r>
            <a:r>
              <a:rPr lang="de-DE" sz="1070" b="0" i="1" kern="1200" dirty="0" err="1">
                <a:solidFill>
                  <a:schemeClr val="tx1"/>
                </a:solidFill>
                <a:effectLst/>
                <a:latin typeface="+mn-lt"/>
                <a:ea typeface="+mn-ea"/>
                <a:cs typeface="+mn-cs"/>
              </a:rPr>
              <a:t>and</a:t>
            </a:r>
            <a:r>
              <a:rPr lang="de-DE" sz="1070" b="0" i="1" kern="1200" dirty="0">
                <a:solidFill>
                  <a:schemeClr val="tx1"/>
                </a:solidFill>
                <a:effectLst/>
                <a:latin typeface="+mn-lt"/>
                <a:ea typeface="+mn-ea"/>
                <a:cs typeface="+mn-cs"/>
              </a:rPr>
              <a:t> Invasive Alien </a:t>
            </a:r>
            <a:r>
              <a:rPr lang="de-DE" sz="1070" b="0" i="1" kern="1200" dirty="0" err="1">
                <a:solidFill>
                  <a:schemeClr val="tx1"/>
                </a:solidFill>
                <a:effectLst/>
                <a:latin typeface="+mn-lt"/>
                <a:ea typeface="+mn-ea"/>
                <a:cs typeface="+mn-cs"/>
              </a:rPr>
              <a:t>Species</a:t>
            </a:r>
            <a:r>
              <a:rPr lang="de-DE" sz="1070" b="0" i="0" kern="1200" dirty="0">
                <a:solidFill>
                  <a:schemeClr val="tx1"/>
                </a:solidFill>
                <a:effectLst/>
                <a:latin typeface="+mn-lt"/>
                <a:ea typeface="+mn-ea"/>
                <a:cs typeface="+mn-cs"/>
              </a:rPr>
              <a:t>.</a:t>
            </a:r>
            <a:r>
              <a:rPr lang="de-DE" sz="1070" b="0" i="0" u="none" strike="noStrike" kern="1200" baseline="30000" dirty="0">
                <a:solidFill>
                  <a:schemeClr val="tx1"/>
                </a:solidFill>
                <a:effectLst/>
                <a:latin typeface="+mn-lt"/>
                <a:ea typeface="+mn-ea"/>
                <a:cs typeface="+mn-cs"/>
                <a:hlinkClick r:id="rId11"/>
              </a:rPr>
              <a:t>[14]</a:t>
            </a:r>
            <a:r>
              <a:rPr lang="de-DE" sz="1070" b="0" i="0" kern="1200" dirty="0">
                <a:solidFill>
                  <a:schemeClr val="tx1"/>
                </a:solidFill>
                <a:effectLst/>
                <a:latin typeface="+mn-lt"/>
                <a:ea typeface="+mn-ea"/>
                <a:cs typeface="+mn-cs"/>
              </a:rPr>
              <a:t> Auch der </a:t>
            </a:r>
            <a:r>
              <a:rPr lang="de-DE" sz="1070" b="0" i="0" u="none" strike="noStrike" kern="1200" dirty="0">
                <a:solidFill>
                  <a:schemeClr val="tx1"/>
                </a:solidFill>
                <a:effectLst/>
                <a:latin typeface="+mn-lt"/>
                <a:ea typeface="+mn-ea"/>
                <a:cs typeface="+mn-cs"/>
                <a:hlinkClick r:id="rId12" tooltip="Zentralverband Gartenbau"/>
              </a:rPr>
              <a:t>Zentralverband Gartenbau</a:t>
            </a:r>
            <a:r>
              <a:rPr lang="de-DE" sz="1070" b="0" i="0" kern="1200" dirty="0">
                <a:solidFill>
                  <a:schemeClr val="tx1"/>
                </a:solidFill>
                <a:effectLst/>
                <a:latin typeface="+mn-lt"/>
                <a:ea typeface="+mn-ea"/>
                <a:cs typeface="+mn-cs"/>
              </a:rPr>
              <a:t>, der damals nicht unmittelbar betroffen war, kritisierte die Liste, weil möglicherweise in der Zukunft Einschränkungen wirksam werden könnten.</a:t>
            </a:r>
            <a:r>
              <a:rPr lang="de-DE" sz="1070" b="0" i="0" u="none" strike="noStrike" kern="1200" baseline="30000" dirty="0">
                <a:solidFill>
                  <a:schemeClr val="tx1"/>
                </a:solidFill>
                <a:effectLst/>
                <a:latin typeface="+mn-lt"/>
                <a:ea typeface="+mn-ea"/>
                <a:cs typeface="+mn-cs"/>
                <a:hlinkClick r:id="rId13"/>
              </a:rPr>
              <a:t>[15]</a:t>
            </a:r>
            <a:endParaRPr lang="de-DE" sz="1070" b="0" i="0" kern="1200" dirty="0">
              <a:solidFill>
                <a:schemeClr val="tx1"/>
              </a:solidFill>
              <a:effectLst/>
              <a:latin typeface="+mn-lt"/>
              <a:ea typeface="+mn-ea"/>
              <a:cs typeface="+mn-cs"/>
            </a:endParaRPr>
          </a:p>
          <a:p>
            <a:br>
              <a:rPr lang="de-DE" dirty="0"/>
            </a:br>
            <a:endParaRPr lang="de-DE" dirty="0"/>
          </a:p>
        </p:txBody>
      </p:sp>
      <p:sp>
        <p:nvSpPr>
          <p:cNvPr id="4" name="Foliennummernplatzhalter 3"/>
          <p:cNvSpPr>
            <a:spLocks noGrp="1"/>
          </p:cNvSpPr>
          <p:nvPr>
            <p:ph type="sldNum" sz="quarter" idx="10"/>
          </p:nvPr>
        </p:nvSpPr>
        <p:spPr/>
        <p:txBody>
          <a:bodyPr/>
          <a:lstStyle/>
          <a:p>
            <a:fld id="{4CB77918-D3B4-4161-8A32-3827DB31ADBD}" type="slidenum">
              <a:rPr lang="de-DE" smtClean="0"/>
              <a:t>4</a:t>
            </a:fld>
            <a:endParaRPr lang="de-DE"/>
          </a:p>
        </p:txBody>
      </p:sp>
    </p:spTree>
    <p:extLst>
      <p:ext uri="{BB962C8B-B14F-4D97-AF65-F5344CB8AC3E}">
        <p14:creationId xmlns:p14="http://schemas.microsoft.com/office/powerpoint/2010/main" val="17410787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7" name="Rechteck 6"/>
          <p:cNvSpPr/>
          <p:nvPr userDrawn="1"/>
        </p:nvSpPr>
        <p:spPr>
          <a:xfrm>
            <a:off x="0" y="0"/>
            <a:ext cx="10623550" cy="59753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800">
              <a:solidFill>
                <a:schemeClr val="tx1"/>
              </a:solidFill>
            </a:endParaRPr>
          </a:p>
        </p:txBody>
      </p:sp>
      <p:sp>
        <p:nvSpPr>
          <p:cNvPr id="12" name="Textfeld 11"/>
          <p:cNvSpPr txBox="1"/>
          <p:nvPr userDrawn="1"/>
        </p:nvSpPr>
        <p:spPr>
          <a:xfrm>
            <a:off x="1555750" y="511365"/>
            <a:ext cx="1727200" cy="707886"/>
          </a:xfrm>
          <a:prstGeom prst="rect">
            <a:avLst/>
          </a:prstGeom>
          <a:noFill/>
        </p:spPr>
        <p:txBody>
          <a:bodyPr wrap="square" rtlCol="0">
            <a:spAutoFit/>
          </a:bodyPr>
          <a:lstStyle/>
          <a:p>
            <a:r>
              <a:rPr lang="de-DE" sz="1000" dirty="0">
                <a:solidFill>
                  <a:schemeClr val="bg1"/>
                </a:solidFill>
                <a:latin typeface="Myriad Pro" panose="020B0503030403020204" pitchFamily="34" charset="0"/>
              </a:rPr>
              <a:t>Ministerium</a:t>
            </a:r>
            <a:r>
              <a:rPr lang="de-DE" sz="1000" baseline="0" dirty="0">
                <a:solidFill>
                  <a:schemeClr val="bg1"/>
                </a:solidFill>
                <a:latin typeface="Myriad Pro" panose="020B0503030403020204" pitchFamily="34" charset="0"/>
              </a:rPr>
              <a:t> für</a:t>
            </a:r>
          </a:p>
          <a:p>
            <a:r>
              <a:rPr lang="de-DE" sz="1000" baseline="0" dirty="0">
                <a:solidFill>
                  <a:schemeClr val="bg1"/>
                </a:solidFill>
                <a:latin typeface="Myriad Pro" panose="020B0503030403020204" pitchFamily="34" charset="0"/>
              </a:rPr>
              <a:t>Landwirtschaft,</a:t>
            </a:r>
          </a:p>
          <a:p>
            <a:r>
              <a:rPr lang="de-DE" sz="1000" baseline="0" dirty="0">
                <a:solidFill>
                  <a:schemeClr val="bg1"/>
                </a:solidFill>
                <a:latin typeface="Myriad Pro" panose="020B0503030403020204" pitchFamily="34" charset="0"/>
              </a:rPr>
              <a:t>Umwelt und</a:t>
            </a:r>
          </a:p>
          <a:p>
            <a:r>
              <a:rPr lang="de-DE" sz="1000" baseline="0" dirty="0">
                <a:solidFill>
                  <a:schemeClr val="bg1"/>
                </a:solidFill>
                <a:latin typeface="Myriad Pro" panose="020B0503030403020204" pitchFamily="34" charset="0"/>
              </a:rPr>
              <a:t>Klimaschutz</a:t>
            </a:r>
            <a:endParaRPr lang="de-DE" sz="1000" dirty="0">
              <a:solidFill>
                <a:schemeClr val="bg1"/>
              </a:solidFill>
              <a:latin typeface="Myriad Pro" panose="020B0503030403020204" pitchFamily="34" charset="0"/>
            </a:endParaRPr>
          </a:p>
        </p:txBody>
      </p:sp>
      <p:sp>
        <p:nvSpPr>
          <p:cNvPr id="8" name="Rechteck 7"/>
          <p:cNvSpPr/>
          <p:nvPr userDrawn="1"/>
        </p:nvSpPr>
        <p:spPr>
          <a:xfrm>
            <a:off x="432000" y="0"/>
            <a:ext cx="1033432" cy="1500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800"/>
          </a:p>
        </p:txBody>
      </p:sp>
      <p:sp>
        <p:nvSpPr>
          <p:cNvPr id="10" name="Rechteck 9"/>
          <p:cNvSpPr/>
          <p:nvPr userDrawn="1"/>
        </p:nvSpPr>
        <p:spPr>
          <a:xfrm>
            <a:off x="4248150" y="1500206"/>
            <a:ext cx="6375400" cy="3348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de-DE"/>
          </a:p>
        </p:txBody>
      </p:sp>
      <p:sp>
        <p:nvSpPr>
          <p:cNvPr id="20" name="Textplatzhalter 19"/>
          <p:cNvSpPr>
            <a:spLocks noGrp="1"/>
          </p:cNvSpPr>
          <p:nvPr>
            <p:ph type="body" sz="quarter" idx="13" hasCustomPrompt="1"/>
          </p:nvPr>
        </p:nvSpPr>
        <p:spPr>
          <a:xfrm>
            <a:off x="4502150" y="1775321"/>
            <a:ext cx="5805748" cy="1733025"/>
          </a:xfrm>
          <a:prstGeom prst="rect">
            <a:avLst/>
          </a:prstGeom>
        </p:spPr>
        <p:txBody>
          <a:bodyPr/>
          <a:lstStyle>
            <a:lvl1pPr marL="0" indent="0">
              <a:buNone/>
              <a:defRPr sz="2600" b="1">
                <a:latin typeface="Myriad Pro semibold"/>
              </a:defRPr>
            </a:lvl1pPr>
          </a:lstStyle>
          <a:p>
            <a:pPr lvl="0"/>
            <a:r>
              <a:rPr lang="de-DE" dirty="0"/>
              <a:t>Hier steht die Headline </a:t>
            </a:r>
          </a:p>
          <a:p>
            <a:pPr lvl="0"/>
            <a:r>
              <a:rPr lang="de-DE" dirty="0"/>
              <a:t>Zum Thema</a:t>
            </a:r>
          </a:p>
        </p:txBody>
      </p:sp>
      <p:sp>
        <p:nvSpPr>
          <p:cNvPr id="26" name="Bildplatzhalter 14"/>
          <p:cNvSpPr>
            <a:spLocks noGrp="1"/>
          </p:cNvSpPr>
          <p:nvPr>
            <p:ph type="pic" sz="quarter" idx="15" hasCustomPrompt="1"/>
          </p:nvPr>
        </p:nvSpPr>
        <p:spPr>
          <a:xfrm>
            <a:off x="8642531" y="3680229"/>
            <a:ext cx="1665367" cy="818315"/>
          </a:xfrm>
          <a:prstGeom prst="rect">
            <a:avLst/>
          </a:prstGeom>
          <a:solidFill>
            <a:schemeClr val="bg1">
              <a:lumMod val="85000"/>
            </a:schemeClr>
          </a:solidFill>
        </p:spPr>
        <p:txBody>
          <a:bodyPr/>
          <a:lstStyle>
            <a:lvl1pPr marL="0" indent="0">
              <a:buNone/>
              <a:defRPr sz="1300" baseline="0"/>
            </a:lvl1pPr>
          </a:lstStyle>
          <a:p>
            <a:r>
              <a:rPr lang="de-DE" dirty="0"/>
              <a:t>Partnerlogo</a:t>
            </a:r>
          </a:p>
          <a:p>
            <a:r>
              <a:rPr lang="de-DE" dirty="0"/>
              <a:t>optional</a:t>
            </a:r>
          </a:p>
        </p:txBody>
      </p:sp>
      <p:pic>
        <p:nvPicPr>
          <p:cNvPr id="11" name="Grafik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7051" y="410897"/>
            <a:ext cx="940281" cy="744107"/>
          </a:xfrm>
          <a:prstGeom prst="rect">
            <a:avLst/>
          </a:prstGeom>
        </p:spPr>
      </p:pic>
      <p:sp>
        <p:nvSpPr>
          <p:cNvPr id="17" name="Textfeld 16"/>
          <p:cNvSpPr txBox="1"/>
          <p:nvPr userDrawn="1"/>
        </p:nvSpPr>
        <p:spPr>
          <a:xfrm>
            <a:off x="5918200" y="5650419"/>
            <a:ext cx="4337050" cy="246221"/>
          </a:xfrm>
          <a:prstGeom prst="rect">
            <a:avLst/>
          </a:prstGeom>
          <a:noFill/>
        </p:spPr>
        <p:txBody>
          <a:bodyPr wrap="square" rtlCol="0">
            <a:spAutoFit/>
          </a:bodyPr>
          <a:lstStyle/>
          <a:p>
            <a:pPr algn="r"/>
            <a:r>
              <a:rPr lang="de-DE" sz="1000" baseline="0" dirty="0">
                <a:solidFill>
                  <a:schemeClr val="bg1"/>
                </a:solidFill>
                <a:latin typeface="Myriad Pro" panose="020B0503030403020204" pitchFamily="34" charset="0"/>
              </a:rPr>
              <a:t> © LELF I Abt. 3 I Invasive Neophyten im Garten I 25.03.2023</a:t>
            </a:r>
            <a:endParaRPr lang="de-DE" sz="1000" dirty="0">
              <a:solidFill>
                <a:schemeClr val="bg1"/>
              </a:solidFill>
              <a:latin typeface="Myriad Pro" panose="020B0503030403020204" pitchFamily="34" charset="0"/>
            </a:endParaRPr>
          </a:p>
        </p:txBody>
      </p:sp>
    </p:spTree>
    <p:extLst>
      <p:ext uri="{BB962C8B-B14F-4D97-AF65-F5344CB8AC3E}">
        <p14:creationId xmlns:p14="http://schemas.microsoft.com/office/powerpoint/2010/main" val="1807498606"/>
      </p:ext>
    </p:extLst>
  </p:cSld>
  <p:clrMapOvr>
    <a:masterClrMapping/>
  </p:clrMapOvr>
  <p:extLst>
    <p:ext uri="{DCECCB84-F9BA-43D5-87BE-67443E8EF086}">
      <p15:sldGuideLst xmlns:p15="http://schemas.microsoft.com/office/powerpoint/2012/main">
        <p15:guide id="1" orient="horz" pos="1882" userDrawn="1">
          <p15:clr>
            <a:srgbClr val="FBAE40"/>
          </p15:clr>
        </p15:guide>
        <p15:guide id="2" pos="334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Inhaltsfolie einfach">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630981" y="424731"/>
            <a:ext cx="5927287" cy="802186"/>
          </a:xfrm>
          <a:prstGeom prst="rect">
            <a:avLst/>
          </a:prstGeom>
        </p:spPr>
        <p:txBody>
          <a:bodyPr bIns="0" anchor="b" anchorCtr="0"/>
          <a:lstStyle>
            <a:lvl1pPr>
              <a:defRPr sz="2600" b="1" baseline="0">
                <a:latin typeface="Myriad Pro semibold"/>
              </a:defRPr>
            </a:lvl1pPr>
          </a:lstStyle>
          <a:p>
            <a:r>
              <a:rPr lang="de-DE" dirty="0"/>
              <a:t>Hier steht eine Überschrift</a:t>
            </a:r>
            <a:br>
              <a:rPr lang="de-DE" dirty="0"/>
            </a:br>
            <a:r>
              <a:rPr lang="de-DE" dirty="0"/>
              <a:t>zu einem Thema der Präsentation</a:t>
            </a:r>
          </a:p>
        </p:txBody>
      </p:sp>
      <p:sp>
        <p:nvSpPr>
          <p:cNvPr id="4" name="Textplatzhalter 3"/>
          <p:cNvSpPr>
            <a:spLocks noGrp="1"/>
          </p:cNvSpPr>
          <p:nvPr>
            <p:ph type="body" sz="quarter" idx="10" hasCustomPrompt="1"/>
          </p:nvPr>
        </p:nvSpPr>
        <p:spPr>
          <a:xfrm>
            <a:off x="482885" y="1709411"/>
            <a:ext cx="9741959" cy="946459"/>
          </a:xfrm>
          <a:prstGeom prst="rect">
            <a:avLst/>
          </a:prstGeom>
        </p:spPr>
        <p:txBody>
          <a:bodyPr/>
          <a:lstStyle>
            <a:lvl1pPr marL="0" indent="0" algn="just">
              <a:buNone/>
              <a:defRPr sz="1300"/>
            </a:lvl1pPr>
          </a:lstStyle>
          <a:p>
            <a:pPr lvl="0"/>
            <a:r>
              <a:rPr lang="de-DE" dirty="0" err="1"/>
              <a:t>Porrovidi</a:t>
            </a:r>
            <a:r>
              <a:rPr lang="de-DE" dirty="0"/>
              <a:t> non et </a:t>
            </a:r>
            <a:r>
              <a:rPr lang="de-DE" dirty="0" err="1"/>
              <a:t>voluptium</a:t>
            </a:r>
            <a:r>
              <a:rPr lang="de-DE" dirty="0"/>
              <a:t> </a:t>
            </a:r>
            <a:r>
              <a:rPr lang="de-DE" dirty="0" err="1"/>
              <a:t>niet</a:t>
            </a:r>
            <a:r>
              <a:rPr lang="de-DE" dirty="0"/>
              <a:t> ex </a:t>
            </a:r>
            <a:r>
              <a:rPr lang="de-DE" dirty="0" err="1"/>
              <a:t>esequam</a:t>
            </a:r>
            <a:r>
              <a:rPr lang="de-DE" dirty="0"/>
              <a:t> </a:t>
            </a:r>
            <a:r>
              <a:rPr lang="de-DE" dirty="0" err="1"/>
              <a:t>repe</a:t>
            </a:r>
            <a:r>
              <a:rPr lang="de-DE" dirty="0"/>
              <a:t> </a:t>
            </a:r>
            <a:r>
              <a:rPr lang="de-DE" dirty="0" err="1"/>
              <a:t>volupta</a:t>
            </a:r>
            <a:r>
              <a:rPr lang="de-DE" dirty="0"/>
              <a:t> </a:t>
            </a:r>
            <a:r>
              <a:rPr lang="de-DE" dirty="0" err="1"/>
              <a:t>spelluptas</a:t>
            </a:r>
            <a:r>
              <a:rPr lang="de-DE" dirty="0"/>
              <a:t> </a:t>
            </a:r>
            <a:r>
              <a:rPr lang="de-DE" dirty="0" err="1"/>
              <a:t>id</a:t>
            </a:r>
            <a:r>
              <a:rPr lang="de-DE" dirty="0"/>
              <a:t> </a:t>
            </a:r>
            <a:r>
              <a:rPr lang="de-DE" dirty="0" err="1"/>
              <a:t>ent</a:t>
            </a:r>
            <a:r>
              <a:rPr lang="de-DE" dirty="0"/>
              <a:t>. </a:t>
            </a:r>
            <a:r>
              <a:rPr lang="de-DE" dirty="0" err="1"/>
              <a:t>Liquunt</a:t>
            </a:r>
            <a:r>
              <a:rPr lang="de-DE" dirty="0"/>
              <a:t> </a:t>
            </a:r>
            <a:r>
              <a:rPr lang="de-DE" dirty="0" err="1"/>
              <a:t>everuntur</a:t>
            </a:r>
            <a:r>
              <a:rPr lang="de-DE" dirty="0"/>
              <a:t>, </a:t>
            </a:r>
            <a:r>
              <a:rPr lang="de-DE" dirty="0" err="1"/>
              <a:t>susdae</a:t>
            </a:r>
            <a:r>
              <a:rPr lang="de-DE" dirty="0"/>
              <a:t>. </a:t>
            </a:r>
            <a:r>
              <a:rPr lang="de-DE" dirty="0" err="1"/>
              <a:t>Nemporiatio</a:t>
            </a:r>
            <a:r>
              <a:rPr lang="de-DE" dirty="0"/>
              <a:t> </a:t>
            </a:r>
            <a:r>
              <a:rPr lang="de-DE" dirty="0" err="1"/>
              <a:t>berferferum</a:t>
            </a:r>
            <a:r>
              <a:rPr lang="de-DE" dirty="0"/>
              <a:t> </a:t>
            </a:r>
            <a:r>
              <a:rPr lang="de-DE" dirty="0" err="1"/>
              <a:t>excepra</a:t>
            </a:r>
            <a:r>
              <a:rPr lang="de-DE" dirty="0"/>
              <a:t> </a:t>
            </a:r>
            <a:r>
              <a:rPr lang="de-DE" dirty="0" err="1"/>
              <a:t>volor</a:t>
            </a:r>
            <a:r>
              <a:rPr lang="de-DE" dirty="0"/>
              <a:t> </a:t>
            </a:r>
            <a:r>
              <a:rPr lang="de-DE" dirty="0" err="1"/>
              <a:t>simporit</a:t>
            </a:r>
            <a:r>
              <a:rPr lang="de-DE" dirty="0"/>
              <a:t> </a:t>
            </a:r>
            <a:r>
              <a:rPr lang="de-DE" dirty="0" err="1"/>
              <a:t>eos</a:t>
            </a:r>
            <a:r>
              <a:rPr lang="de-DE" dirty="0"/>
              <a:t> </a:t>
            </a:r>
            <a:r>
              <a:rPr lang="de-DE" dirty="0" err="1"/>
              <a:t>quibus</a:t>
            </a:r>
            <a:r>
              <a:rPr lang="de-DE" dirty="0"/>
              <a:t> </a:t>
            </a:r>
            <a:r>
              <a:rPr lang="de-DE" dirty="0" err="1"/>
              <a:t>nonsendiore</a:t>
            </a:r>
            <a:r>
              <a:rPr lang="de-DE" dirty="0"/>
              <a:t> </a:t>
            </a:r>
            <a:r>
              <a:rPr lang="de-DE" dirty="0" err="1"/>
              <a:t>venda</a:t>
            </a:r>
            <a:r>
              <a:rPr lang="de-DE" dirty="0"/>
              <a:t> </a:t>
            </a:r>
            <a:r>
              <a:rPr lang="de-DE" dirty="0" err="1"/>
              <a:t>cuptatios</a:t>
            </a:r>
            <a:r>
              <a:rPr lang="de-DE" dirty="0"/>
              <a:t> </a:t>
            </a:r>
            <a:r>
              <a:rPr lang="de-DE" dirty="0" err="1"/>
              <a:t>ium</a:t>
            </a:r>
            <a:r>
              <a:rPr lang="de-DE" dirty="0"/>
              <a:t> nos </a:t>
            </a:r>
            <a:r>
              <a:rPr lang="de-DE" dirty="0" err="1"/>
              <a:t>sum</a:t>
            </a:r>
            <a:r>
              <a:rPr lang="de-DE" dirty="0"/>
              <a:t>, </a:t>
            </a:r>
            <a:r>
              <a:rPr lang="de-DE" dirty="0" err="1"/>
              <a:t>officabo</a:t>
            </a:r>
            <a:r>
              <a:rPr lang="de-DE" dirty="0"/>
              <a:t>. </a:t>
            </a:r>
            <a:r>
              <a:rPr lang="de-DE" dirty="0" err="1"/>
              <a:t>Quidell</a:t>
            </a:r>
            <a:r>
              <a:rPr lang="de-DE" dirty="0"/>
              <a:t> </a:t>
            </a:r>
            <a:r>
              <a:rPr lang="de-DE" dirty="0" err="1"/>
              <a:t>uptae</a:t>
            </a:r>
            <a:r>
              <a:rPr lang="de-DE" dirty="0"/>
              <a:t>. </a:t>
            </a:r>
            <a:r>
              <a:rPr lang="de-DE" dirty="0" err="1"/>
              <a:t>Me</a:t>
            </a:r>
            <a:r>
              <a:rPr lang="de-DE" dirty="0"/>
              <a:t> </a:t>
            </a:r>
            <a:r>
              <a:rPr lang="de-DE" dirty="0" err="1"/>
              <a:t>vent</a:t>
            </a:r>
            <a:r>
              <a:rPr lang="de-DE" dirty="0"/>
              <a:t> </a:t>
            </a:r>
            <a:r>
              <a:rPr lang="de-DE" dirty="0" err="1"/>
              <a:t>ea</a:t>
            </a:r>
            <a:r>
              <a:rPr lang="de-DE" dirty="0"/>
              <a:t> </a:t>
            </a:r>
            <a:r>
              <a:rPr lang="de-DE" dirty="0" err="1"/>
              <a:t>volorpos</a:t>
            </a:r>
            <a:r>
              <a:rPr lang="de-DE" dirty="0"/>
              <a:t> </a:t>
            </a:r>
            <a:r>
              <a:rPr lang="de-DE" dirty="0" err="1"/>
              <a:t>estiasp</a:t>
            </a:r>
            <a:r>
              <a:rPr lang="de-DE" dirty="0"/>
              <a:t> </a:t>
            </a:r>
            <a:r>
              <a:rPr lang="de-DE" dirty="0" err="1"/>
              <a:t>ersperatem</a:t>
            </a:r>
            <a:r>
              <a:rPr lang="de-DE" dirty="0"/>
              <a:t>. </a:t>
            </a:r>
            <a:r>
              <a:rPr lang="de-DE" dirty="0" err="1"/>
              <a:t>Harchicit</a:t>
            </a:r>
            <a:r>
              <a:rPr lang="de-DE" dirty="0"/>
              <a:t> </a:t>
            </a:r>
            <a:r>
              <a:rPr lang="de-DE" dirty="0" err="1"/>
              <a:t>facculpa</a:t>
            </a:r>
            <a:r>
              <a:rPr lang="de-DE" dirty="0"/>
              <a:t> </a:t>
            </a:r>
            <a:r>
              <a:rPr lang="de-DE" dirty="0" err="1"/>
              <a:t>vidunti</a:t>
            </a:r>
            <a:r>
              <a:rPr lang="de-DE" dirty="0"/>
              <a:t> </a:t>
            </a:r>
            <a:r>
              <a:rPr lang="de-DE" dirty="0" err="1"/>
              <a:t>umquiatet</a:t>
            </a:r>
            <a:r>
              <a:rPr lang="de-DE" dirty="0"/>
              <a:t>, </a:t>
            </a:r>
            <a:r>
              <a:rPr lang="de-DE" dirty="0" err="1"/>
              <a:t>nobitibus</a:t>
            </a:r>
            <a:r>
              <a:rPr lang="de-DE" dirty="0"/>
              <a:t> </a:t>
            </a:r>
            <a:r>
              <a:rPr lang="de-DE" dirty="0" err="1"/>
              <a:t>doluptate</a:t>
            </a:r>
            <a:r>
              <a:rPr lang="de-DE" dirty="0"/>
              <a:t> </a:t>
            </a:r>
            <a:r>
              <a:rPr lang="de-DE" dirty="0" err="1"/>
              <a:t>quod</a:t>
            </a:r>
            <a:r>
              <a:rPr lang="de-DE" dirty="0"/>
              <a:t> </a:t>
            </a:r>
            <a:r>
              <a:rPr lang="de-DE" dirty="0" err="1"/>
              <a:t>molore</a:t>
            </a:r>
            <a:r>
              <a:rPr lang="de-DE" dirty="0"/>
              <a:t> </a:t>
            </a:r>
            <a:r>
              <a:rPr lang="de-DE" dirty="0" err="1"/>
              <a:t>dolorenis</a:t>
            </a:r>
            <a:r>
              <a:rPr lang="de-DE" dirty="0"/>
              <a:t> </a:t>
            </a:r>
            <a:r>
              <a:rPr lang="de-DE" dirty="0" err="1"/>
              <a:t>consed</a:t>
            </a:r>
            <a:r>
              <a:rPr lang="de-DE" dirty="0"/>
              <a:t> </a:t>
            </a:r>
            <a:r>
              <a:rPr lang="de-DE" dirty="0" err="1"/>
              <a:t>quia</a:t>
            </a:r>
            <a:r>
              <a:rPr lang="de-DE" dirty="0"/>
              <a:t> </a:t>
            </a:r>
            <a:r>
              <a:rPr lang="de-DE" dirty="0" err="1"/>
              <a:t>cus</a:t>
            </a:r>
            <a:r>
              <a:rPr lang="de-DE" dirty="0"/>
              <a:t>. </a:t>
            </a:r>
          </a:p>
          <a:p>
            <a:pPr lvl="0"/>
            <a:r>
              <a:rPr lang="de-DE" dirty="0" err="1"/>
              <a:t>Evelic</a:t>
            </a:r>
            <a:r>
              <a:rPr lang="de-DE" dirty="0"/>
              <a:t> </a:t>
            </a:r>
            <a:r>
              <a:rPr lang="de-DE" dirty="0" err="1"/>
              <a:t>temporeperum</a:t>
            </a:r>
            <a:r>
              <a:rPr lang="de-DE" dirty="0"/>
              <a:t> </a:t>
            </a:r>
            <a:r>
              <a:rPr lang="de-DE" dirty="0" err="1"/>
              <a:t>sequam</a:t>
            </a:r>
            <a:r>
              <a:rPr lang="de-DE" dirty="0"/>
              <a:t> </a:t>
            </a:r>
            <a:r>
              <a:rPr lang="de-DE" dirty="0" err="1"/>
              <a:t>reprempor</a:t>
            </a:r>
            <a:r>
              <a:rPr lang="de-DE" dirty="0"/>
              <a:t> </a:t>
            </a:r>
            <a:r>
              <a:rPr lang="de-DE" dirty="0" err="1"/>
              <a:t>atio</a:t>
            </a:r>
            <a:r>
              <a:rPr lang="de-DE" dirty="0"/>
              <a:t>. </a:t>
            </a:r>
            <a:r>
              <a:rPr lang="de-DE" dirty="0" err="1"/>
              <a:t>Vit</a:t>
            </a:r>
            <a:r>
              <a:rPr lang="de-DE" dirty="0"/>
              <a:t> </a:t>
            </a:r>
            <a:r>
              <a:rPr lang="de-DE" dirty="0" err="1"/>
              <a:t>qui</a:t>
            </a:r>
            <a:r>
              <a:rPr lang="de-DE" dirty="0"/>
              <a:t> </a:t>
            </a:r>
            <a:r>
              <a:rPr lang="de-DE" dirty="0" err="1"/>
              <a:t>tectatiati</a:t>
            </a:r>
            <a:r>
              <a:rPr lang="de-DE" dirty="0"/>
              <a:t> </a:t>
            </a:r>
            <a:r>
              <a:rPr lang="de-DE" dirty="0" err="1"/>
              <a:t>re</a:t>
            </a:r>
            <a:r>
              <a:rPr lang="de-DE" dirty="0"/>
              <a:t> et </a:t>
            </a:r>
            <a:r>
              <a:rPr lang="de-DE" dirty="0" err="1"/>
              <a:t>que</a:t>
            </a:r>
            <a:r>
              <a:rPr lang="de-DE" dirty="0"/>
              <a:t> </a:t>
            </a:r>
            <a:r>
              <a:rPr lang="de-DE" dirty="0" err="1"/>
              <a:t>corerum</a:t>
            </a:r>
            <a:r>
              <a:rPr lang="de-DE" dirty="0"/>
              <a:t> </a:t>
            </a:r>
            <a:r>
              <a:rPr lang="de-DE" dirty="0" err="1"/>
              <a:t>nistibe</a:t>
            </a:r>
            <a:r>
              <a:rPr lang="de-DE" dirty="0"/>
              <a:t> </a:t>
            </a:r>
            <a:r>
              <a:rPr lang="de-DE" dirty="0" err="1"/>
              <a:t>arcidi</a:t>
            </a:r>
            <a:r>
              <a:rPr lang="de-DE" dirty="0"/>
              <a:t> </a:t>
            </a:r>
            <a:r>
              <a:rPr lang="de-DE" dirty="0" err="1"/>
              <a:t>dictur</a:t>
            </a:r>
            <a:r>
              <a:rPr lang="de-DE" dirty="0"/>
              <a:t>? </a:t>
            </a:r>
          </a:p>
        </p:txBody>
      </p:sp>
      <p:sp>
        <p:nvSpPr>
          <p:cNvPr id="5" name="Inhaltsplatzhalter 4"/>
          <p:cNvSpPr>
            <a:spLocks noGrp="1"/>
          </p:cNvSpPr>
          <p:nvPr>
            <p:ph sz="quarter" idx="13"/>
          </p:nvPr>
        </p:nvSpPr>
        <p:spPr>
          <a:xfrm>
            <a:off x="482886" y="2798958"/>
            <a:ext cx="9741958" cy="2543604"/>
          </a:xfrm>
          <a:prstGeom prst="rect">
            <a:avLst/>
          </a:prstGeom>
        </p:spPr>
        <p:txBody>
          <a:bodyPr/>
          <a:lstStyle>
            <a:lvl1pPr marL="199179" indent="-199179">
              <a:buClr>
                <a:schemeClr val="tx1"/>
              </a:buClr>
              <a:buFont typeface="Wingdings" panose="05000000000000000000" pitchFamily="2" charset="2"/>
              <a:buChar char="§"/>
              <a:defRPr sz="1300"/>
            </a:lvl1pPr>
            <a:lvl2pPr marL="597538" indent="-199179">
              <a:buClr>
                <a:schemeClr val="tx1"/>
              </a:buClr>
              <a:buFont typeface="Wingdings" panose="05000000000000000000" pitchFamily="2" charset="2"/>
              <a:buChar char="§"/>
              <a:defRPr sz="1300"/>
            </a:lvl2pPr>
            <a:lvl3pPr marL="995896" indent="-199179">
              <a:buClr>
                <a:schemeClr val="tx1"/>
              </a:buClr>
              <a:buFont typeface="Wingdings" panose="05000000000000000000" pitchFamily="2" charset="2"/>
              <a:buChar char="§"/>
              <a:defRPr sz="1300"/>
            </a:lvl3pPr>
            <a:lvl4pPr marL="1394254" indent="-199179">
              <a:buClr>
                <a:schemeClr val="tx1"/>
              </a:buClr>
              <a:buFont typeface="Wingdings" panose="05000000000000000000" pitchFamily="2" charset="2"/>
              <a:buChar char="§"/>
              <a:defRPr sz="1300"/>
            </a:lvl4pPr>
            <a:lvl5pPr marL="1792613" indent="-199179">
              <a:buClr>
                <a:schemeClr val="tx1"/>
              </a:buClr>
              <a:buFont typeface="Wingdings" panose="05000000000000000000" pitchFamily="2" charset="2"/>
              <a:buChar char="§"/>
              <a:defRPr sz="13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431194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altsfolie einspaltig">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1630981" y="424731"/>
            <a:ext cx="6841687" cy="802186"/>
          </a:xfrm>
          <a:prstGeom prst="rect">
            <a:avLst/>
          </a:prstGeom>
        </p:spPr>
        <p:txBody>
          <a:bodyPr bIns="0" anchor="b" anchorCtr="0"/>
          <a:lstStyle>
            <a:lvl1pPr>
              <a:defRPr sz="2600" b="1" baseline="0">
                <a:latin typeface="Myriad Pro semibold"/>
              </a:defRPr>
            </a:lvl1pPr>
          </a:lstStyle>
          <a:p>
            <a:r>
              <a:rPr lang="de-DE" dirty="0"/>
              <a:t>Hier steht eine Überschrift</a:t>
            </a:r>
            <a:br>
              <a:rPr lang="de-DE" dirty="0"/>
            </a:br>
            <a:r>
              <a:rPr lang="de-DE" dirty="0"/>
              <a:t>zu einem Thema der Präsentation</a:t>
            </a:r>
          </a:p>
        </p:txBody>
      </p:sp>
      <p:sp>
        <p:nvSpPr>
          <p:cNvPr id="6" name="Bildplatzhalter 5"/>
          <p:cNvSpPr>
            <a:spLocks noGrp="1"/>
          </p:cNvSpPr>
          <p:nvPr>
            <p:ph type="pic" sz="quarter" idx="11"/>
          </p:nvPr>
        </p:nvSpPr>
        <p:spPr>
          <a:xfrm>
            <a:off x="1" y="1709411"/>
            <a:ext cx="5306992" cy="3823287"/>
          </a:xfrm>
          <a:prstGeom prst="rect">
            <a:avLst/>
          </a:prstGeom>
          <a:solidFill>
            <a:schemeClr val="bg2">
              <a:lumMod val="85000"/>
            </a:schemeClr>
          </a:solidFill>
        </p:spPr>
        <p:txBody>
          <a:bodyPr/>
          <a:lstStyle>
            <a:lvl1pPr marL="0" indent="0">
              <a:buNone/>
              <a:defRPr sz="1300"/>
            </a:lvl1pPr>
          </a:lstStyle>
          <a:p>
            <a:r>
              <a:rPr lang="de-DE"/>
              <a:t>Bild durch Klicken auf Symbol hinzufügen</a:t>
            </a:r>
            <a:endParaRPr lang="de-DE" dirty="0"/>
          </a:p>
        </p:txBody>
      </p:sp>
      <p:sp>
        <p:nvSpPr>
          <p:cNvPr id="4" name="Textplatzhalter 3"/>
          <p:cNvSpPr>
            <a:spLocks noGrp="1"/>
          </p:cNvSpPr>
          <p:nvPr>
            <p:ph type="body" sz="quarter" idx="10" hasCustomPrompt="1"/>
          </p:nvPr>
        </p:nvSpPr>
        <p:spPr>
          <a:xfrm>
            <a:off x="5573210" y="1709411"/>
            <a:ext cx="4734046" cy="1630689"/>
          </a:xfrm>
          <a:prstGeom prst="rect">
            <a:avLst/>
          </a:prstGeom>
        </p:spPr>
        <p:txBody>
          <a:bodyPr/>
          <a:lstStyle>
            <a:lvl1pPr marL="0" indent="0" algn="just">
              <a:buNone/>
              <a:defRPr sz="1300"/>
            </a:lvl1pPr>
          </a:lstStyle>
          <a:p>
            <a:pPr lvl="0"/>
            <a:r>
              <a:rPr lang="de-DE" dirty="0" err="1"/>
              <a:t>Porrovidi</a:t>
            </a:r>
            <a:r>
              <a:rPr lang="de-DE" dirty="0"/>
              <a:t> non et </a:t>
            </a:r>
            <a:r>
              <a:rPr lang="de-DE" dirty="0" err="1"/>
              <a:t>voluptium</a:t>
            </a:r>
            <a:r>
              <a:rPr lang="de-DE" dirty="0"/>
              <a:t> </a:t>
            </a:r>
            <a:r>
              <a:rPr lang="de-DE" dirty="0" err="1"/>
              <a:t>niet</a:t>
            </a:r>
            <a:r>
              <a:rPr lang="de-DE" dirty="0"/>
              <a:t> ex </a:t>
            </a:r>
            <a:r>
              <a:rPr lang="de-DE" dirty="0" err="1"/>
              <a:t>esequam</a:t>
            </a:r>
            <a:r>
              <a:rPr lang="de-DE" dirty="0"/>
              <a:t> </a:t>
            </a:r>
            <a:r>
              <a:rPr lang="de-DE" dirty="0" err="1"/>
              <a:t>repe</a:t>
            </a:r>
            <a:r>
              <a:rPr lang="de-DE" dirty="0"/>
              <a:t> </a:t>
            </a:r>
            <a:r>
              <a:rPr lang="de-DE" dirty="0" err="1"/>
              <a:t>volupta</a:t>
            </a:r>
            <a:r>
              <a:rPr lang="de-DE" dirty="0"/>
              <a:t> </a:t>
            </a:r>
            <a:r>
              <a:rPr lang="de-DE" dirty="0" err="1"/>
              <a:t>spelluptas</a:t>
            </a:r>
            <a:r>
              <a:rPr lang="de-DE" dirty="0"/>
              <a:t> </a:t>
            </a:r>
            <a:r>
              <a:rPr lang="de-DE" dirty="0" err="1"/>
              <a:t>id</a:t>
            </a:r>
            <a:r>
              <a:rPr lang="de-DE" dirty="0"/>
              <a:t> </a:t>
            </a:r>
            <a:r>
              <a:rPr lang="de-DE" dirty="0" err="1"/>
              <a:t>ent</a:t>
            </a:r>
            <a:r>
              <a:rPr lang="de-DE" dirty="0"/>
              <a:t>. </a:t>
            </a:r>
            <a:r>
              <a:rPr lang="de-DE" dirty="0" err="1"/>
              <a:t>Liquunt</a:t>
            </a:r>
            <a:r>
              <a:rPr lang="de-DE" dirty="0"/>
              <a:t> </a:t>
            </a:r>
            <a:r>
              <a:rPr lang="de-DE" dirty="0" err="1"/>
              <a:t>everuntur</a:t>
            </a:r>
            <a:r>
              <a:rPr lang="de-DE" dirty="0"/>
              <a:t>, </a:t>
            </a:r>
            <a:r>
              <a:rPr lang="de-DE" dirty="0" err="1"/>
              <a:t>susdae</a:t>
            </a:r>
            <a:r>
              <a:rPr lang="de-DE" dirty="0"/>
              <a:t>. </a:t>
            </a:r>
            <a:r>
              <a:rPr lang="de-DE" dirty="0" err="1"/>
              <a:t>Nemporiatio</a:t>
            </a:r>
            <a:r>
              <a:rPr lang="de-DE" dirty="0"/>
              <a:t> </a:t>
            </a:r>
            <a:r>
              <a:rPr lang="de-DE" dirty="0" err="1"/>
              <a:t>berferferum</a:t>
            </a:r>
            <a:r>
              <a:rPr lang="de-DE" dirty="0"/>
              <a:t> </a:t>
            </a:r>
            <a:r>
              <a:rPr lang="de-DE" dirty="0" err="1"/>
              <a:t>excepra</a:t>
            </a:r>
            <a:r>
              <a:rPr lang="de-DE" dirty="0"/>
              <a:t> </a:t>
            </a:r>
            <a:r>
              <a:rPr lang="de-DE" dirty="0" err="1"/>
              <a:t>volor</a:t>
            </a:r>
            <a:r>
              <a:rPr lang="de-DE" dirty="0"/>
              <a:t> </a:t>
            </a:r>
            <a:r>
              <a:rPr lang="de-DE" dirty="0" err="1"/>
              <a:t>simporit</a:t>
            </a:r>
            <a:r>
              <a:rPr lang="de-DE" dirty="0"/>
              <a:t> </a:t>
            </a:r>
            <a:r>
              <a:rPr lang="de-DE" dirty="0" err="1"/>
              <a:t>eos</a:t>
            </a:r>
            <a:r>
              <a:rPr lang="de-DE" dirty="0"/>
              <a:t> </a:t>
            </a:r>
            <a:r>
              <a:rPr lang="de-DE" dirty="0" err="1"/>
              <a:t>quibus</a:t>
            </a:r>
            <a:r>
              <a:rPr lang="de-DE" dirty="0"/>
              <a:t> </a:t>
            </a:r>
            <a:r>
              <a:rPr lang="de-DE" dirty="0" err="1"/>
              <a:t>nonsendiore</a:t>
            </a:r>
            <a:r>
              <a:rPr lang="de-DE" dirty="0"/>
              <a:t> </a:t>
            </a:r>
            <a:r>
              <a:rPr lang="de-DE" dirty="0" err="1"/>
              <a:t>venda</a:t>
            </a:r>
            <a:r>
              <a:rPr lang="de-DE" dirty="0"/>
              <a:t> </a:t>
            </a:r>
            <a:r>
              <a:rPr lang="de-DE" dirty="0" err="1"/>
              <a:t>cuptatios</a:t>
            </a:r>
            <a:r>
              <a:rPr lang="de-DE" dirty="0"/>
              <a:t> </a:t>
            </a:r>
            <a:r>
              <a:rPr lang="de-DE" dirty="0" err="1"/>
              <a:t>ium</a:t>
            </a:r>
            <a:r>
              <a:rPr lang="de-DE" dirty="0"/>
              <a:t> nos </a:t>
            </a:r>
            <a:r>
              <a:rPr lang="de-DE" dirty="0" err="1"/>
              <a:t>sum</a:t>
            </a:r>
            <a:r>
              <a:rPr lang="de-DE" dirty="0"/>
              <a:t>, </a:t>
            </a:r>
            <a:r>
              <a:rPr lang="de-DE" dirty="0" err="1"/>
              <a:t>officabo</a:t>
            </a:r>
            <a:r>
              <a:rPr lang="de-DE" dirty="0"/>
              <a:t>. </a:t>
            </a:r>
            <a:r>
              <a:rPr lang="de-DE" dirty="0" err="1"/>
              <a:t>Quidell</a:t>
            </a:r>
            <a:r>
              <a:rPr lang="de-DE" dirty="0"/>
              <a:t> </a:t>
            </a:r>
            <a:r>
              <a:rPr lang="de-DE" dirty="0" err="1"/>
              <a:t>uptae</a:t>
            </a:r>
            <a:r>
              <a:rPr lang="de-DE" dirty="0"/>
              <a:t>. </a:t>
            </a:r>
            <a:r>
              <a:rPr lang="de-DE" dirty="0" err="1"/>
              <a:t>Me</a:t>
            </a:r>
            <a:r>
              <a:rPr lang="de-DE" dirty="0"/>
              <a:t> </a:t>
            </a:r>
            <a:r>
              <a:rPr lang="de-DE" dirty="0" err="1"/>
              <a:t>vent</a:t>
            </a:r>
            <a:r>
              <a:rPr lang="de-DE" dirty="0"/>
              <a:t> </a:t>
            </a:r>
            <a:r>
              <a:rPr lang="de-DE" dirty="0" err="1"/>
              <a:t>ea</a:t>
            </a:r>
            <a:r>
              <a:rPr lang="de-DE" dirty="0"/>
              <a:t> </a:t>
            </a:r>
            <a:r>
              <a:rPr lang="de-DE" dirty="0" err="1"/>
              <a:t>volorpos</a:t>
            </a:r>
            <a:r>
              <a:rPr lang="de-DE" dirty="0"/>
              <a:t> </a:t>
            </a:r>
            <a:r>
              <a:rPr lang="de-DE" dirty="0" err="1"/>
              <a:t>estiasp</a:t>
            </a:r>
            <a:r>
              <a:rPr lang="de-DE" dirty="0"/>
              <a:t> </a:t>
            </a:r>
            <a:r>
              <a:rPr lang="de-DE" dirty="0" err="1"/>
              <a:t>ersperatem</a:t>
            </a:r>
            <a:r>
              <a:rPr lang="de-DE" dirty="0"/>
              <a:t>. </a:t>
            </a:r>
            <a:r>
              <a:rPr lang="de-DE" dirty="0" err="1"/>
              <a:t>Harchicit</a:t>
            </a:r>
            <a:r>
              <a:rPr lang="de-DE" dirty="0"/>
              <a:t> </a:t>
            </a:r>
            <a:r>
              <a:rPr lang="de-DE" dirty="0" err="1"/>
              <a:t>facculpa</a:t>
            </a:r>
            <a:r>
              <a:rPr lang="de-DE" dirty="0"/>
              <a:t> </a:t>
            </a:r>
            <a:r>
              <a:rPr lang="de-DE" dirty="0" err="1"/>
              <a:t>vidunti</a:t>
            </a:r>
            <a:r>
              <a:rPr lang="de-DE" dirty="0"/>
              <a:t> </a:t>
            </a:r>
            <a:r>
              <a:rPr lang="de-DE" dirty="0" err="1"/>
              <a:t>umquiatet</a:t>
            </a:r>
            <a:r>
              <a:rPr lang="de-DE" dirty="0"/>
              <a:t>, </a:t>
            </a:r>
            <a:r>
              <a:rPr lang="de-DE" dirty="0" err="1"/>
              <a:t>nobitibus</a:t>
            </a:r>
            <a:r>
              <a:rPr lang="de-DE" dirty="0"/>
              <a:t> </a:t>
            </a:r>
            <a:r>
              <a:rPr lang="de-DE" dirty="0" err="1"/>
              <a:t>doluptate</a:t>
            </a:r>
            <a:r>
              <a:rPr lang="de-DE" dirty="0"/>
              <a:t> </a:t>
            </a:r>
            <a:r>
              <a:rPr lang="de-DE" dirty="0" err="1"/>
              <a:t>quod</a:t>
            </a:r>
            <a:r>
              <a:rPr lang="de-DE" dirty="0"/>
              <a:t> </a:t>
            </a:r>
            <a:r>
              <a:rPr lang="de-DE" dirty="0" err="1"/>
              <a:t>molore</a:t>
            </a:r>
            <a:r>
              <a:rPr lang="de-DE" dirty="0"/>
              <a:t> </a:t>
            </a:r>
            <a:r>
              <a:rPr lang="de-DE" dirty="0" err="1"/>
              <a:t>dolorenis</a:t>
            </a:r>
            <a:r>
              <a:rPr lang="de-DE" dirty="0"/>
              <a:t> </a:t>
            </a:r>
            <a:r>
              <a:rPr lang="de-DE" dirty="0" err="1"/>
              <a:t>consed</a:t>
            </a:r>
            <a:r>
              <a:rPr lang="de-DE" dirty="0"/>
              <a:t> </a:t>
            </a:r>
            <a:r>
              <a:rPr lang="de-DE" dirty="0" err="1"/>
              <a:t>quia</a:t>
            </a:r>
            <a:r>
              <a:rPr lang="de-DE" dirty="0"/>
              <a:t> </a:t>
            </a:r>
            <a:r>
              <a:rPr lang="de-DE" dirty="0" err="1"/>
              <a:t>cus</a:t>
            </a:r>
            <a:r>
              <a:rPr lang="de-DE" dirty="0"/>
              <a:t>. </a:t>
            </a:r>
          </a:p>
          <a:p>
            <a:pPr lvl="0"/>
            <a:r>
              <a:rPr lang="de-DE" dirty="0" err="1"/>
              <a:t>Evelic</a:t>
            </a:r>
            <a:r>
              <a:rPr lang="de-DE" dirty="0"/>
              <a:t> </a:t>
            </a:r>
            <a:r>
              <a:rPr lang="de-DE" dirty="0" err="1"/>
              <a:t>temporeperum</a:t>
            </a:r>
            <a:r>
              <a:rPr lang="de-DE" dirty="0"/>
              <a:t> </a:t>
            </a:r>
            <a:r>
              <a:rPr lang="de-DE" dirty="0" err="1"/>
              <a:t>sequam</a:t>
            </a:r>
            <a:r>
              <a:rPr lang="de-DE" dirty="0"/>
              <a:t> </a:t>
            </a:r>
            <a:r>
              <a:rPr lang="de-DE" dirty="0" err="1"/>
              <a:t>reprempor</a:t>
            </a:r>
            <a:r>
              <a:rPr lang="de-DE" dirty="0"/>
              <a:t> </a:t>
            </a:r>
            <a:r>
              <a:rPr lang="de-DE" dirty="0" err="1"/>
              <a:t>atio</a:t>
            </a:r>
            <a:r>
              <a:rPr lang="de-DE" dirty="0"/>
              <a:t>. </a:t>
            </a:r>
            <a:r>
              <a:rPr lang="de-DE" dirty="0" err="1"/>
              <a:t>Vit</a:t>
            </a:r>
            <a:r>
              <a:rPr lang="de-DE" dirty="0"/>
              <a:t> </a:t>
            </a:r>
            <a:r>
              <a:rPr lang="de-DE" dirty="0" err="1"/>
              <a:t>qui</a:t>
            </a:r>
            <a:r>
              <a:rPr lang="de-DE" dirty="0"/>
              <a:t> </a:t>
            </a:r>
            <a:r>
              <a:rPr lang="de-DE" dirty="0" err="1"/>
              <a:t>tectatiati</a:t>
            </a:r>
            <a:r>
              <a:rPr lang="de-DE" dirty="0"/>
              <a:t> </a:t>
            </a:r>
            <a:r>
              <a:rPr lang="de-DE" dirty="0" err="1"/>
              <a:t>re</a:t>
            </a:r>
            <a:r>
              <a:rPr lang="de-DE" dirty="0"/>
              <a:t> et </a:t>
            </a:r>
            <a:r>
              <a:rPr lang="de-DE" dirty="0" err="1"/>
              <a:t>que</a:t>
            </a:r>
            <a:r>
              <a:rPr lang="de-DE" dirty="0"/>
              <a:t> </a:t>
            </a:r>
            <a:r>
              <a:rPr lang="de-DE" dirty="0" err="1"/>
              <a:t>corerum</a:t>
            </a:r>
            <a:r>
              <a:rPr lang="de-DE" dirty="0"/>
              <a:t> </a:t>
            </a:r>
            <a:r>
              <a:rPr lang="de-DE" dirty="0" err="1"/>
              <a:t>nistibe</a:t>
            </a:r>
            <a:r>
              <a:rPr lang="de-DE" dirty="0"/>
              <a:t> </a:t>
            </a:r>
            <a:r>
              <a:rPr lang="de-DE" dirty="0" err="1"/>
              <a:t>arcidi</a:t>
            </a:r>
            <a:r>
              <a:rPr lang="de-DE" dirty="0"/>
              <a:t> </a:t>
            </a:r>
            <a:r>
              <a:rPr lang="de-DE" dirty="0" err="1"/>
              <a:t>dictur</a:t>
            </a:r>
            <a:r>
              <a:rPr lang="de-DE" dirty="0"/>
              <a:t>? </a:t>
            </a:r>
          </a:p>
        </p:txBody>
      </p:sp>
      <p:sp>
        <p:nvSpPr>
          <p:cNvPr id="7" name="Textplatzhalter 3"/>
          <p:cNvSpPr>
            <a:spLocks noGrp="1"/>
          </p:cNvSpPr>
          <p:nvPr>
            <p:ph type="body" sz="quarter" idx="12" hasCustomPrompt="1"/>
          </p:nvPr>
        </p:nvSpPr>
        <p:spPr>
          <a:xfrm>
            <a:off x="5573210" y="3389279"/>
            <a:ext cx="4734046" cy="1706889"/>
          </a:xfrm>
          <a:prstGeom prst="rect">
            <a:avLst/>
          </a:prstGeom>
        </p:spPr>
        <p:txBody>
          <a:bodyPr/>
          <a:lstStyle>
            <a:lvl1pPr marL="285750" indent="-285750" algn="just">
              <a:buFont typeface="Arial" panose="020B0604020202020204" pitchFamily="34" charset="0"/>
              <a:buChar char="•"/>
              <a:defRPr sz="1300"/>
            </a:lvl1pPr>
          </a:lstStyle>
          <a:p>
            <a:pPr lvl="0"/>
            <a:r>
              <a:rPr lang="de-DE" dirty="0" err="1"/>
              <a:t>Porrovidi</a:t>
            </a:r>
            <a:r>
              <a:rPr lang="de-DE" dirty="0"/>
              <a:t> non et </a:t>
            </a:r>
            <a:r>
              <a:rPr lang="de-DE" dirty="0" err="1"/>
              <a:t>voluptium</a:t>
            </a:r>
            <a:r>
              <a:rPr lang="de-DE" dirty="0"/>
              <a:t> </a:t>
            </a:r>
            <a:r>
              <a:rPr lang="de-DE" dirty="0" err="1"/>
              <a:t>niet</a:t>
            </a:r>
            <a:r>
              <a:rPr lang="de-DE" dirty="0"/>
              <a:t> ex </a:t>
            </a:r>
            <a:r>
              <a:rPr lang="de-DE" dirty="0" err="1"/>
              <a:t>esequam</a:t>
            </a:r>
            <a:r>
              <a:rPr lang="de-DE" dirty="0"/>
              <a:t> </a:t>
            </a:r>
            <a:r>
              <a:rPr lang="de-DE" dirty="0" err="1"/>
              <a:t>repe</a:t>
            </a:r>
            <a:r>
              <a:rPr lang="de-DE" dirty="0"/>
              <a:t> </a:t>
            </a:r>
            <a:r>
              <a:rPr lang="de-DE" dirty="0" err="1"/>
              <a:t>volupta</a:t>
            </a:r>
            <a:r>
              <a:rPr lang="de-DE" dirty="0"/>
              <a:t> </a:t>
            </a:r>
            <a:r>
              <a:rPr lang="de-DE" dirty="0" err="1"/>
              <a:t>spelluptas</a:t>
            </a:r>
            <a:r>
              <a:rPr lang="de-DE" dirty="0"/>
              <a:t> </a:t>
            </a:r>
            <a:r>
              <a:rPr lang="de-DE" dirty="0" err="1"/>
              <a:t>id</a:t>
            </a:r>
            <a:r>
              <a:rPr lang="de-DE" dirty="0"/>
              <a:t> </a:t>
            </a:r>
            <a:r>
              <a:rPr lang="de-DE" dirty="0" err="1"/>
              <a:t>ent</a:t>
            </a:r>
            <a:r>
              <a:rPr lang="de-DE" dirty="0"/>
              <a:t>. </a:t>
            </a:r>
            <a:r>
              <a:rPr lang="de-DE" dirty="0" err="1"/>
              <a:t>Liquunt</a:t>
            </a:r>
            <a:r>
              <a:rPr lang="de-DE" dirty="0"/>
              <a:t> </a:t>
            </a:r>
            <a:r>
              <a:rPr lang="de-DE" dirty="0" err="1"/>
              <a:t>everuntur</a:t>
            </a:r>
            <a:r>
              <a:rPr lang="de-DE" dirty="0"/>
              <a:t>, </a:t>
            </a:r>
            <a:r>
              <a:rPr lang="de-DE" dirty="0" err="1"/>
              <a:t>susdae</a:t>
            </a:r>
            <a:r>
              <a:rPr lang="de-DE" dirty="0"/>
              <a:t>. </a:t>
            </a:r>
          </a:p>
          <a:p>
            <a:pPr lvl="0"/>
            <a:r>
              <a:rPr lang="de-DE" dirty="0" err="1"/>
              <a:t>Nemporiatio</a:t>
            </a:r>
            <a:r>
              <a:rPr lang="de-DE" dirty="0"/>
              <a:t> </a:t>
            </a:r>
            <a:r>
              <a:rPr lang="de-DE" dirty="0" err="1"/>
              <a:t>berferferum</a:t>
            </a:r>
            <a:r>
              <a:rPr lang="de-DE" dirty="0"/>
              <a:t> </a:t>
            </a:r>
            <a:r>
              <a:rPr lang="de-DE" dirty="0" err="1"/>
              <a:t>excepra</a:t>
            </a:r>
            <a:r>
              <a:rPr lang="de-DE" dirty="0"/>
              <a:t> </a:t>
            </a:r>
            <a:r>
              <a:rPr lang="de-DE" dirty="0" err="1"/>
              <a:t>volor</a:t>
            </a:r>
            <a:r>
              <a:rPr lang="de-DE" dirty="0"/>
              <a:t> </a:t>
            </a:r>
            <a:r>
              <a:rPr lang="de-DE" dirty="0" err="1"/>
              <a:t>simporit</a:t>
            </a:r>
            <a:r>
              <a:rPr lang="de-DE" dirty="0"/>
              <a:t> </a:t>
            </a:r>
            <a:r>
              <a:rPr lang="de-DE" dirty="0" err="1"/>
              <a:t>eos</a:t>
            </a:r>
            <a:r>
              <a:rPr lang="de-DE" dirty="0"/>
              <a:t> </a:t>
            </a:r>
            <a:r>
              <a:rPr lang="de-DE" dirty="0" err="1"/>
              <a:t>quibus</a:t>
            </a:r>
            <a:r>
              <a:rPr lang="de-DE" dirty="0"/>
              <a:t> </a:t>
            </a:r>
            <a:r>
              <a:rPr lang="de-DE" dirty="0" err="1"/>
              <a:t>nonsendiore</a:t>
            </a:r>
            <a:r>
              <a:rPr lang="de-DE" dirty="0"/>
              <a:t> </a:t>
            </a:r>
            <a:r>
              <a:rPr lang="de-DE" dirty="0" err="1"/>
              <a:t>venda</a:t>
            </a:r>
            <a:r>
              <a:rPr lang="de-DE" dirty="0"/>
              <a:t> </a:t>
            </a:r>
            <a:r>
              <a:rPr lang="de-DE" dirty="0" err="1"/>
              <a:t>cuptatios</a:t>
            </a:r>
            <a:r>
              <a:rPr lang="de-DE" dirty="0"/>
              <a:t> </a:t>
            </a:r>
            <a:r>
              <a:rPr lang="de-DE" dirty="0" err="1"/>
              <a:t>ium</a:t>
            </a:r>
            <a:r>
              <a:rPr lang="de-DE" dirty="0"/>
              <a:t> nos </a:t>
            </a:r>
            <a:r>
              <a:rPr lang="de-DE" dirty="0" err="1"/>
              <a:t>sum</a:t>
            </a:r>
            <a:r>
              <a:rPr lang="de-DE" dirty="0"/>
              <a:t>, </a:t>
            </a:r>
            <a:r>
              <a:rPr lang="de-DE" dirty="0" err="1"/>
              <a:t>officabo</a:t>
            </a:r>
            <a:r>
              <a:rPr lang="de-DE" dirty="0"/>
              <a:t>. </a:t>
            </a:r>
          </a:p>
          <a:p>
            <a:pPr lvl="0"/>
            <a:r>
              <a:rPr lang="de-DE" dirty="0" err="1"/>
              <a:t>Quidell</a:t>
            </a:r>
            <a:r>
              <a:rPr lang="de-DE" dirty="0"/>
              <a:t> </a:t>
            </a:r>
            <a:r>
              <a:rPr lang="de-DE" dirty="0" err="1"/>
              <a:t>uptae</a:t>
            </a:r>
            <a:r>
              <a:rPr lang="de-DE" dirty="0"/>
              <a:t>. </a:t>
            </a:r>
            <a:r>
              <a:rPr lang="de-DE" dirty="0" err="1"/>
              <a:t>Me</a:t>
            </a:r>
            <a:r>
              <a:rPr lang="de-DE" dirty="0"/>
              <a:t> </a:t>
            </a:r>
            <a:r>
              <a:rPr lang="de-DE" dirty="0" err="1"/>
              <a:t>vent</a:t>
            </a:r>
            <a:r>
              <a:rPr lang="de-DE" dirty="0"/>
              <a:t> </a:t>
            </a:r>
            <a:r>
              <a:rPr lang="de-DE" dirty="0" err="1"/>
              <a:t>ea</a:t>
            </a:r>
            <a:r>
              <a:rPr lang="de-DE" dirty="0"/>
              <a:t> </a:t>
            </a:r>
            <a:r>
              <a:rPr lang="de-DE" dirty="0" err="1"/>
              <a:t>volorpos</a:t>
            </a:r>
            <a:r>
              <a:rPr lang="de-DE" dirty="0"/>
              <a:t> </a:t>
            </a:r>
            <a:r>
              <a:rPr lang="de-DE" dirty="0" err="1"/>
              <a:t>estiasp</a:t>
            </a:r>
            <a:r>
              <a:rPr lang="de-DE" dirty="0"/>
              <a:t> </a:t>
            </a:r>
            <a:r>
              <a:rPr lang="de-DE" dirty="0" err="1"/>
              <a:t>ersperatem</a:t>
            </a:r>
            <a:r>
              <a:rPr lang="de-DE" dirty="0"/>
              <a:t>. </a:t>
            </a:r>
            <a:r>
              <a:rPr lang="de-DE" dirty="0" err="1"/>
              <a:t>Harchicit</a:t>
            </a:r>
            <a:r>
              <a:rPr lang="de-DE" dirty="0"/>
              <a:t> </a:t>
            </a:r>
            <a:r>
              <a:rPr lang="de-DE" dirty="0" err="1"/>
              <a:t>facculpa</a:t>
            </a:r>
            <a:r>
              <a:rPr lang="de-DE" dirty="0"/>
              <a:t> </a:t>
            </a:r>
            <a:r>
              <a:rPr lang="de-DE" dirty="0" err="1"/>
              <a:t>vidunti</a:t>
            </a:r>
            <a:r>
              <a:rPr lang="de-DE" dirty="0"/>
              <a:t> </a:t>
            </a:r>
            <a:r>
              <a:rPr lang="de-DE" dirty="0" err="1"/>
              <a:t>umquiatet</a:t>
            </a:r>
            <a:r>
              <a:rPr lang="de-DE" dirty="0"/>
              <a:t>, </a:t>
            </a:r>
            <a:r>
              <a:rPr lang="de-DE" dirty="0" err="1"/>
              <a:t>nobitibus</a:t>
            </a:r>
            <a:r>
              <a:rPr lang="de-DE" dirty="0"/>
              <a:t> </a:t>
            </a:r>
            <a:r>
              <a:rPr lang="de-DE" dirty="0" err="1"/>
              <a:t>doluptate</a:t>
            </a:r>
            <a:r>
              <a:rPr lang="de-DE" dirty="0"/>
              <a:t> </a:t>
            </a:r>
            <a:r>
              <a:rPr lang="de-DE" dirty="0" err="1"/>
              <a:t>quod</a:t>
            </a:r>
            <a:r>
              <a:rPr lang="de-DE" dirty="0"/>
              <a:t> </a:t>
            </a:r>
            <a:r>
              <a:rPr lang="de-DE" dirty="0" err="1"/>
              <a:t>molore</a:t>
            </a:r>
            <a:r>
              <a:rPr lang="de-DE" dirty="0"/>
              <a:t> </a:t>
            </a:r>
            <a:r>
              <a:rPr lang="de-DE" dirty="0" err="1"/>
              <a:t>dolorenis</a:t>
            </a:r>
            <a:r>
              <a:rPr lang="de-DE" dirty="0"/>
              <a:t> </a:t>
            </a:r>
            <a:r>
              <a:rPr lang="de-DE" dirty="0" err="1"/>
              <a:t>consed</a:t>
            </a:r>
            <a:r>
              <a:rPr lang="de-DE" dirty="0"/>
              <a:t> </a:t>
            </a:r>
            <a:r>
              <a:rPr lang="de-DE" dirty="0" err="1"/>
              <a:t>quia</a:t>
            </a:r>
            <a:r>
              <a:rPr lang="de-DE" dirty="0"/>
              <a:t> </a:t>
            </a:r>
            <a:r>
              <a:rPr lang="de-DE" dirty="0" err="1"/>
              <a:t>cus</a:t>
            </a:r>
            <a:r>
              <a:rPr lang="de-DE" dirty="0"/>
              <a:t>. </a:t>
            </a:r>
          </a:p>
        </p:txBody>
      </p:sp>
    </p:spTree>
    <p:extLst>
      <p:ext uri="{BB962C8B-B14F-4D97-AF65-F5344CB8AC3E}">
        <p14:creationId xmlns:p14="http://schemas.microsoft.com/office/powerpoint/2010/main" val="3791626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Inhaltsfolie zweispaltig">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1630981" y="424731"/>
            <a:ext cx="6841687" cy="802186"/>
          </a:xfrm>
          <a:prstGeom prst="rect">
            <a:avLst/>
          </a:prstGeom>
        </p:spPr>
        <p:txBody>
          <a:bodyPr bIns="0" anchor="b" anchorCtr="0"/>
          <a:lstStyle>
            <a:lvl1pPr>
              <a:defRPr sz="2600" b="1" baseline="0">
                <a:latin typeface="Myriad Pro semibold"/>
              </a:defRPr>
            </a:lvl1pPr>
          </a:lstStyle>
          <a:p>
            <a:r>
              <a:rPr lang="de-DE" dirty="0"/>
              <a:t>Hier steht eine Überschrift</a:t>
            </a:r>
            <a:br>
              <a:rPr lang="de-DE" dirty="0"/>
            </a:br>
            <a:r>
              <a:rPr lang="de-DE" dirty="0"/>
              <a:t>zu einem Thema der Präsentation</a:t>
            </a:r>
          </a:p>
        </p:txBody>
      </p:sp>
      <p:sp>
        <p:nvSpPr>
          <p:cNvPr id="6" name="Bildplatzhalter 5"/>
          <p:cNvSpPr>
            <a:spLocks noGrp="1"/>
          </p:cNvSpPr>
          <p:nvPr>
            <p:ph type="pic" sz="quarter" idx="11"/>
          </p:nvPr>
        </p:nvSpPr>
        <p:spPr>
          <a:xfrm>
            <a:off x="444501" y="1709411"/>
            <a:ext cx="4862492" cy="3651837"/>
          </a:xfrm>
          <a:prstGeom prst="rect">
            <a:avLst/>
          </a:prstGeom>
          <a:solidFill>
            <a:schemeClr val="bg2">
              <a:lumMod val="85000"/>
            </a:schemeClr>
          </a:solidFill>
        </p:spPr>
        <p:txBody>
          <a:bodyPr/>
          <a:lstStyle>
            <a:lvl1pPr marL="0" indent="0">
              <a:buNone/>
              <a:defRPr sz="1300"/>
            </a:lvl1pPr>
          </a:lstStyle>
          <a:p>
            <a:r>
              <a:rPr lang="de-DE"/>
              <a:t>Bild durch Klicken auf Symbol hinzufügen</a:t>
            </a:r>
            <a:endParaRPr lang="de-DE" dirty="0"/>
          </a:p>
        </p:txBody>
      </p:sp>
      <p:sp>
        <p:nvSpPr>
          <p:cNvPr id="9" name="Textplatzhalter 8"/>
          <p:cNvSpPr>
            <a:spLocks noGrp="1"/>
          </p:cNvSpPr>
          <p:nvPr>
            <p:ph type="body" sz="quarter" idx="14" hasCustomPrompt="1"/>
          </p:nvPr>
        </p:nvSpPr>
        <p:spPr>
          <a:xfrm>
            <a:off x="5505450" y="1709411"/>
            <a:ext cx="2178050" cy="330200"/>
          </a:xfrm>
          <a:prstGeom prst="rect">
            <a:avLst/>
          </a:prstGeom>
          <a:solidFill>
            <a:schemeClr val="tx1"/>
          </a:solidFill>
        </p:spPr>
        <p:txBody>
          <a:bodyPr anchor="ctr" anchorCtr="0"/>
          <a:lstStyle>
            <a:lvl1pPr marL="0" indent="0">
              <a:buNone/>
              <a:defRPr sz="1300">
                <a:solidFill>
                  <a:schemeClr val="bg2"/>
                </a:solidFill>
              </a:defRPr>
            </a:lvl1pPr>
          </a:lstStyle>
          <a:p>
            <a:pPr lvl="0"/>
            <a:r>
              <a:rPr lang="de-DE" dirty="0"/>
              <a:t>Überschrift</a:t>
            </a:r>
          </a:p>
        </p:txBody>
      </p:sp>
      <p:sp>
        <p:nvSpPr>
          <p:cNvPr id="7" name="Inhaltsplatzhalter 6"/>
          <p:cNvSpPr>
            <a:spLocks noGrp="1"/>
          </p:cNvSpPr>
          <p:nvPr>
            <p:ph sz="quarter" idx="13"/>
          </p:nvPr>
        </p:nvSpPr>
        <p:spPr>
          <a:xfrm>
            <a:off x="5505450" y="2039611"/>
            <a:ext cx="2178050" cy="3265748"/>
          </a:xfrm>
          <a:prstGeom prst="rect">
            <a:avLst/>
          </a:prstGeom>
        </p:spPr>
        <p:txBody>
          <a:bodyPr/>
          <a:lstStyle>
            <a:lvl1pPr marL="199179" indent="-199179">
              <a:buClr>
                <a:schemeClr val="tx1"/>
              </a:buClr>
              <a:buFont typeface="Wingdings" panose="05000000000000000000" pitchFamily="2" charset="2"/>
              <a:buChar char="§"/>
              <a:defRPr sz="1300"/>
            </a:lvl1pPr>
            <a:lvl2pPr marL="597538" indent="-199179">
              <a:buClr>
                <a:schemeClr val="tx1"/>
              </a:buClr>
              <a:buFont typeface="Wingdings" panose="05000000000000000000" pitchFamily="2" charset="2"/>
              <a:buChar char="§"/>
              <a:defRPr sz="1300"/>
            </a:lvl2pPr>
            <a:lvl3pPr>
              <a:defRPr sz="1300"/>
            </a:lvl3pPr>
            <a:lvl4pPr>
              <a:defRPr sz="1300"/>
            </a:lvl4pPr>
            <a:lvl5pPr>
              <a:defRPr sz="1300"/>
            </a:lvl5pPr>
          </a:lstStyle>
          <a:p>
            <a:pPr lvl="0"/>
            <a:r>
              <a:rPr lang="de-DE"/>
              <a:t>Formatvorlagen des Textmasters bearbeiten</a:t>
            </a:r>
          </a:p>
          <a:p>
            <a:pPr lvl="1"/>
            <a:r>
              <a:rPr lang="de-DE"/>
              <a:t>Zweite Ebene</a:t>
            </a:r>
          </a:p>
        </p:txBody>
      </p:sp>
      <p:sp>
        <p:nvSpPr>
          <p:cNvPr id="11" name="Textplatzhalter 8"/>
          <p:cNvSpPr>
            <a:spLocks noGrp="1"/>
          </p:cNvSpPr>
          <p:nvPr>
            <p:ph type="body" sz="quarter" idx="16" hasCustomPrompt="1"/>
          </p:nvPr>
        </p:nvSpPr>
        <p:spPr>
          <a:xfrm>
            <a:off x="8034357" y="1709411"/>
            <a:ext cx="2178050" cy="330200"/>
          </a:xfrm>
          <a:prstGeom prst="rect">
            <a:avLst/>
          </a:prstGeom>
          <a:solidFill>
            <a:schemeClr val="tx1"/>
          </a:solidFill>
        </p:spPr>
        <p:txBody>
          <a:bodyPr anchor="ctr" anchorCtr="0"/>
          <a:lstStyle>
            <a:lvl1pPr marL="0" indent="0">
              <a:buNone/>
              <a:defRPr sz="1300">
                <a:solidFill>
                  <a:schemeClr val="bg2"/>
                </a:solidFill>
              </a:defRPr>
            </a:lvl1pPr>
          </a:lstStyle>
          <a:p>
            <a:pPr lvl="0"/>
            <a:r>
              <a:rPr lang="de-DE" dirty="0"/>
              <a:t>Überschrift</a:t>
            </a:r>
          </a:p>
        </p:txBody>
      </p:sp>
      <p:sp>
        <p:nvSpPr>
          <p:cNvPr id="10" name="Inhaltsplatzhalter 6"/>
          <p:cNvSpPr>
            <a:spLocks noGrp="1"/>
          </p:cNvSpPr>
          <p:nvPr>
            <p:ph sz="quarter" idx="15"/>
          </p:nvPr>
        </p:nvSpPr>
        <p:spPr>
          <a:xfrm>
            <a:off x="8034357" y="2039611"/>
            <a:ext cx="2178050" cy="3265748"/>
          </a:xfrm>
          <a:prstGeom prst="rect">
            <a:avLst/>
          </a:prstGeom>
        </p:spPr>
        <p:txBody>
          <a:bodyPr/>
          <a:lstStyle>
            <a:lvl1pPr marL="285750" indent="-285750">
              <a:buClr>
                <a:srgbClr val="3B3B3B"/>
              </a:buClr>
              <a:buFont typeface="Wingdings" panose="05000000000000000000" pitchFamily="2" charset="2"/>
              <a:buChar char="§"/>
              <a:defRPr sz="1300"/>
            </a:lvl1pPr>
            <a:lvl2pPr marL="597538" indent="-199179">
              <a:buClr>
                <a:srgbClr val="3B3B3B"/>
              </a:buClr>
              <a:buFont typeface="Wingdings" panose="05000000000000000000" pitchFamily="2" charset="2"/>
              <a:buChar char="§"/>
              <a:defRPr sz="1300"/>
            </a:lvl2pPr>
            <a:lvl3pPr>
              <a:defRPr sz="1300"/>
            </a:lvl3pPr>
            <a:lvl4pPr>
              <a:defRPr sz="1300"/>
            </a:lvl4pPr>
            <a:lvl5pPr>
              <a:defRPr sz="1300"/>
            </a:lvl5pPr>
          </a:lstStyle>
          <a:p>
            <a:pPr lvl="0"/>
            <a:r>
              <a:rPr lang="de-DE"/>
              <a:t>Formatvorlagen des Textmasters bearbeiten</a:t>
            </a:r>
          </a:p>
          <a:p>
            <a:pPr lvl="1"/>
            <a:r>
              <a:rPr lang="de-DE"/>
              <a:t>Zweite Ebene</a:t>
            </a:r>
          </a:p>
        </p:txBody>
      </p:sp>
    </p:spTree>
    <p:extLst>
      <p:ext uri="{BB962C8B-B14F-4D97-AF65-F5344CB8AC3E}">
        <p14:creationId xmlns:p14="http://schemas.microsoft.com/office/powerpoint/2010/main" val="3646245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nhaltsfolie dreispaltig">
    <p:spTree>
      <p:nvGrpSpPr>
        <p:cNvPr id="1" name=""/>
        <p:cNvGrpSpPr/>
        <p:nvPr/>
      </p:nvGrpSpPr>
      <p:grpSpPr>
        <a:xfrm>
          <a:off x="0" y="0"/>
          <a:ext cx="0" cy="0"/>
          <a:chOff x="0" y="0"/>
          <a:chExt cx="0" cy="0"/>
        </a:xfrm>
      </p:grpSpPr>
      <p:sp>
        <p:nvSpPr>
          <p:cNvPr id="19" name="Titel 1"/>
          <p:cNvSpPr>
            <a:spLocks noGrp="1"/>
          </p:cNvSpPr>
          <p:nvPr>
            <p:ph type="title" hasCustomPrompt="1"/>
          </p:nvPr>
        </p:nvSpPr>
        <p:spPr>
          <a:xfrm>
            <a:off x="1630981" y="424731"/>
            <a:ext cx="6841687" cy="802186"/>
          </a:xfrm>
          <a:prstGeom prst="rect">
            <a:avLst/>
          </a:prstGeom>
        </p:spPr>
        <p:txBody>
          <a:bodyPr bIns="0" anchor="b" anchorCtr="0"/>
          <a:lstStyle>
            <a:lvl1pPr>
              <a:defRPr sz="2600" b="1" baseline="0">
                <a:latin typeface="Myriad Pro semibold"/>
              </a:defRPr>
            </a:lvl1pPr>
          </a:lstStyle>
          <a:p>
            <a:r>
              <a:rPr lang="de-DE" dirty="0"/>
              <a:t>Hier steht eine Überschrift</a:t>
            </a:r>
            <a:br>
              <a:rPr lang="de-DE" dirty="0"/>
            </a:br>
            <a:r>
              <a:rPr lang="de-DE" dirty="0"/>
              <a:t>zu einem Thema der Präsentation</a:t>
            </a:r>
          </a:p>
        </p:txBody>
      </p:sp>
      <p:sp>
        <p:nvSpPr>
          <p:cNvPr id="12" name="Bildplatzhalter 5"/>
          <p:cNvSpPr>
            <a:spLocks noGrp="1"/>
          </p:cNvSpPr>
          <p:nvPr>
            <p:ph type="pic" sz="quarter" idx="17"/>
          </p:nvPr>
        </p:nvSpPr>
        <p:spPr>
          <a:xfrm>
            <a:off x="476601" y="1709410"/>
            <a:ext cx="2877911" cy="1345915"/>
          </a:xfrm>
          <a:prstGeom prst="rect">
            <a:avLst/>
          </a:prstGeom>
          <a:solidFill>
            <a:schemeClr val="bg2">
              <a:lumMod val="85000"/>
            </a:schemeClr>
          </a:solidFill>
        </p:spPr>
        <p:txBody>
          <a:bodyPr/>
          <a:lstStyle>
            <a:lvl1pPr marL="0" indent="0">
              <a:buNone/>
              <a:defRPr sz="1300"/>
            </a:lvl1pPr>
          </a:lstStyle>
          <a:p>
            <a:r>
              <a:rPr lang="de-DE"/>
              <a:t>Bild durch Klicken auf Symbol hinzufügen</a:t>
            </a:r>
            <a:endParaRPr lang="de-DE" dirty="0"/>
          </a:p>
        </p:txBody>
      </p:sp>
      <p:sp>
        <p:nvSpPr>
          <p:cNvPr id="11" name="Textplatzhalter 8"/>
          <p:cNvSpPr>
            <a:spLocks noGrp="1"/>
          </p:cNvSpPr>
          <p:nvPr>
            <p:ph type="body" sz="quarter" idx="16" hasCustomPrompt="1"/>
          </p:nvPr>
        </p:nvSpPr>
        <p:spPr>
          <a:xfrm>
            <a:off x="476601" y="3055326"/>
            <a:ext cx="2877911" cy="330200"/>
          </a:xfrm>
          <a:prstGeom prst="rect">
            <a:avLst/>
          </a:prstGeom>
          <a:solidFill>
            <a:schemeClr val="tx1"/>
          </a:solidFill>
        </p:spPr>
        <p:txBody>
          <a:bodyPr anchor="ctr" anchorCtr="0"/>
          <a:lstStyle>
            <a:lvl1pPr marL="0" indent="0">
              <a:buNone/>
              <a:defRPr sz="1300">
                <a:solidFill>
                  <a:schemeClr val="bg2"/>
                </a:solidFill>
              </a:defRPr>
            </a:lvl1pPr>
          </a:lstStyle>
          <a:p>
            <a:pPr lvl="0"/>
            <a:r>
              <a:rPr lang="de-DE" dirty="0"/>
              <a:t>Überschrift</a:t>
            </a:r>
          </a:p>
        </p:txBody>
      </p:sp>
      <p:sp>
        <p:nvSpPr>
          <p:cNvPr id="10" name="Inhaltsplatzhalter 6"/>
          <p:cNvSpPr>
            <a:spLocks noGrp="1"/>
          </p:cNvSpPr>
          <p:nvPr>
            <p:ph sz="quarter" idx="15"/>
          </p:nvPr>
        </p:nvSpPr>
        <p:spPr>
          <a:xfrm>
            <a:off x="476601" y="3385526"/>
            <a:ext cx="2877911" cy="2003270"/>
          </a:xfrm>
          <a:prstGeom prst="rect">
            <a:avLst/>
          </a:prstGeom>
        </p:spPr>
        <p:txBody>
          <a:bodyPr/>
          <a:lstStyle>
            <a:lvl1pPr marL="285750" indent="-285750">
              <a:buClr>
                <a:schemeClr val="tx1"/>
              </a:buClr>
              <a:buFont typeface="Wingdings" panose="05000000000000000000" pitchFamily="2" charset="2"/>
              <a:buChar char="§"/>
              <a:defRPr sz="1300"/>
            </a:lvl1pPr>
            <a:lvl2pPr marL="597538" indent="-199179">
              <a:buClr>
                <a:schemeClr val="tx1"/>
              </a:buClr>
              <a:buFont typeface="Wingdings" panose="05000000000000000000" pitchFamily="2" charset="2"/>
              <a:buChar char="§"/>
              <a:defRPr sz="1300"/>
            </a:lvl2pPr>
            <a:lvl3pPr>
              <a:defRPr sz="1300"/>
            </a:lvl3pPr>
            <a:lvl4pPr>
              <a:defRPr sz="1300"/>
            </a:lvl4pPr>
            <a:lvl5pPr>
              <a:defRPr sz="1300"/>
            </a:lvl5pPr>
          </a:lstStyle>
          <a:p>
            <a:pPr lvl="0"/>
            <a:r>
              <a:rPr lang="de-DE"/>
              <a:t>Formatvorlagen des Textmasters bearbeiten</a:t>
            </a:r>
          </a:p>
          <a:p>
            <a:pPr lvl="1"/>
            <a:r>
              <a:rPr lang="de-DE"/>
              <a:t>Zweite Ebene</a:t>
            </a:r>
          </a:p>
        </p:txBody>
      </p:sp>
      <p:sp>
        <p:nvSpPr>
          <p:cNvPr id="15" name="Bildplatzhalter 5"/>
          <p:cNvSpPr>
            <a:spLocks noGrp="1"/>
          </p:cNvSpPr>
          <p:nvPr>
            <p:ph type="pic" sz="quarter" idx="20"/>
          </p:nvPr>
        </p:nvSpPr>
        <p:spPr>
          <a:xfrm>
            <a:off x="3894471" y="1709410"/>
            <a:ext cx="2877911" cy="1345915"/>
          </a:xfrm>
          <a:prstGeom prst="rect">
            <a:avLst/>
          </a:prstGeom>
          <a:solidFill>
            <a:schemeClr val="bg2">
              <a:lumMod val="85000"/>
            </a:schemeClr>
          </a:solidFill>
        </p:spPr>
        <p:txBody>
          <a:bodyPr/>
          <a:lstStyle>
            <a:lvl1pPr marL="0" indent="0">
              <a:buNone/>
              <a:defRPr sz="1300"/>
            </a:lvl1pPr>
          </a:lstStyle>
          <a:p>
            <a:r>
              <a:rPr lang="de-DE"/>
              <a:t>Bild durch Klicken auf Symbol hinzufügen</a:t>
            </a:r>
            <a:endParaRPr lang="de-DE" dirty="0"/>
          </a:p>
        </p:txBody>
      </p:sp>
      <p:sp>
        <p:nvSpPr>
          <p:cNvPr id="14" name="Textplatzhalter 8"/>
          <p:cNvSpPr>
            <a:spLocks noGrp="1"/>
          </p:cNvSpPr>
          <p:nvPr>
            <p:ph type="body" sz="quarter" idx="19" hasCustomPrompt="1"/>
          </p:nvPr>
        </p:nvSpPr>
        <p:spPr>
          <a:xfrm>
            <a:off x="3894471" y="3055326"/>
            <a:ext cx="2877911" cy="330200"/>
          </a:xfrm>
          <a:prstGeom prst="rect">
            <a:avLst/>
          </a:prstGeom>
          <a:solidFill>
            <a:schemeClr val="tx1"/>
          </a:solidFill>
        </p:spPr>
        <p:txBody>
          <a:bodyPr anchor="ctr" anchorCtr="0"/>
          <a:lstStyle>
            <a:lvl1pPr marL="0" indent="0">
              <a:buNone/>
              <a:defRPr sz="1300">
                <a:solidFill>
                  <a:schemeClr val="bg2"/>
                </a:solidFill>
              </a:defRPr>
            </a:lvl1pPr>
          </a:lstStyle>
          <a:p>
            <a:pPr lvl="0"/>
            <a:r>
              <a:rPr lang="de-DE" dirty="0"/>
              <a:t>Überschrift</a:t>
            </a:r>
          </a:p>
        </p:txBody>
      </p:sp>
      <p:sp>
        <p:nvSpPr>
          <p:cNvPr id="13" name="Inhaltsplatzhalter 6"/>
          <p:cNvSpPr>
            <a:spLocks noGrp="1"/>
          </p:cNvSpPr>
          <p:nvPr>
            <p:ph sz="quarter" idx="18"/>
          </p:nvPr>
        </p:nvSpPr>
        <p:spPr>
          <a:xfrm>
            <a:off x="3894471" y="3385526"/>
            <a:ext cx="2877911" cy="2003270"/>
          </a:xfrm>
          <a:prstGeom prst="rect">
            <a:avLst/>
          </a:prstGeom>
        </p:spPr>
        <p:txBody>
          <a:bodyPr/>
          <a:lstStyle>
            <a:lvl1pPr marL="285750" indent="-285750">
              <a:buClr>
                <a:schemeClr val="tx1"/>
              </a:buClr>
              <a:buFont typeface="Wingdings" panose="05000000000000000000" pitchFamily="2" charset="2"/>
              <a:buChar char="§"/>
              <a:defRPr sz="1300"/>
            </a:lvl1pPr>
            <a:lvl2pPr marL="597538" indent="-199179">
              <a:buClr>
                <a:schemeClr val="tx1"/>
              </a:buClr>
              <a:buFont typeface="Wingdings" panose="05000000000000000000" pitchFamily="2" charset="2"/>
              <a:buChar char="§"/>
              <a:defRPr sz="1300"/>
            </a:lvl2pPr>
            <a:lvl3pPr>
              <a:defRPr sz="1300"/>
            </a:lvl3pPr>
            <a:lvl4pPr>
              <a:defRPr sz="1300"/>
            </a:lvl4pPr>
            <a:lvl5pPr>
              <a:defRPr sz="1300"/>
            </a:lvl5pPr>
          </a:lstStyle>
          <a:p>
            <a:pPr lvl="0"/>
            <a:r>
              <a:rPr lang="de-DE"/>
              <a:t>Formatvorlagen des Textmasters bearbeiten</a:t>
            </a:r>
          </a:p>
          <a:p>
            <a:pPr lvl="1"/>
            <a:r>
              <a:rPr lang="de-DE"/>
              <a:t>Zweite Ebene</a:t>
            </a:r>
          </a:p>
        </p:txBody>
      </p:sp>
      <p:sp>
        <p:nvSpPr>
          <p:cNvPr id="18" name="Bildplatzhalter 5"/>
          <p:cNvSpPr>
            <a:spLocks noGrp="1"/>
          </p:cNvSpPr>
          <p:nvPr>
            <p:ph type="pic" sz="quarter" idx="23"/>
          </p:nvPr>
        </p:nvSpPr>
        <p:spPr>
          <a:xfrm>
            <a:off x="7312341" y="1709410"/>
            <a:ext cx="2877911" cy="1345915"/>
          </a:xfrm>
          <a:prstGeom prst="rect">
            <a:avLst/>
          </a:prstGeom>
          <a:solidFill>
            <a:schemeClr val="bg2">
              <a:lumMod val="85000"/>
            </a:schemeClr>
          </a:solidFill>
        </p:spPr>
        <p:txBody>
          <a:bodyPr/>
          <a:lstStyle>
            <a:lvl1pPr marL="0" indent="0">
              <a:buNone/>
              <a:defRPr sz="1300"/>
            </a:lvl1pPr>
          </a:lstStyle>
          <a:p>
            <a:r>
              <a:rPr lang="de-DE"/>
              <a:t>Bild durch Klicken auf Symbol hinzufügen</a:t>
            </a:r>
            <a:endParaRPr lang="de-DE" dirty="0"/>
          </a:p>
        </p:txBody>
      </p:sp>
      <p:sp>
        <p:nvSpPr>
          <p:cNvPr id="17" name="Textplatzhalter 8"/>
          <p:cNvSpPr>
            <a:spLocks noGrp="1"/>
          </p:cNvSpPr>
          <p:nvPr>
            <p:ph type="body" sz="quarter" idx="22" hasCustomPrompt="1"/>
          </p:nvPr>
        </p:nvSpPr>
        <p:spPr>
          <a:xfrm>
            <a:off x="7312341" y="3055326"/>
            <a:ext cx="2877911" cy="330200"/>
          </a:xfrm>
          <a:prstGeom prst="rect">
            <a:avLst/>
          </a:prstGeom>
          <a:solidFill>
            <a:schemeClr val="tx1"/>
          </a:solidFill>
        </p:spPr>
        <p:txBody>
          <a:bodyPr anchor="ctr" anchorCtr="0"/>
          <a:lstStyle>
            <a:lvl1pPr marL="0" indent="0">
              <a:buNone/>
              <a:defRPr sz="1300">
                <a:solidFill>
                  <a:schemeClr val="bg2"/>
                </a:solidFill>
              </a:defRPr>
            </a:lvl1pPr>
          </a:lstStyle>
          <a:p>
            <a:pPr lvl="0"/>
            <a:r>
              <a:rPr lang="de-DE" dirty="0"/>
              <a:t>Überschrift</a:t>
            </a:r>
          </a:p>
        </p:txBody>
      </p:sp>
      <p:sp>
        <p:nvSpPr>
          <p:cNvPr id="16" name="Inhaltsplatzhalter 6"/>
          <p:cNvSpPr>
            <a:spLocks noGrp="1"/>
          </p:cNvSpPr>
          <p:nvPr>
            <p:ph sz="quarter" idx="21"/>
          </p:nvPr>
        </p:nvSpPr>
        <p:spPr>
          <a:xfrm>
            <a:off x="7312341" y="3385526"/>
            <a:ext cx="2877911" cy="2003270"/>
          </a:xfrm>
          <a:prstGeom prst="rect">
            <a:avLst/>
          </a:prstGeom>
        </p:spPr>
        <p:txBody>
          <a:bodyPr/>
          <a:lstStyle>
            <a:lvl1pPr marL="285750" indent="-285750">
              <a:buClr>
                <a:schemeClr val="tx1"/>
              </a:buClr>
              <a:buFont typeface="Wingdings" panose="05000000000000000000" pitchFamily="2" charset="2"/>
              <a:buChar char="§"/>
              <a:defRPr sz="1300"/>
            </a:lvl1pPr>
            <a:lvl2pPr marL="597538" indent="-199179">
              <a:buClr>
                <a:schemeClr val="tx1"/>
              </a:buClr>
              <a:buFont typeface="Wingdings" panose="05000000000000000000" pitchFamily="2" charset="2"/>
              <a:buChar char="§"/>
              <a:defRPr sz="1300"/>
            </a:lvl2pPr>
            <a:lvl3pPr>
              <a:defRPr sz="1300"/>
            </a:lvl3pPr>
            <a:lvl4pPr>
              <a:defRPr sz="1300"/>
            </a:lvl4pPr>
            <a:lvl5pPr>
              <a:defRPr sz="1300"/>
            </a:lvl5pPr>
          </a:lstStyle>
          <a:p>
            <a:pPr lvl="0"/>
            <a:r>
              <a:rPr lang="de-DE"/>
              <a:t>Formatvorlagen des Textmasters bearbeiten</a:t>
            </a:r>
          </a:p>
          <a:p>
            <a:pPr lvl="1"/>
            <a:r>
              <a:rPr lang="de-DE"/>
              <a:t>Zweite Ebene</a:t>
            </a:r>
          </a:p>
        </p:txBody>
      </p:sp>
    </p:spTree>
    <p:extLst>
      <p:ext uri="{BB962C8B-B14F-4D97-AF65-F5344CB8AC3E}">
        <p14:creationId xmlns:p14="http://schemas.microsoft.com/office/powerpoint/2010/main" val="805082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tiff"/><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Grafik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87051" y="410897"/>
            <a:ext cx="940281" cy="744107"/>
          </a:xfrm>
          <a:prstGeom prst="rect">
            <a:avLst/>
          </a:prstGeom>
        </p:spPr>
      </p:pic>
      <p:pic>
        <p:nvPicPr>
          <p:cNvPr id="5" name="Bildplatzhalter 7"/>
          <p:cNvPicPr>
            <a:picLocks noChangeAspect="1"/>
          </p:cNvPicPr>
          <p:nvPr userDrawn="1"/>
        </p:nvPicPr>
        <p:blipFill rotWithShape="1">
          <a:blip r:embed="rId8" cstate="print">
            <a:extLst>
              <a:ext uri="{28A0092B-C50C-407E-A947-70E740481C1C}">
                <a14:useLocalDpi xmlns:a14="http://schemas.microsoft.com/office/drawing/2010/main" val="0"/>
              </a:ext>
            </a:extLst>
          </a:blip>
          <a:srcRect t="371" b="504"/>
          <a:stretch/>
        </p:blipFill>
        <p:spPr>
          <a:xfrm>
            <a:off x="9438394" y="410897"/>
            <a:ext cx="759773" cy="752308"/>
          </a:xfrm>
          <a:prstGeom prst="rect">
            <a:avLst/>
          </a:prstGeom>
          <a:solidFill>
            <a:schemeClr val="bg1">
              <a:lumMod val="85000"/>
            </a:schemeClr>
          </a:solidFill>
        </p:spPr>
      </p:pic>
      <p:sp>
        <p:nvSpPr>
          <p:cNvPr id="12" name="Textfeld 11"/>
          <p:cNvSpPr txBox="1"/>
          <p:nvPr userDrawn="1"/>
        </p:nvSpPr>
        <p:spPr>
          <a:xfrm>
            <a:off x="336550" y="5650420"/>
            <a:ext cx="2933700" cy="246221"/>
          </a:xfrm>
          <a:prstGeom prst="rect">
            <a:avLst/>
          </a:prstGeom>
          <a:noFill/>
        </p:spPr>
        <p:txBody>
          <a:bodyPr wrap="square" rtlCol="0">
            <a:spAutoFit/>
          </a:bodyPr>
          <a:lstStyle/>
          <a:p>
            <a:r>
              <a:rPr lang="de-DE" sz="1000" dirty="0">
                <a:solidFill>
                  <a:srgbClr val="3B3B3B"/>
                </a:solidFill>
                <a:latin typeface="Myriad Pro" panose="020B0503030403020204" pitchFamily="34" charset="0"/>
              </a:rPr>
              <a:t>Folie </a:t>
            </a:r>
            <a:fld id="{93DF4C8A-D0B4-48A9-8BEF-48EBE33ED7C0}" type="slidenum">
              <a:rPr lang="de-DE" sz="1000" smtClean="0">
                <a:solidFill>
                  <a:srgbClr val="3B3B3B"/>
                </a:solidFill>
                <a:latin typeface="Myriad Pro" panose="020B0503030403020204" pitchFamily="34" charset="0"/>
              </a:rPr>
              <a:t>‹Nr.›</a:t>
            </a:fld>
            <a:r>
              <a:rPr lang="de-DE" sz="1000" baseline="0" dirty="0">
                <a:solidFill>
                  <a:srgbClr val="3B3B3B"/>
                </a:solidFill>
                <a:latin typeface="Myriad Pro" panose="020B0503030403020204" pitchFamily="34" charset="0"/>
              </a:rPr>
              <a:t> </a:t>
            </a:r>
            <a:endParaRPr lang="de-DE" sz="1000" dirty="0">
              <a:solidFill>
                <a:srgbClr val="3B3B3B"/>
              </a:solidFill>
              <a:latin typeface="Myriad Pro" panose="020B0503030403020204" pitchFamily="34" charset="0"/>
            </a:endParaRPr>
          </a:p>
        </p:txBody>
      </p:sp>
      <p:sp>
        <p:nvSpPr>
          <p:cNvPr id="13" name="Textfeld 12"/>
          <p:cNvSpPr txBox="1"/>
          <p:nvPr userDrawn="1"/>
        </p:nvSpPr>
        <p:spPr>
          <a:xfrm>
            <a:off x="5976070" y="5650419"/>
            <a:ext cx="4337050" cy="246221"/>
          </a:xfrm>
          <a:prstGeom prst="rect">
            <a:avLst/>
          </a:prstGeom>
          <a:noFill/>
        </p:spPr>
        <p:txBody>
          <a:bodyPr wrap="square" rtlCol="0">
            <a:spAutoFit/>
          </a:bodyPr>
          <a:lstStyle/>
          <a:p>
            <a:pPr algn="r"/>
            <a:r>
              <a:rPr lang="de-DE" sz="1000" baseline="0" dirty="0">
                <a:solidFill>
                  <a:srgbClr val="3B3B3B"/>
                </a:solidFill>
                <a:latin typeface="Myriad Pro" panose="020B0503030403020204" pitchFamily="34" charset="0"/>
              </a:rPr>
              <a:t> © LELF I Abt. 3 I Invasive Neophyten im Garten I 25.03.2023</a:t>
            </a:r>
            <a:endParaRPr lang="de-DE" sz="1000" dirty="0">
              <a:solidFill>
                <a:srgbClr val="3B3B3B"/>
              </a:solidFill>
              <a:latin typeface="Myriad Pro" panose="020B0503030403020204" pitchFamily="34" charset="0"/>
            </a:endParaRPr>
          </a:p>
        </p:txBody>
      </p:sp>
    </p:spTree>
    <p:extLst>
      <p:ext uri="{BB962C8B-B14F-4D97-AF65-F5344CB8AC3E}">
        <p14:creationId xmlns:p14="http://schemas.microsoft.com/office/powerpoint/2010/main" val="3298625539"/>
      </p:ext>
    </p:extLst>
  </p:cSld>
  <p:clrMap bg1="lt1" tx1="dk1" bg2="lt2" tx2="dk2" accent1="accent1" accent2="accent2" accent3="accent3" accent4="accent4" accent5="accent5" accent6="accent6" hlink="hlink" folHlink="folHlink"/>
  <p:sldLayoutIdLst>
    <p:sldLayoutId id="2147483665" r:id="rId1"/>
    <p:sldLayoutId id="2147483679" r:id="rId2"/>
    <p:sldLayoutId id="2147483676" r:id="rId3"/>
    <p:sldLayoutId id="2147483677" r:id="rId4"/>
    <p:sldLayoutId id="2147483678" r:id="rId5"/>
  </p:sldLayoutIdLst>
  <p:hf hdr="0" ftr="0" dt="0"/>
  <p:txStyles>
    <p:titleStyle>
      <a:lvl1pPr algn="l" defTabSz="796717" rtl="0" eaLnBrk="1" latinLnBrk="0" hangingPunct="1">
        <a:lnSpc>
          <a:spcPct val="90000"/>
        </a:lnSpc>
        <a:spcBef>
          <a:spcPct val="0"/>
        </a:spcBef>
        <a:buNone/>
        <a:defRPr sz="3834" kern="1200">
          <a:solidFill>
            <a:schemeClr val="bg1">
              <a:lumMod val="10000"/>
            </a:schemeClr>
          </a:solidFill>
          <a:latin typeface="+mj-lt"/>
          <a:ea typeface="+mj-ea"/>
          <a:cs typeface="+mj-cs"/>
        </a:defRPr>
      </a:lvl1pPr>
    </p:titleStyle>
    <p:bodyStyle>
      <a:lvl1pPr marL="199179" indent="-199179" algn="l" defTabSz="796717" rtl="0" eaLnBrk="1" latinLnBrk="0" hangingPunct="1">
        <a:lnSpc>
          <a:spcPct val="90000"/>
        </a:lnSpc>
        <a:spcBef>
          <a:spcPts val="871"/>
        </a:spcBef>
        <a:buFont typeface="Arial" panose="020B0604020202020204" pitchFamily="34" charset="0"/>
        <a:buChar char="•"/>
        <a:defRPr sz="2440" kern="1200">
          <a:solidFill>
            <a:schemeClr val="bg1">
              <a:lumMod val="10000"/>
            </a:schemeClr>
          </a:solidFill>
          <a:latin typeface="+mn-lt"/>
          <a:ea typeface="+mn-ea"/>
          <a:cs typeface="+mn-cs"/>
        </a:defRPr>
      </a:lvl1pPr>
      <a:lvl2pPr marL="597538" indent="-199179" algn="l" defTabSz="796717" rtl="0" eaLnBrk="1" latinLnBrk="0" hangingPunct="1">
        <a:lnSpc>
          <a:spcPct val="90000"/>
        </a:lnSpc>
        <a:spcBef>
          <a:spcPts val="436"/>
        </a:spcBef>
        <a:buFont typeface="Arial" panose="020B0604020202020204" pitchFamily="34" charset="0"/>
        <a:buChar char="•"/>
        <a:defRPr sz="2091" kern="1200">
          <a:solidFill>
            <a:schemeClr val="bg1">
              <a:lumMod val="10000"/>
            </a:schemeClr>
          </a:solidFill>
          <a:latin typeface="+mn-lt"/>
          <a:ea typeface="+mn-ea"/>
          <a:cs typeface="+mn-cs"/>
        </a:defRPr>
      </a:lvl2pPr>
      <a:lvl3pPr marL="995896" indent="-199179" algn="l" defTabSz="796717" rtl="0" eaLnBrk="1" latinLnBrk="0" hangingPunct="1">
        <a:lnSpc>
          <a:spcPct val="90000"/>
        </a:lnSpc>
        <a:spcBef>
          <a:spcPts val="436"/>
        </a:spcBef>
        <a:buFont typeface="Arial" panose="020B0604020202020204" pitchFamily="34" charset="0"/>
        <a:buChar char="•"/>
        <a:defRPr sz="1743" kern="1200">
          <a:solidFill>
            <a:schemeClr val="bg1">
              <a:lumMod val="10000"/>
            </a:schemeClr>
          </a:solidFill>
          <a:latin typeface="+mn-lt"/>
          <a:ea typeface="+mn-ea"/>
          <a:cs typeface="+mn-cs"/>
        </a:defRPr>
      </a:lvl3pPr>
      <a:lvl4pPr marL="1394254" indent="-199179" algn="l" defTabSz="796717" rtl="0" eaLnBrk="1" latinLnBrk="0" hangingPunct="1">
        <a:lnSpc>
          <a:spcPct val="90000"/>
        </a:lnSpc>
        <a:spcBef>
          <a:spcPts val="436"/>
        </a:spcBef>
        <a:buFont typeface="Arial" panose="020B0604020202020204" pitchFamily="34" charset="0"/>
        <a:buChar char="•"/>
        <a:defRPr sz="1568" kern="1200">
          <a:solidFill>
            <a:schemeClr val="bg1">
              <a:lumMod val="10000"/>
            </a:schemeClr>
          </a:solidFill>
          <a:latin typeface="+mn-lt"/>
          <a:ea typeface="+mn-ea"/>
          <a:cs typeface="+mn-cs"/>
        </a:defRPr>
      </a:lvl4pPr>
      <a:lvl5pPr marL="1792613" indent="-199179" algn="l" defTabSz="796717" rtl="0" eaLnBrk="1" latinLnBrk="0" hangingPunct="1">
        <a:lnSpc>
          <a:spcPct val="90000"/>
        </a:lnSpc>
        <a:spcBef>
          <a:spcPts val="436"/>
        </a:spcBef>
        <a:buFont typeface="Arial" panose="020B0604020202020204" pitchFamily="34" charset="0"/>
        <a:buChar char="•"/>
        <a:defRPr sz="1568" kern="1200">
          <a:solidFill>
            <a:schemeClr val="bg1">
              <a:lumMod val="10000"/>
            </a:schemeClr>
          </a:solidFill>
          <a:latin typeface="+mn-lt"/>
          <a:ea typeface="+mn-ea"/>
          <a:cs typeface="+mn-cs"/>
        </a:defRPr>
      </a:lvl5pPr>
      <a:lvl6pPr marL="2190971" indent="-199179" algn="l" defTabSz="796717" rtl="0" eaLnBrk="1" latinLnBrk="0" hangingPunct="1">
        <a:lnSpc>
          <a:spcPct val="90000"/>
        </a:lnSpc>
        <a:spcBef>
          <a:spcPts val="436"/>
        </a:spcBef>
        <a:buFont typeface="Arial" panose="020B0604020202020204" pitchFamily="34" charset="0"/>
        <a:buChar char="•"/>
        <a:defRPr sz="1568" kern="1200">
          <a:solidFill>
            <a:schemeClr val="tx1"/>
          </a:solidFill>
          <a:latin typeface="+mn-lt"/>
          <a:ea typeface="+mn-ea"/>
          <a:cs typeface="+mn-cs"/>
        </a:defRPr>
      </a:lvl6pPr>
      <a:lvl7pPr marL="2589329" indent="-199179" algn="l" defTabSz="796717" rtl="0" eaLnBrk="1" latinLnBrk="0" hangingPunct="1">
        <a:lnSpc>
          <a:spcPct val="90000"/>
        </a:lnSpc>
        <a:spcBef>
          <a:spcPts val="436"/>
        </a:spcBef>
        <a:buFont typeface="Arial" panose="020B0604020202020204" pitchFamily="34" charset="0"/>
        <a:buChar char="•"/>
        <a:defRPr sz="1568" kern="1200">
          <a:solidFill>
            <a:schemeClr val="tx1"/>
          </a:solidFill>
          <a:latin typeface="+mn-lt"/>
          <a:ea typeface="+mn-ea"/>
          <a:cs typeface="+mn-cs"/>
        </a:defRPr>
      </a:lvl7pPr>
      <a:lvl8pPr marL="2987688" indent="-199179" algn="l" defTabSz="796717" rtl="0" eaLnBrk="1" latinLnBrk="0" hangingPunct="1">
        <a:lnSpc>
          <a:spcPct val="90000"/>
        </a:lnSpc>
        <a:spcBef>
          <a:spcPts val="436"/>
        </a:spcBef>
        <a:buFont typeface="Arial" panose="020B0604020202020204" pitchFamily="34" charset="0"/>
        <a:buChar char="•"/>
        <a:defRPr sz="1568" kern="1200">
          <a:solidFill>
            <a:schemeClr val="tx1"/>
          </a:solidFill>
          <a:latin typeface="+mn-lt"/>
          <a:ea typeface="+mn-ea"/>
          <a:cs typeface="+mn-cs"/>
        </a:defRPr>
      </a:lvl8pPr>
      <a:lvl9pPr marL="3386046" indent="-199179" algn="l" defTabSz="796717" rtl="0" eaLnBrk="1" latinLnBrk="0" hangingPunct="1">
        <a:lnSpc>
          <a:spcPct val="90000"/>
        </a:lnSpc>
        <a:spcBef>
          <a:spcPts val="436"/>
        </a:spcBef>
        <a:buFont typeface="Arial" panose="020B0604020202020204" pitchFamily="34" charset="0"/>
        <a:buChar char="•"/>
        <a:defRPr sz="1568" kern="1200">
          <a:solidFill>
            <a:schemeClr val="tx1"/>
          </a:solidFill>
          <a:latin typeface="+mn-lt"/>
          <a:ea typeface="+mn-ea"/>
          <a:cs typeface="+mn-cs"/>
        </a:defRPr>
      </a:lvl9pPr>
    </p:bodyStyle>
    <p:otherStyle>
      <a:defPPr>
        <a:defRPr lang="en-US"/>
      </a:defPPr>
      <a:lvl1pPr marL="0" algn="l" defTabSz="796717" rtl="0" eaLnBrk="1" latinLnBrk="0" hangingPunct="1">
        <a:defRPr sz="1568" kern="1200">
          <a:solidFill>
            <a:schemeClr val="tx1"/>
          </a:solidFill>
          <a:latin typeface="+mn-lt"/>
          <a:ea typeface="+mn-ea"/>
          <a:cs typeface="+mn-cs"/>
        </a:defRPr>
      </a:lvl1pPr>
      <a:lvl2pPr marL="398358" algn="l" defTabSz="796717" rtl="0" eaLnBrk="1" latinLnBrk="0" hangingPunct="1">
        <a:defRPr sz="1568" kern="1200">
          <a:solidFill>
            <a:schemeClr val="tx1"/>
          </a:solidFill>
          <a:latin typeface="+mn-lt"/>
          <a:ea typeface="+mn-ea"/>
          <a:cs typeface="+mn-cs"/>
        </a:defRPr>
      </a:lvl2pPr>
      <a:lvl3pPr marL="796717" algn="l" defTabSz="796717" rtl="0" eaLnBrk="1" latinLnBrk="0" hangingPunct="1">
        <a:defRPr sz="1568" kern="1200">
          <a:solidFill>
            <a:schemeClr val="tx1"/>
          </a:solidFill>
          <a:latin typeface="+mn-lt"/>
          <a:ea typeface="+mn-ea"/>
          <a:cs typeface="+mn-cs"/>
        </a:defRPr>
      </a:lvl3pPr>
      <a:lvl4pPr marL="1195075" algn="l" defTabSz="796717" rtl="0" eaLnBrk="1" latinLnBrk="0" hangingPunct="1">
        <a:defRPr sz="1568" kern="1200">
          <a:solidFill>
            <a:schemeClr val="tx1"/>
          </a:solidFill>
          <a:latin typeface="+mn-lt"/>
          <a:ea typeface="+mn-ea"/>
          <a:cs typeface="+mn-cs"/>
        </a:defRPr>
      </a:lvl4pPr>
      <a:lvl5pPr marL="1593433" algn="l" defTabSz="796717" rtl="0" eaLnBrk="1" latinLnBrk="0" hangingPunct="1">
        <a:defRPr sz="1568" kern="1200">
          <a:solidFill>
            <a:schemeClr val="tx1"/>
          </a:solidFill>
          <a:latin typeface="+mn-lt"/>
          <a:ea typeface="+mn-ea"/>
          <a:cs typeface="+mn-cs"/>
        </a:defRPr>
      </a:lvl5pPr>
      <a:lvl6pPr marL="1991792" algn="l" defTabSz="796717" rtl="0" eaLnBrk="1" latinLnBrk="0" hangingPunct="1">
        <a:defRPr sz="1568" kern="1200">
          <a:solidFill>
            <a:schemeClr val="tx1"/>
          </a:solidFill>
          <a:latin typeface="+mn-lt"/>
          <a:ea typeface="+mn-ea"/>
          <a:cs typeface="+mn-cs"/>
        </a:defRPr>
      </a:lvl6pPr>
      <a:lvl7pPr marL="2390150" algn="l" defTabSz="796717" rtl="0" eaLnBrk="1" latinLnBrk="0" hangingPunct="1">
        <a:defRPr sz="1568" kern="1200">
          <a:solidFill>
            <a:schemeClr val="tx1"/>
          </a:solidFill>
          <a:latin typeface="+mn-lt"/>
          <a:ea typeface="+mn-ea"/>
          <a:cs typeface="+mn-cs"/>
        </a:defRPr>
      </a:lvl7pPr>
      <a:lvl8pPr marL="2788509" algn="l" defTabSz="796717" rtl="0" eaLnBrk="1" latinLnBrk="0" hangingPunct="1">
        <a:defRPr sz="1568" kern="1200">
          <a:solidFill>
            <a:schemeClr val="tx1"/>
          </a:solidFill>
          <a:latin typeface="+mn-lt"/>
          <a:ea typeface="+mn-ea"/>
          <a:cs typeface="+mn-cs"/>
        </a:defRPr>
      </a:lvl8pPr>
      <a:lvl9pPr marL="3186867" algn="l" defTabSz="796717" rtl="0" eaLnBrk="1" latinLnBrk="0" hangingPunct="1">
        <a:defRPr sz="15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google.com/url?sa=t&amp;rct=j&amp;q=&amp;esrc=s&amp;source=web&amp;cd=&amp;cad=rja&amp;uact=8&amp;ved=2ahUKEwiju5rT8PH9AhVAR_EDHds1D-cQFnoECCoQAQ&amp;url=https%3A%2F%2Fwww.baumschule-horstmann.de%2Fshop%2Fexec%2Fproduct%2F1421%2F5182%2FRundblaettriger-Baumwuerger.html&amp;usg=AOvVaw321bAO2uqt2oOjIy34HG8G" TargetMode="Externa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15.xml.rels><?xml version="1.0" encoding="UTF-8" standalone="yes"?>
<Relationships xmlns="http://schemas.openxmlformats.org/package/2006/relationships"><Relationship Id="rId2" Type="http://schemas.openxmlformats.org/officeDocument/2006/relationships/hyperlink" Target="https://de.wikipedia.org/wiki/Schwarze_Liste_invasiver_Arten#Schwarze_Liste_der_Europ%C3%A4ischen_Union"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de.wikipedia.org/wiki/Biodiversit%C3%A4t" TargetMode="External"/><Relationship Id="rId3" Type="http://schemas.openxmlformats.org/officeDocument/2006/relationships/image" Target="../media/image32.jpeg"/><Relationship Id="rId7" Type="http://schemas.openxmlformats.org/officeDocument/2006/relationships/hyperlink" Target="https://de.wikipedia.org/wiki/Niederlande" TargetMode="External"/><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hyperlink" Target="https://de.wikipedia.org/wiki/Deutschland" TargetMode="External"/><Relationship Id="rId5" Type="http://schemas.openxmlformats.org/officeDocument/2006/relationships/hyperlink" Target="https://de.wikipedia.org/wiki/Indigene_Pflanzen" TargetMode="External"/><Relationship Id="rId4" Type="http://schemas.openxmlformats.org/officeDocument/2006/relationships/hyperlink" Target="https://de.wikipedia.org/wiki/Neobiota" TargetMode="External"/><Relationship Id="rId9" Type="http://schemas.openxmlformats.org/officeDocument/2006/relationships/hyperlink" Target="https://de.wikipedia.org/wiki/Schwarze_Liste_der_invasiven_Neophyten_der_Schweiz"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de.wikipedia.org/wiki/Pyrrolizidinalkaloide" TargetMode="External"/><Relationship Id="rId2" Type="http://schemas.openxmlformats.org/officeDocument/2006/relationships/hyperlink" Target="https://de.wikipedia.org/wiki/Neophyt"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mailto:matthias.hoffmann@lelf.brandenburg.de" TargetMode="External"/><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hyperlink" Target="https://lelf.brandenburg.de/"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8.jpg"/></Relationships>
</file>

<file path=ppt/slides/_rels/slide4.xml.rels><?xml version="1.0" encoding="UTF-8" standalone="yes"?>
<Relationships xmlns="http://schemas.openxmlformats.org/package/2006/relationships"><Relationship Id="rId3" Type="http://schemas.openxmlformats.org/officeDocument/2006/relationships/hyperlink" Target="https://de.wikipedia.org/wiki/Biodiversit%C3%A4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de.wikipedia.org/wiki/%C3%96kosystem"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quarter" idx="13"/>
          </p:nvPr>
        </p:nvSpPr>
        <p:spPr/>
        <p:txBody>
          <a:bodyPr/>
          <a:lstStyle/>
          <a:p>
            <a:r>
              <a:rPr lang="de-DE" dirty="0"/>
              <a:t>Invasive Neophyten im Garten</a:t>
            </a:r>
          </a:p>
        </p:txBody>
      </p:sp>
      <p:pic>
        <p:nvPicPr>
          <p:cNvPr id="11" name="Bildplatzhalter 7" descr="Wort-Bild-Marke Landesamt für Ländliche Entwicklung, Landwirtschaft und Flurneuordnung" title="Logo LELF"/>
          <p:cNvPicPr>
            <a:picLocks noChangeAspect="1"/>
          </p:cNvPicPr>
          <p:nvPr/>
        </p:nvPicPr>
        <p:blipFill rotWithShape="1">
          <a:blip r:embed="rId2" cstate="print">
            <a:extLst>
              <a:ext uri="{28A0092B-C50C-407E-A947-70E740481C1C}">
                <a14:useLocalDpi xmlns:a14="http://schemas.microsoft.com/office/drawing/2010/main" val="0"/>
              </a:ext>
            </a:extLst>
          </a:blip>
          <a:srcRect t="371" b="504"/>
          <a:stretch/>
        </p:blipFill>
        <p:spPr>
          <a:xfrm>
            <a:off x="4586469" y="3751939"/>
            <a:ext cx="759773" cy="752308"/>
          </a:xfrm>
          <a:prstGeom prst="rect">
            <a:avLst/>
          </a:prstGeom>
          <a:solidFill>
            <a:schemeClr val="bg1">
              <a:lumMod val="85000"/>
            </a:schemeClr>
          </a:solidFill>
        </p:spPr>
      </p:pic>
    </p:spTree>
    <p:extLst>
      <p:ext uri="{BB962C8B-B14F-4D97-AF65-F5344CB8AC3E}">
        <p14:creationId xmlns:p14="http://schemas.microsoft.com/office/powerpoint/2010/main" val="2491946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Schmetterlingsflieder</a:t>
            </a:r>
            <a:br>
              <a:rPr lang="de-DE" dirty="0"/>
            </a:br>
            <a:r>
              <a:rPr lang="de-DE" b="0" i="1" dirty="0"/>
              <a:t>(</a:t>
            </a:r>
            <a:r>
              <a:rPr lang="de-DE" b="0" i="1" dirty="0" err="1"/>
              <a:t>Buddleya</a:t>
            </a:r>
            <a:r>
              <a:rPr lang="de-DE" b="0" i="1" dirty="0"/>
              <a:t> </a:t>
            </a:r>
            <a:r>
              <a:rPr lang="de-DE" b="0" i="1" dirty="0" err="1"/>
              <a:t>davidii</a:t>
            </a:r>
            <a:r>
              <a:rPr lang="de-DE" b="0" i="1" dirty="0"/>
              <a:t>)</a:t>
            </a:r>
          </a:p>
        </p:txBody>
      </p:sp>
      <p:pic>
        <p:nvPicPr>
          <p:cNvPr id="3074" name="Picture 2" descr="undefined"/>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1630981" y="1335405"/>
            <a:ext cx="6451600" cy="4301067"/>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6786842" y="5161280"/>
            <a:ext cx="1295739" cy="369332"/>
          </a:xfrm>
          <a:prstGeom prst="rect">
            <a:avLst/>
          </a:prstGeom>
          <a:noFill/>
        </p:spPr>
        <p:txBody>
          <a:bodyPr wrap="none" rtlCol="0">
            <a:spAutoFit/>
          </a:bodyPr>
          <a:lstStyle/>
          <a:p>
            <a:r>
              <a:rPr lang="de-DE" dirty="0">
                <a:solidFill>
                  <a:schemeClr val="bg1"/>
                </a:solidFill>
              </a:rPr>
              <a:t>©Wikipedia</a:t>
            </a:r>
          </a:p>
        </p:txBody>
      </p:sp>
    </p:spTree>
    <p:extLst>
      <p:ext uri="{BB962C8B-B14F-4D97-AF65-F5344CB8AC3E}">
        <p14:creationId xmlns:p14="http://schemas.microsoft.com/office/powerpoint/2010/main" val="3330131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30981" y="424731"/>
            <a:ext cx="5927287" cy="1284680"/>
          </a:xfrm>
        </p:spPr>
        <p:txBody>
          <a:bodyPr/>
          <a:lstStyle/>
          <a:p>
            <a:br>
              <a:rPr lang="de-DE" dirty="0"/>
            </a:br>
            <a:br>
              <a:rPr lang="de-DE" dirty="0"/>
            </a:br>
            <a:r>
              <a:rPr lang="de-DE" dirty="0"/>
              <a:t>Schmetterlingsflieder </a:t>
            </a:r>
            <a:br>
              <a:rPr lang="de-DE" dirty="0"/>
            </a:br>
            <a:r>
              <a:rPr lang="de-DE" b="0" i="1" dirty="0"/>
              <a:t>(</a:t>
            </a:r>
            <a:r>
              <a:rPr lang="de-DE" b="0" i="1" dirty="0" err="1"/>
              <a:t>Buddleya</a:t>
            </a:r>
            <a:r>
              <a:rPr lang="de-DE" b="0" i="1" dirty="0"/>
              <a:t> </a:t>
            </a:r>
            <a:r>
              <a:rPr lang="de-DE" b="0" i="1" dirty="0" err="1"/>
              <a:t>davidii</a:t>
            </a:r>
            <a:r>
              <a:rPr lang="de-DE" b="0" i="1" dirty="0"/>
              <a:t>)</a:t>
            </a:r>
            <a:br>
              <a:rPr lang="de-DE" dirty="0"/>
            </a:br>
            <a:endParaRPr lang="de-DE" dirty="0"/>
          </a:p>
        </p:txBody>
      </p:sp>
      <p:sp>
        <p:nvSpPr>
          <p:cNvPr id="4" name="Inhaltsplatzhalter 3"/>
          <p:cNvSpPr>
            <a:spLocks noGrp="1"/>
          </p:cNvSpPr>
          <p:nvPr>
            <p:ph sz="quarter" idx="13"/>
          </p:nvPr>
        </p:nvSpPr>
        <p:spPr>
          <a:xfrm>
            <a:off x="482886" y="1407375"/>
            <a:ext cx="6905886" cy="3935187"/>
          </a:xfrm>
        </p:spPr>
        <p:txBody>
          <a:bodyPr/>
          <a:lstStyle/>
          <a:p>
            <a:pPr marL="0" indent="0">
              <a:buNone/>
            </a:pPr>
            <a:r>
              <a:rPr lang="de-DE" sz="1400" dirty="0"/>
              <a:t>Verbreitung : </a:t>
            </a:r>
          </a:p>
          <a:p>
            <a:r>
              <a:rPr lang="de-DE" sz="1400" dirty="0"/>
              <a:t>Als Zierpflanze populär; wird auch heute noch in zahlreichen Sorten angeboten. </a:t>
            </a:r>
          </a:p>
          <a:p>
            <a:r>
              <a:rPr lang="de-DE" sz="1400" dirty="0"/>
              <a:t>Verbreitet vor allem in sommerwarmen Gebieten im Westen Deutschlands; Ausbreitung hält hier noch an.</a:t>
            </a:r>
          </a:p>
          <a:p>
            <a:r>
              <a:rPr lang="de-DE" sz="1400" dirty="0"/>
              <a:t> Im kontinentalen Osten wird die Ausbreitung durch Winterfröste begrenzt. </a:t>
            </a:r>
          </a:p>
          <a:p>
            <a:r>
              <a:rPr lang="de-DE" sz="1400" dirty="0"/>
              <a:t>Benötigt zur Keimung offenen Boden: Vorkommen bes. an Straßenrändern, Bahndämmen etc. </a:t>
            </a:r>
          </a:p>
          <a:p>
            <a:endParaRPr lang="de-DE" sz="1400" dirty="0"/>
          </a:p>
          <a:p>
            <a:r>
              <a:rPr lang="de-DE" sz="1400" dirty="0"/>
              <a:t>Wert für Insekten wird oft überschätzt.</a:t>
            </a:r>
          </a:p>
          <a:p>
            <a:endParaRPr lang="de-DE" sz="1400" dirty="0"/>
          </a:p>
          <a:p>
            <a:r>
              <a:rPr lang="de-DE" sz="1400" dirty="0"/>
              <a:t>Empfehlung für den Gartenbau und die Pflanzenverwender:</a:t>
            </a:r>
          </a:p>
          <a:p>
            <a:pPr lvl="1"/>
            <a:r>
              <a:rPr lang="de-DE" sz="1400" dirty="0"/>
              <a:t> keine Auspflanzung in die freie Landschaft</a:t>
            </a:r>
          </a:p>
          <a:p>
            <a:pPr lvl="1"/>
            <a:r>
              <a:rPr lang="de-DE" sz="1400" dirty="0"/>
              <a:t>abgeblühten Blütenstände vor der Samenreife abschneiden</a:t>
            </a:r>
          </a:p>
          <a:p>
            <a:pPr lvl="1"/>
            <a:r>
              <a:rPr lang="de-DE" sz="1400" dirty="0"/>
              <a:t>Blütenstände und Pflanzen, die entfernt werden müssen, sind nicht der Kompostierung zuzuführen. </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8773" y="1407375"/>
            <a:ext cx="2889954" cy="3853271"/>
          </a:xfrm>
          <a:prstGeom prst="rect">
            <a:avLst/>
          </a:prstGeom>
        </p:spPr>
      </p:pic>
      <p:sp>
        <p:nvSpPr>
          <p:cNvPr id="6" name="Textfeld 5"/>
          <p:cNvSpPr txBox="1"/>
          <p:nvPr/>
        </p:nvSpPr>
        <p:spPr>
          <a:xfrm>
            <a:off x="8869366" y="4999036"/>
            <a:ext cx="1409360" cy="261610"/>
          </a:xfrm>
          <a:prstGeom prst="rect">
            <a:avLst/>
          </a:prstGeom>
          <a:noFill/>
        </p:spPr>
        <p:txBody>
          <a:bodyPr wrap="none" rtlCol="0">
            <a:spAutoFit/>
          </a:bodyPr>
          <a:lstStyle/>
          <a:p>
            <a:r>
              <a:rPr lang="de-DE" sz="1100" dirty="0">
                <a:solidFill>
                  <a:schemeClr val="bg1"/>
                </a:solidFill>
              </a:rPr>
              <a:t>© M. Hoffmann, LELF</a:t>
            </a:r>
          </a:p>
        </p:txBody>
      </p:sp>
      <p:sp>
        <p:nvSpPr>
          <p:cNvPr id="7" name="Textfeld 6"/>
          <p:cNvSpPr txBox="1"/>
          <p:nvPr/>
        </p:nvSpPr>
        <p:spPr>
          <a:xfrm>
            <a:off x="7315200" y="5260646"/>
            <a:ext cx="3062357" cy="261610"/>
          </a:xfrm>
          <a:prstGeom prst="rect">
            <a:avLst/>
          </a:prstGeom>
          <a:noFill/>
        </p:spPr>
        <p:txBody>
          <a:bodyPr wrap="square" rtlCol="0">
            <a:spAutoFit/>
          </a:bodyPr>
          <a:lstStyle/>
          <a:p>
            <a:r>
              <a:rPr lang="de-DE" sz="1100" dirty="0">
                <a:solidFill>
                  <a:srgbClr val="002060"/>
                </a:solidFill>
              </a:rPr>
              <a:t>Am 06.07.2022, Berlin, Bahnhof </a:t>
            </a:r>
            <a:r>
              <a:rPr lang="de-DE" sz="1100" dirty="0" err="1">
                <a:solidFill>
                  <a:srgbClr val="002060"/>
                </a:solidFill>
              </a:rPr>
              <a:t>Südkreuz</a:t>
            </a:r>
            <a:endParaRPr lang="de-DE" sz="1100" dirty="0">
              <a:solidFill>
                <a:srgbClr val="002060"/>
              </a:solidFill>
            </a:endParaRPr>
          </a:p>
        </p:txBody>
      </p:sp>
    </p:spTree>
    <p:extLst>
      <p:ext uri="{BB962C8B-B14F-4D97-AF65-F5344CB8AC3E}">
        <p14:creationId xmlns:p14="http://schemas.microsoft.com/office/powerpoint/2010/main" val="2892374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Essigbaum </a:t>
            </a:r>
            <a:r>
              <a:rPr lang="de-DE" b="0" i="1" dirty="0"/>
              <a:t>(Rhus </a:t>
            </a:r>
            <a:r>
              <a:rPr lang="de-DE" b="0" i="1" dirty="0" err="1"/>
              <a:t>typhina</a:t>
            </a:r>
            <a:r>
              <a:rPr lang="de-DE" b="0" i="1" dirty="0"/>
              <a:t>)</a:t>
            </a:r>
          </a:p>
        </p:txBody>
      </p:sp>
      <p:pic>
        <p:nvPicPr>
          <p:cNvPr id="1026" name="Picture 2" descr="https://upload.wikimedia.org/wikipedia/commons/4/44/Rhus-typhin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885" y="1412682"/>
            <a:ext cx="3103191" cy="41375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ssigba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8628" y="1412683"/>
            <a:ext cx="5514221" cy="4137589"/>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9163455" y="5213866"/>
            <a:ext cx="894797" cy="261610"/>
          </a:xfrm>
          <a:prstGeom prst="rect">
            <a:avLst/>
          </a:prstGeom>
          <a:noFill/>
        </p:spPr>
        <p:txBody>
          <a:bodyPr wrap="none" rtlCol="0">
            <a:spAutoFit/>
          </a:bodyPr>
          <a:lstStyle/>
          <a:p>
            <a:r>
              <a:rPr lang="de-DE" sz="1100" dirty="0">
                <a:solidFill>
                  <a:schemeClr val="bg1"/>
                </a:solidFill>
              </a:rPr>
              <a:t>© Wikipedia</a:t>
            </a:r>
          </a:p>
        </p:txBody>
      </p:sp>
      <p:sp>
        <p:nvSpPr>
          <p:cNvPr id="6" name="Textfeld 5"/>
          <p:cNvSpPr txBox="1"/>
          <p:nvPr/>
        </p:nvSpPr>
        <p:spPr>
          <a:xfrm>
            <a:off x="3132306" y="5213866"/>
            <a:ext cx="894797" cy="538609"/>
          </a:xfrm>
          <a:prstGeom prst="rect">
            <a:avLst/>
          </a:prstGeom>
          <a:noFill/>
        </p:spPr>
        <p:txBody>
          <a:bodyPr wrap="none" rtlCol="0">
            <a:spAutoFit/>
          </a:bodyPr>
          <a:lstStyle/>
          <a:p>
            <a:r>
              <a:rPr lang="de-DE" sz="1100" dirty="0">
                <a:solidFill>
                  <a:schemeClr val="bg1"/>
                </a:solidFill>
              </a:rPr>
              <a:t>© Wikipedia</a:t>
            </a:r>
          </a:p>
          <a:p>
            <a:endParaRPr lang="de-DE" dirty="0"/>
          </a:p>
        </p:txBody>
      </p:sp>
    </p:spTree>
    <p:extLst>
      <p:ext uri="{BB962C8B-B14F-4D97-AF65-F5344CB8AC3E}">
        <p14:creationId xmlns:p14="http://schemas.microsoft.com/office/powerpoint/2010/main" val="1319250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Essigbaum </a:t>
            </a:r>
            <a:r>
              <a:rPr lang="de-DE" b="0" i="1" dirty="0"/>
              <a:t>(Rhus </a:t>
            </a:r>
            <a:r>
              <a:rPr lang="de-DE" b="0" i="1" dirty="0" err="1"/>
              <a:t>typhina</a:t>
            </a:r>
            <a:r>
              <a:rPr lang="de-DE" b="0" i="1" dirty="0"/>
              <a:t>)</a:t>
            </a:r>
          </a:p>
        </p:txBody>
      </p:sp>
      <p:sp>
        <p:nvSpPr>
          <p:cNvPr id="4" name="Inhaltsplatzhalter 3"/>
          <p:cNvSpPr>
            <a:spLocks noGrp="1"/>
          </p:cNvSpPr>
          <p:nvPr>
            <p:ph sz="quarter" idx="13"/>
          </p:nvPr>
        </p:nvSpPr>
        <p:spPr>
          <a:xfrm>
            <a:off x="482886" y="1536970"/>
            <a:ext cx="9741958" cy="3805592"/>
          </a:xfrm>
        </p:spPr>
        <p:txBody>
          <a:bodyPr/>
          <a:lstStyle/>
          <a:p>
            <a:pPr marL="0" indent="0">
              <a:buNone/>
            </a:pPr>
            <a:endParaRPr lang="de-DE" dirty="0"/>
          </a:p>
          <a:p>
            <a:r>
              <a:rPr lang="de-DE" sz="1600" dirty="0"/>
              <a:t>Sommergrüner Strauch oder kleiner Baum, bis zu 5 m. </a:t>
            </a:r>
          </a:p>
          <a:p>
            <a:r>
              <a:rPr lang="de-DE" sz="1600" dirty="0"/>
              <a:t>orangefarbene bis scharlachrote Herbstfärbung der Blätter. </a:t>
            </a:r>
          </a:p>
          <a:p>
            <a:r>
              <a:rPr lang="de-DE" sz="1600" dirty="0"/>
              <a:t>Blüte von Juni –Juli. - Früchte reifen im mitteleuropäischen Raum kaum aus – scheinbar in den letzten Jahren häufiger</a:t>
            </a:r>
          </a:p>
          <a:p>
            <a:r>
              <a:rPr lang="de-DE" sz="1600" dirty="0"/>
              <a:t>Verwildert leicht durch weit reichendes Wurzelsystem mit Schösslingen.</a:t>
            </a:r>
          </a:p>
          <a:p>
            <a:endParaRPr lang="de-DE" sz="1600" dirty="0"/>
          </a:p>
          <a:p>
            <a:r>
              <a:rPr lang="de-DE" sz="1600" dirty="0"/>
              <a:t>Kann dichte Dominanzbestände ausbilden. </a:t>
            </a:r>
          </a:p>
          <a:p>
            <a:pPr marL="0" indent="0">
              <a:buNone/>
            </a:pPr>
            <a:endParaRPr lang="de-DE" sz="1600" dirty="0"/>
          </a:p>
          <a:p>
            <a:pPr marL="0" indent="0">
              <a:buNone/>
            </a:pPr>
            <a:r>
              <a:rPr lang="de-DE" sz="1600" dirty="0"/>
              <a:t>Empfehlung:</a:t>
            </a:r>
          </a:p>
          <a:p>
            <a:pPr marL="0" indent="0">
              <a:buNone/>
            </a:pPr>
            <a:r>
              <a:rPr lang="de-DE" sz="1600" dirty="0"/>
              <a:t>Auf eine Anpflanzung in der freien Landschaft ist zu verzichten. Wurzelteile dürfen nicht in die freie Landschaft verschleppt werden. Vorsicht bei Bauarbeiten und Verbringung von kontaminiertem Erdreich!</a:t>
            </a:r>
          </a:p>
        </p:txBody>
      </p:sp>
    </p:spTree>
    <p:extLst>
      <p:ext uri="{BB962C8B-B14F-4D97-AF65-F5344CB8AC3E}">
        <p14:creationId xmlns:p14="http://schemas.microsoft.com/office/powerpoint/2010/main" val="3809389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Baumwürger – ab 2027 auf EU-Liste</a:t>
            </a:r>
            <a:br>
              <a:rPr lang="de-DE" dirty="0"/>
            </a:br>
            <a:r>
              <a:rPr lang="de-DE" sz="1800" b="0" i="1" dirty="0">
                <a:hlinkClick r:id="rId2"/>
              </a:rPr>
              <a:t>(</a:t>
            </a:r>
            <a:r>
              <a:rPr lang="de-DE" sz="1800" b="0" i="1" dirty="0" err="1">
                <a:hlinkClick r:id="rId2"/>
              </a:rPr>
              <a:t>Celastrus</a:t>
            </a:r>
            <a:r>
              <a:rPr lang="de-DE" sz="1800" b="0" i="1" dirty="0">
                <a:hlinkClick r:id="rId2"/>
              </a:rPr>
              <a:t> </a:t>
            </a:r>
            <a:r>
              <a:rPr lang="de-DE" sz="1800" b="0" i="1" dirty="0" err="1">
                <a:hlinkClick r:id="rId2"/>
              </a:rPr>
              <a:t>orbiculatus</a:t>
            </a:r>
            <a:r>
              <a:rPr lang="de-DE" sz="1800" b="0" i="1" dirty="0">
                <a:hlinkClick r:id="rId2"/>
              </a:rPr>
              <a:t>)</a:t>
            </a:r>
          </a:p>
        </p:txBody>
      </p:sp>
      <p:sp>
        <p:nvSpPr>
          <p:cNvPr id="3" name="Textplatzhalter 2"/>
          <p:cNvSpPr>
            <a:spLocks noGrp="1"/>
          </p:cNvSpPr>
          <p:nvPr>
            <p:ph type="body" sz="quarter" idx="10"/>
          </p:nvPr>
        </p:nvSpPr>
        <p:spPr>
          <a:xfrm>
            <a:off x="482885" y="1330959"/>
            <a:ext cx="9741959" cy="1324911"/>
          </a:xfrm>
        </p:spPr>
        <p:txBody>
          <a:bodyPr/>
          <a:lstStyle/>
          <a:p>
            <a:r>
              <a:rPr lang="de-DE" b="1" dirty="0"/>
              <a:t>Wird z.Zt. noch von Baumschulen beworben:</a:t>
            </a:r>
          </a:p>
          <a:p>
            <a:r>
              <a:rPr lang="de-DE" b="1" dirty="0"/>
              <a:t>„Der Rundblättrige Baumwürger setzt als Fassadenbegrünung wundervolle Akzente. Mit seinem fantastischen Fruchtschmuck ist er ein absoluter Blickfang. Mit ihrer auffallenden Herbstfärbung entfaltet die Pflanze ihre ganze Pracht. So lassen sich Fassaden, Pergolen, Lauben und Mauern attraktiv in Szene setzen.“</a:t>
            </a:r>
            <a:endParaRPr lang="de-DE" dirty="0"/>
          </a:p>
        </p:txBody>
      </p:sp>
      <p:pic>
        <p:nvPicPr>
          <p:cNvPr id="12" name="Inhaltsplatzhalter 11"/>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109763" y="2448905"/>
            <a:ext cx="2406164" cy="3208219"/>
          </a:xfrm>
        </p:spPr>
      </p:pic>
      <p:pic>
        <p:nvPicPr>
          <p:cNvPr id="14" name="Grafik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0149" y="2448904"/>
            <a:ext cx="2408036" cy="3210714"/>
          </a:xfrm>
          <a:prstGeom prst="rect">
            <a:avLst/>
          </a:prstGeom>
        </p:spPr>
      </p:pic>
      <p:pic>
        <p:nvPicPr>
          <p:cNvPr id="17" name="Grafik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61139" y="2448905"/>
            <a:ext cx="2406164" cy="3208219"/>
          </a:xfrm>
          <a:prstGeom prst="rect">
            <a:avLst/>
          </a:prstGeom>
        </p:spPr>
      </p:pic>
      <p:pic>
        <p:nvPicPr>
          <p:cNvPr id="18" name="Grafik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10644" y="2448904"/>
            <a:ext cx="2406164" cy="3208219"/>
          </a:xfrm>
          <a:prstGeom prst="rect">
            <a:avLst/>
          </a:prstGeom>
        </p:spPr>
      </p:pic>
      <p:sp>
        <p:nvSpPr>
          <p:cNvPr id="4" name="Textfeld 3"/>
          <p:cNvSpPr txBox="1"/>
          <p:nvPr/>
        </p:nvSpPr>
        <p:spPr>
          <a:xfrm>
            <a:off x="8985087" y="5380124"/>
            <a:ext cx="1483098" cy="276999"/>
          </a:xfrm>
          <a:prstGeom prst="rect">
            <a:avLst/>
          </a:prstGeom>
          <a:noFill/>
        </p:spPr>
        <p:txBody>
          <a:bodyPr wrap="none" rtlCol="0">
            <a:spAutoFit/>
          </a:bodyPr>
          <a:lstStyle/>
          <a:p>
            <a:r>
              <a:rPr lang="de-DE" sz="1200" dirty="0">
                <a:solidFill>
                  <a:schemeClr val="bg1"/>
                </a:solidFill>
              </a:rPr>
              <a:t>©M. Hoffmann, LELF</a:t>
            </a:r>
          </a:p>
        </p:txBody>
      </p:sp>
    </p:spTree>
    <p:extLst>
      <p:ext uri="{BB962C8B-B14F-4D97-AF65-F5344CB8AC3E}">
        <p14:creationId xmlns:p14="http://schemas.microsoft.com/office/powerpoint/2010/main" val="865635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Rundblättriger Baumwürger </a:t>
            </a:r>
            <a:r>
              <a:rPr lang="de-DE" b="0" i="1" dirty="0"/>
              <a:t>(</a:t>
            </a:r>
            <a:r>
              <a:rPr lang="de-DE" b="0" i="1" dirty="0" err="1"/>
              <a:t>Celastrus</a:t>
            </a:r>
            <a:r>
              <a:rPr lang="de-DE" b="0" i="1" dirty="0"/>
              <a:t> </a:t>
            </a:r>
            <a:r>
              <a:rPr lang="de-DE" b="0" i="1" dirty="0" err="1"/>
              <a:t>orbiculatus</a:t>
            </a:r>
            <a:r>
              <a:rPr lang="de-DE" b="0" i="1" dirty="0"/>
              <a:t>)</a:t>
            </a:r>
          </a:p>
        </p:txBody>
      </p:sp>
      <p:sp>
        <p:nvSpPr>
          <p:cNvPr id="4" name="Inhaltsplatzhalter 3"/>
          <p:cNvSpPr>
            <a:spLocks noGrp="1"/>
          </p:cNvSpPr>
          <p:nvPr>
            <p:ph sz="quarter" idx="13"/>
          </p:nvPr>
        </p:nvSpPr>
        <p:spPr>
          <a:xfrm>
            <a:off x="482886" y="1517515"/>
            <a:ext cx="9741958" cy="3825047"/>
          </a:xfrm>
        </p:spPr>
        <p:txBody>
          <a:bodyPr/>
          <a:lstStyle/>
          <a:p>
            <a:r>
              <a:rPr lang="de-DE" sz="1400" dirty="0"/>
              <a:t>Heimat: gemäßigtes Asien (Russland, Mongolei, China)</a:t>
            </a:r>
          </a:p>
          <a:p>
            <a:r>
              <a:rPr lang="de-DE" sz="1400" dirty="0"/>
              <a:t>Mit dem Dickenwachstum seiner Triebe übt der Baumwürger einen enormen Druck aus: Er kann kleinere Gehölze "erdrosseln" oder Kletterhilfen zerstören.</a:t>
            </a:r>
          </a:p>
          <a:p>
            <a:r>
              <a:rPr lang="de-DE" sz="1400" dirty="0"/>
              <a:t>Die Früchte sind für den Menschen giftig. </a:t>
            </a:r>
            <a:r>
              <a:rPr lang="de-DE" dirty="0"/>
              <a:t> Verbreitung kann auch durch beerenfressende Vögel erfolgen.</a:t>
            </a:r>
            <a:endParaRPr lang="de-DE" sz="1400" dirty="0"/>
          </a:p>
          <a:p>
            <a:r>
              <a:rPr lang="de-DE" sz="1400" dirty="0"/>
              <a:t>Dichte Bestände können zu einer Verdrängung anderer Pflanzenarten führen. Durch das Überwuchern der Baumkronen beschatten sie den Trägerbaum und auch andere Pflanzen. Sie vermindern so deren Wachstum und Erhöhen die Gefahr von Wind-, Schnee- und Eisbruch aufgrund des hohen Gewichts. Junge Trägerbäume sind besonders gefährdet, da sie gänzlich überwachsen werden können und in der Folge absterben.</a:t>
            </a:r>
          </a:p>
          <a:p>
            <a:endParaRPr lang="de-DE" sz="1400" dirty="0"/>
          </a:p>
          <a:p>
            <a:r>
              <a:rPr lang="de-DE" sz="1400" dirty="0"/>
              <a:t>Die Art ist Bestandteil der </a:t>
            </a:r>
            <a:r>
              <a:rPr lang="de-DE" sz="1400" dirty="0">
                <a:hlinkClick r:id="rId2" tooltip="Schwarze Liste invasiver Arten"/>
              </a:rPr>
              <a:t>Schwarzen Liste</a:t>
            </a:r>
            <a:r>
              <a:rPr lang="de-DE" sz="1400" dirty="0"/>
              <a:t> der EU. Erzeugern wurde jedoch eine Übergangsfrist bis zum 2. August 2027 eingeräumt. Ab diesem Zeitpunkt sind verpflichtend Maßnahmen zur Kontrolle der Art nötig.</a:t>
            </a:r>
            <a:r>
              <a:rPr lang="de-DE" sz="1400" baseline="30000" dirty="0"/>
              <a:t> </a:t>
            </a:r>
            <a:r>
              <a:rPr lang="de-DE" sz="1400" dirty="0"/>
              <a:t>Ein- und Ausbringen, Befördern, Halten, Vermehren und Freisetzen sind damit verboten.</a:t>
            </a:r>
          </a:p>
          <a:p>
            <a:endParaRPr lang="de-DE" sz="1400" dirty="0"/>
          </a:p>
          <a:p>
            <a:r>
              <a:rPr lang="de-DE" sz="1400" dirty="0"/>
              <a:t>Die Art kann mechanisch und chemisch bekämpft werden. Durch ihr hohes Regenerationsvermögen ist eine rein mechanische Bekämpfung (Ausreißen, Abschneiden, Absägen) vor allem von Pflanzen, die im vollem Sonnenlicht wachsen, schwierig. Um die Energiereserven der Pflanze anzugreifen wird ein wöchentlicher Schnitt empfohlen.</a:t>
            </a:r>
          </a:p>
        </p:txBody>
      </p:sp>
    </p:spTree>
    <p:extLst>
      <p:ext uri="{BB962C8B-B14F-4D97-AF65-F5344CB8AC3E}">
        <p14:creationId xmlns:p14="http://schemas.microsoft.com/office/powerpoint/2010/main" val="2095594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Riesen-Bärenklau </a:t>
            </a:r>
            <a:r>
              <a:rPr lang="de-DE" b="0" i="1" dirty="0"/>
              <a:t>(</a:t>
            </a:r>
            <a:r>
              <a:rPr lang="de-DE" b="0" i="1" dirty="0" err="1"/>
              <a:t>Heracleum</a:t>
            </a:r>
            <a:r>
              <a:rPr lang="de-DE" b="0" i="1" dirty="0"/>
              <a:t> </a:t>
            </a:r>
            <a:r>
              <a:rPr lang="de-DE" b="0" i="1" dirty="0" err="1"/>
              <a:t>mantegazzianum</a:t>
            </a:r>
            <a:r>
              <a:rPr lang="de-DE" b="0" i="1" dirty="0"/>
              <a:t>)</a:t>
            </a:r>
          </a:p>
        </p:txBody>
      </p:sp>
      <p:pic>
        <p:nvPicPr>
          <p:cNvPr id="1026" name="Picture 2" descr="https://upload.wikimedia.org/wikipedia/commons/thumb/c/c7/HeracleumSphondylium1.jpg/800px-HeracleumSphondylium1.jpg"/>
          <p:cNvPicPr>
            <a:picLocks noGrp="1" noChangeAspect="1" noChangeArrowheads="1"/>
          </p:cNvPicPr>
          <p:nvPr>
            <p:ph sz="quarter" idx="13"/>
          </p:nvPr>
        </p:nvPicPr>
        <p:blipFill>
          <a:blip r:embed="rId2" cstate="print">
            <a:extLst>
              <a:ext uri="{28A0092B-C50C-407E-A947-70E740481C1C}">
                <a14:useLocalDpi xmlns:a14="http://schemas.microsoft.com/office/drawing/2010/main" val="0"/>
              </a:ext>
            </a:extLst>
          </a:blip>
          <a:srcRect/>
          <a:stretch>
            <a:fillRect/>
          </a:stretch>
        </p:blipFill>
        <p:spPr bwMode="auto">
          <a:xfrm>
            <a:off x="7036905" y="1357721"/>
            <a:ext cx="2544840" cy="3686837"/>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6939761" y="5002817"/>
            <a:ext cx="3385584" cy="600164"/>
          </a:xfrm>
          <a:prstGeom prst="rect">
            <a:avLst/>
          </a:prstGeom>
          <a:noFill/>
        </p:spPr>
        <p:txBody>
          <a:bodyPr wrap="square" rtlCol="0">
            <a:spAutoFit/>
          </a:bodyPr>
          <a:lstStyle/>
          <a:p>
            <a:r>
              <a:rPr lang="de-DE" sz="1100" dirty="0"/>
              <a:t>Unser einheimischer Wiesen-Bärenklau </a:t>
            </a:r>
          </a:p>
          <a:p>
            <a:r>
              <a:rPr lang="de-DE" sz="1100" dirty="0"/>
              <a:t>(</a:t>
            </a:r>
            <a:r>
              <a:rPr lang="de-DE" sz="1100" i="1" dirty="0" err="1"/>
              <a:t>Heracleum</a:t>
            </a:r>
            <a:r>
              <a:rPr lang="de-DE" sz="1100" i="1" dirty="0"/>
              <a:t> </a:t>
            </a:r>
            <a:r>
              <a:rPr lang="de-DE" sz="1100" i="1" dirty="0" err="1"/>
              <a:t>sphondylium</a:t>
            </a:r>
            <a:r>
              <a:rPr lang="de-DE" sz="1100" dirty="0"/>
              <a:t>) – (völlig) ungefährlich </a:t>
            </a:r>
          </a:p>
          <a:p>
            <a:r>
              <a:rPr lang="de-DE" sz="1100" dirty="0"/>
              <a:t>und nur 50 – 60 cm hoch</a:t>
            </a:r>
          </a:p>
        </p:txBody>
      </p:sp>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7142" y="1357720"/>
            <a:ext cx="3117209" cy="4156279"/>
          </a:xfrm>
          <a:prstGeom prst="rect">
            <a:avLst/>
          </a:prstGeom>
        </p:spPr>
      </p:pic>
      <p:sp>
        <p:nvSpPr>
          <p:cNvPr id="3" name="Textfeld 2"/>
          <p:cNvSpPr txBox="1"/>
          <p:nvPr/>
        </p:nvSpPr>
        <p:spPr>
          <a:xfrm>
            <a:off x="1074861" y="3577531"/>
            <a:ext cx="894797" cy="261610"/>
          </a:xfrm>
          <a:prstGeom prst="rect">
            <a:avLst/>
          </a:prstGeom>
          <a:noFill/>
        </p:spPr>
        <p:txBody>
          <a:bodyPr wrap="none" rtlCol="0">
            <a:spAutoFit/>
          </a:bodyPr>
          <a:lstStyle/>
          <a:p>
            <a:r>
              <a:rPr lang="de-DE" sz="1100" dirty="0">
                <a:solidFill>
                  <a:schemeClr val="bg1"/>
                </a:solidFill>
              </a:rPr>
              <a:t>© Wikipedia</a:t>
            </a:r>
          </a:p>
        </p:txBody>
      </p:sp>
      <p:sp>
        <p:nvSpPr>
          <p:cNvPr id="4" name="Textfeld 3"/>
          <p:cNvSpPr txBox="1"/>
          <p:nvPr/>
        </p:nvSpPr>
        <p:spPr>
          <a:xfrm>
            <a:off x="5054678" y="5149011"/>
            <a:ext cx="1501950" cy="307777"/>
          </a:xfrm>
          <a:prstGeom prst="rect">
            <a:avLst/>
          </a:prstGeom>
          <a:noFill/>
        </p:spPr>
        <p:txBody>
          <a:bodyPr wrap="none" rtlCol="0">
            <a:spAutoFit/>
          </a:bodyPr>
          <a:lstStyle/>
          <a:p>
            <a:r>
              <a:rPr lang="de-DE" sz="1400" dirty="0">
                <a:solidFill>
                  <a:schemeClr val="bg1"/>
                </a:solidFill>
              </a:rPr>
              <a:t>© S. Knopke, LELF</a:t>
            </a:r>
          </a:p>
        </p:txBody>
      </p:sp>
      <p:pic>
        <p:nvPicPr>
          <p:cNvPr id="2050" name="Picture 2" descr="undefin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9647" y="1357722"/>
            <a:ext cx="2770852" cy="4156278"/>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2266545" y="5206935"/>
            <a:ext cx="1080873" cy="307777"/>
          </a:xfrm>
          <a:prstGeom prst="rect">
            <a:avLst/>
          </a:prstGeom>
          <a:noFill/>
        </p:spPr>
        <p:txBody>
          <a:bodyPr wrap="none" rtlCol="0">
            <a:spAutoFit/>
          </a:bodyPr>
          <a:lstStyle/>
          <a:p>
            <a:r>
              <a:rPr lang="de-DE" sz="1400" dirty="0">
                <a:solidFill>
                  <a:schemeClr val="bg1"/>
                </a:solidFill>
              </a:rPr>
              <a:t>© Wikipedia</a:t>
            </a:r>
          </a:p>
        </p:txBody>
      </p:sp>
      <p:sp>
        <p:nvSpPr>
          <p:cNvPr id="15" name="Textfeld 14"/>
          <p:cNvSpPr txBox="1"/>
          <p:nvPr/>
        </p:nvSpPr>
        <p:spPr>
          <a:xfrm>
            <a:off x="8500872" y="4721069"/>
            <a:ext cx="1080873" cy="307777"/>
          </a:xfrm>
          <a:prstGeom prst="rect">
            <a:avLst/>
          </a:prstGeom>
          <a:noFill/>
        </p:spPr>
        <p:txBody>
          <a:bodyPr wrap="none" rtlCol="0">
            <a:spAutoFit/>
          </a:bodyPr>
          <a:lstStyle/>
          <a:p>
            <a:r>
              <a:rPr lang="de-DE" sz="1400" dirty="0">
                <a:solidFill>
                  <a:schemeClr val="bg1"/>
                </a:solidFill>
              </a:rPr>
              <a:t>© Wikipedia</a:t>
            </a:r>
          </a:p>
        </p:txBody>
      </p:sp>
    </p:spTree>
    <p:extLst>
      <p:ext uri="{BB962C8B-B14F-4D97-AF65-F5344CB8AC3E}">
        <p14:creationId xmlns:p14="http://schemas.microsoft.com/office/powerpoint/2010/main" val="856536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Riesen-Bärenklau </a:t>
            </a:r>
            <a:br>
              <a:rPr lang="de-DE" dirty="0"/>
            </a:br>
            <a:r>
              <a:rPr lang="de-DE" b="0" i="1" dirty="0"/>
              <a:t>(</a:t>
            </a:r>
            <a:r>
              <a:rPr lang="de-DE" b="0" i="1" dirty="0" err="1"/>
              <a:t>Heracleum</a:t>
            </a:r>
            <a:r>
              <a:rPr lang="de-DE" b="0" i="1" dirty="0"/>
              <a:t> </a:t>
            </a:r>
            <a:r>
              <a:rPr lang="de-DE" b="0" i="1" dirty="0" err="1"/>
              <a:t>mantegazzianum</a:t>
            </a:r>
            <a:r>
              <a:rPr lang="de-DE" b="0" i="1" dirty="0"/>
              <a:t>)</a:t>
            </a:r>
          </a:p>
        </p:txBody>
      </p:sp>
      <p:sp>
        <p:nvSpPr>
          <p:cNvPr id="4" name="Inhaltsplatzhalter 3"/>
          <p:cNvSpPr>
            <a:spLocks noGrp="1"/>
          </p:cNvSpPr>
          <p:nvPr>
            <p:ph sz="quarter" idx="13"/>
          </p:nvPr>
        </p:nvSpPr>
        <p:spPr>
          <a:xfrm>
            <a:off x="482886" y="1488332"/>
            <a:ext cx="9741958" cy="3854230"/>
          </a:xfrm>
        </p:spPr>
        <p:txBody>
          <a:bodyPr/>
          <a:lstStyle/>
          <a:p>
            <a:pPr marL="0" indent="0">
              <a:buNone/>
            </a:pPr>
            <a:r>
              <a:rPr lang="de-DE" sz="1400" b="1" dirty="0"/>
              <a:t>Heimat: </a:t>
            </a:r>
          </a:p>
          <a:p>
            <a:r>
              <a:rPr lang="de-DE" dirty="0"/>
              <a:t>Kaukasus</a:t>
            </a:r>
          </a:p>
          <a:p>
            <a:pPr marL="0" indent="0">
              <a:buNone/>
            </a:pPr>
            <a:endParaRPr lang="de-DE" sz="1400" b="1" dirty="0"/>
          </a:p>
          <a:p>
            <a:pPr marL="0" indent="0">
              <a:buNone/>
            </a:pPr>
            <a:r>
              <a:rPr lang="de-DE" sz="1400" b="1" dirty="0"/>
              <a:t>Probleme:</a:t>
            </a:r>
          </a:p>
          <a:p>
            <a:r>
              <a:rPr lang="de-DE" dirty="0" err="1"/>
              <a:t>phototoxische</a:t>
            </a:r>
            <a:r>
              <a:rPr lang="de-DE" dirty="0"/>
              <a:t> Wirkung, die ihn zu einer Gefahr für die menschliche Gesundheit macht</a:t>
            </a:r>
          </a:p>
          <a:p>
            <a:r>
              <a:rPr lang="de-DE" dirty="0"/>
              <a:t>Destabilisierung von Flussufern</a:t>
            </a:r>
          </a:p>
          <a:p>
            <a:pPr marL="0" indent="0">
              <a:buNone/>
            </a:pPr>
            <a:endParaRPr lang="de-DE" dirty="0"/>
          </a:p>
          <a:p>
            <a:pPr marL="0" indent="0">
              <a:buNone/>
            </a:pPr>
            <a:endParaRPr lang="de-DE" dirty="0"/>
          </a:p>
          <a:p>
            <a:pPr marL="0" indent="0">
              <a:buNone/>
            </a:pPr>
            <a:r>
              <a:rPr lang="de-DE" dirty="0"/>
              <a:t>E</a:t>
            </a:r>
            <a:r>
              <a:rPr lang="de-DE" sz="1400" b="1" dirty="0"/>
              <a:t>mpfehlungen für den Gartenbau und die Pflanzenverwender:</a:t>
            </a:r>
          </a:p>
          <a:p>
            <a:r>
              <a:rPr lang="de-DE" dirty="0"/>
              <a:t>Auf </a:t>
            </a:r>
            <a:r>
              <a:rPr lang="de-DE" i="1" dirty="0" err="1"/>
              <a:t>Heracleum</a:t>
            </a:r>
            <a:r>
              <a:rPr lang="de-DE" i="1" dirty="0"/>
              <a:t> </a:t>
            </a:r>
            <a:r>
              <a:rPr lang="de-DE" i="1" dirty="0" err="1"/>
              <a:t>mantegazzianum</a:t>
            </a:r>
            <a:r>
              <a:rPr lang="de-DE" i="1" dirty="0"/>
              <a:t> </a:t>
            </a:r>
            <a:r>
              <a:rPr lang="de-DE" dirty="0"/>
              <a:t>ist wie bisher schon im Sortiment zu verzichten. </a:t>
            </a:r>
          </a:p>
          <a:p>
            <a:r>
              <a:rPr lang="de-DE" dirty="0"/>
              <a:t>Wo die Gefahr des Kontaktes von Menschen gegeben ist, sollten Bekämpfungsmaßnahmen durchgeführt werden.</a:t>
            </a:r>
          </a:p>
          <a:p>
            <a:r>
              <a:rPr lang="de-DE" dirty="0"/>
              <a:t>Information der Öffentlichkeit: weiteres Ausbringen verhindern und vor dem Kontakt mit der Pflanze warnen</a:t>
            </a:r>
          </a:p>
        </p:txBody>
      </p:sp>
      <p:pic>
        <p:nvPicPr>
          <p:cNvPr id="3076" name="Picture 4" descr="undefin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9532" y="1488332"/>
            <a:ext cx="1733550" cy="2552700"/>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9096307" y="3810199"/>
            <a:ext cx="948786" cy="461665"/>
          </a:xfrm>
          <a:prstGeom prst="rect">
            <a:avLst/>
          </a:prstGeom>
          <a:noFill/>
        </p:spPr>
        <p:txBody>
          <a:bodyPr wrap="none" rtlCol="0">
            <a:spAutoFit/>
          </a:bodyPr>
          <a:lstStyle/>
          <a:p>
            <a:r>
              <a:rPr lang="de-DE" sz="1200" dirty="0">
                <a:solidFill>
                  <a:schemeClr val="bg1"/>
                </a:solidFill>
              </a:rPr>
              <a:t>© Wikipedia</a:t>
            </a:r>
          </a:p>
          <a:p>
            <a:endParaRPr lang="de-DE" sz="1200" dirty="0">
              <a:solidFill>
                <a:schemeClr val="bg1"/>
              </a:solidFill>
            </a:endParaRPr>
          </a:p>
        </p:txBody>
      </p:sp>
      <p:sp>
        <p:nvSpPr>
          <p:cNvPr id="6" name="Textfeld 5"/>
          <p:cNvSpPr txBox="1"/>
          <p:nvPr/>
        </p:nvSpPr>
        <p:spPr>
          <a:xfrm>
            <a:off x="8113334" y="4007490"/>
            <a:ext cx="1965945" cy="461665"/>
          </a:xfrm>
          <a:prstGeom prst="rect">
            <a:avLst/>
          </a:prstGeom>
          <a:noFill/>
        </p:spPr>
        <p:txBody>
          <a:bodyPr wrap="square" rtlCol="0">
            <a:spAutoFit/>
          </a:bodyPr>
          <a:lstStyle/>
          <a:p>
            <a:r>
              <a:rPr lang="de-DE" sz="1200" dirty="0">
                <a:solidFill>
                  <a:srgbClr val="3B3B3B"/>
                </a:solidFill>
              </a:rPr>
              <a:t>Hautreaktion nach Kontakt mit Riesen-Bärenklau</a:t>
            </a:r>
          </a:p>
        </p:txBody>
      </p:sp>
    </p:spTree>
    <p:extLst>
      <p:ext uri="{BB962C8B-B14F-4D97-AF65-F5344CB8AC3E}">
        <p14:creationId xmlns:p14="http://schemas.microsoft.com/office/powerpoint/2010/main" val="3287791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Riesen-Bärenklau </a:t>
            </a:r>
            <a:br>
              <a:rPr lang="de-DE" dirty="0"/>
            </a:br>
            <a:r>
              <a:rPr lang="de-DE" b="0" i="1" dirty="0"/>
              <a:t>(</a:t>
            </a:r>
            <a:r>
              <a:rPr lang="de-DE" b="0" i="1" dirty="0" err="1"/>
              <a:t>Heracleum</a:t>
            </a:r>
            <a:r>
              <a:rPr lang="de-DE" b="0" i="1" dirty="0"/>
              <a:t> </a:t>
            </a:r>
            <a:r>
              <a:rPr lang="de-DE" b="0" i="1" dirty="0" err="1"/>
              <a:t>mantegazzianum</a:t>
            </a:r>
            <a:r>
              <a:rPr lang="de-DE" b="0" i="1" dirty="0"/>
              <a:t>)</a:t>
            </a:r>
          </a:p>
        </p:txBody>
      </p:sp>
      <p:sp>
        <p:nvSpPr>
          <p:cNvPr id="4" name="Inhaltsplatzhalter 3"/>
          <p:cNvSpPr>
            <a:spLocks noGrp="1"/>
          </p:cNvSpPr>
          <p:nvPr>
            <p:ph sz="quarter" idx="13"/>
          </p:nvPr>
        </p:nvSpPr>
        <p:spPr>
          <a:xfrm>
            <a:off x="482886" y="1556426"/>
            <a:ext cx="9741958" cy="2208178"/>
          </a:xfrm>
        </p:spPr>
        <p:txBody>
          <a:bodyPr/>
          <a:lstStyle/>
          <a:p>
            <a:r>
              <a:rPr lang="de-DE" dirty="0"/>
              <a:t>Die Bekämpfung des Riesenbärenklau ist keine behördliche Pflichtaufgabe. Ein einheitliches Vorgehen gibt es daher nicht. </a:t>
            </a:r>
            <a:r>
              <a:rPr lang="de-DE" b="1" dirty="0"/>
              <a:t>Grundsätzlich gilt: Jeder Grundstückseigentümer ist gehalten, zur Beseitigung dieser problematischen Pflanze beizutragen.</a:t>
            </a:r>
          </a:p>
          <a:p>
            <a:r>
              <a:rPr lang="de-DE" dirty="0"/>
              <a:t>Es besteht keine Meldepflicht.</a:t>
            </a:r>
          </a:p>
          <a:p>
            <a:endParaRPr lang="de-DE" dirty="0"/>
          </a:p>
          <a:p>
            <a:endParaRPr lang="de-DE" dirty="0"/>
          </a:p>
          <a:p>
            <a:endParaRPr lang="de-DE" dirty="0"/>
          </a:p>
        </p:txBody>
      </p:sp>
      <p:sp>
        <p:nvSpPr>
          <p:cNvPr id="5" name="Inhaltsplatzhalter 3"/>
          <p:cNvSpPr txBox="1">
            <a:spLocks/>
          </p:cNvSpPr>
          <p:nvPr/>
        </p:nvSpPr>
        <p:spPr>
          <a:xfrm>
            <a:off x="482886" y="2548647"/>
            <a:ext cx="9741958" cy="2529191"/>
          </a:xfrm>
          <a:prstGeom prst="rect">
            <a:avLst/>
          </a:prstGeom>
        </p:spPr>
        <p:txBody>
          <a:bodyPr/>
          <a:lstStyle>
            <a:lvl1pPr marL="199179" indent="-199179" algn="l" defTabSz="796717" rtl="0" eaLnBrk="1" latinLnBrk="0" hangingPunct="1">
              <a:lnSpc>
                <a:spcPct val="90000"/>
              </a:lnSpc>
              <a:spcBef>
                <a:spcPts val="871"/>
              </a:spcBef>
              <a:buClr>
                <a:schemeClr val="tx1"/>
              </a:buClr>
              <a:buFont typeface="Wingdings" panose="05000000000000000000" pitchFamily="2" charset="2"/>
              <a:buChar char="§"/>
              <a:defRPr sz="1300" kern="1200">
                <a:solidFill>
                  <a:schemeClr val="bg1">
                    <a:lumMod val="10000"/>
                  </a:schemeClr>
                </a:solidFill>
                <a:latin typeface="+mn-lt"/>
                <a:ea typeface="+mn-ea"/>
                <a:cs typeface="+mn-cs"/>
              </a:defRPr>
            </a:lvl1pPr>
            <a:lvl2pPr marL="597538" indent="-199179" algn="l" defTabSz="796717" rtl="0" eaLnBrk="1" latinLnBrk="0" hangingPunct="1">
              <a:lnSpc>
                <a:spcPct val="90000"/>
              </a:lnSpc>
              <a:spcBef>
                <a:spcPts val="436"/>
              </a:spcBef>
              <a:buClr>
                <a:schemeClr val="tx1"/>
              </a:buClr>
              <a:buFont typeface="Wingdings" panose="05000000000000000000" pitchFamily="2" charset="2"/>
              <a:buChar char="§"/>
              <a:defRPr sz="1300" kern="1200">
                <a:solidFill>
                  <a:schemeClr val="bg1">
                    <a:lumMod val="10000"/>
                  </a:schemeClr>
                </a:solidFill>
                <a:latin typeface="+mn-lt"/>
                <a:ea typeface="+mn-ea"/>
                <a:cs typeface="+mn-cs"/>
              </a:defRPr>
            </a:lvl2pPr>
            <a:lvl3pPr marL="995896" indent="-199179" algn="l" defTabSz="796717" rtl="0" eaLnBrk="1" latinLnBrk="0" hangingPunct="1">
              <a:lnSpc>
                <a:spcPct val="90000"/>
              </a:lnSpc>
              <a:spcBef>
                <a:spcPts val="436"/>
              </a:spcBef>
              <a:buClr>
                <a:schemeClr val="tx1"/>
              </a:buClr>
              <a:buFont typeface="Wingdings" panose="05000000000000000000" pitchFamily="2" charset="2"/>
              <a:buChar char="§"/>
              <a:defRPr sz="1300" kern="1200">
                <a:solidFill>
                  <a:schemeClr val="bg1">
                    <a:lumMod val="10000"/>
                  </a:schemeClr>
                </a:solidFill>
                <a:latin typeface="+mn-lt"/>
                <a:ea typeface="+mn-ea"/>
                <a:cs typeface="+mn-cs"/>
              </a:defRPr>
            </a:lvl3pPr>
            <a:lvl4pPr marL="1394254" indent="-199179" algn="l" defTabSz="796717" rtl="0" eaLnBrk="1" latinLnBrk="0" hangingPunct="1">
              <a:lnSpc>
                <a:spcPct val="90000"/>
              </a:lnSpc>
              <a:spcBef>
                <a:spcPts val="436"/>
              </a:spcBef>
              <a:buClr>
                <a:schemeClr val="tx1"/>
              </a:buClr>
              <a:buFont typeface="Wingdings" panose="05000000000000000000" pitchFamily="2" charset="2"/>
              <a:buChar char="§"/>
              <a:defRPr sz="1300" kern="1200">
                <a:solidFill>
                  <a:schemeClr val="bg1">
                    <a:lumMod val="10000"/>
                  </a:schemeClr>
                </a:solidFill>
                <a:latin typeface="+mn-lt"/>
                <a:ea typeface="+mn-ea"/>
                <a:cs typeface="+mn-cs"/>
              </a:defRPr>
            </a:lvl4pPr>
            <a:lvl5pPr marL="1792613" indent="-199179" algn="l" defTabSz="796717" rtl="0" eaLnBrk="1" latinLnBrk="0" hangingPunct="1">
              <a:lnSpc>
                <a:spcPct val="90000"/>
              </a:lnSpc>
              <a:spcBef>
                <a:spcPts val="436"/>
              </a:spcBef>
              <a:buClr>
                <a:schemeClr val="tx1"/>
              </a:buClr>
              <a:buFont typeface="Wingdings" panose="05000000000000000000" pitchFamily="2" charset="2"/>
              <a:buChar char="§"/>
              <a:defRPr sz="1300" kern="1200">
                <a:solidFill>
                  <a:schemeClr val="bg1">
                    <a:lumMod val="10000"/>
                  </a:schemeClr>
                </a:solidFill>
                <a:latin typeface="+mn-lt"/>
                <a:ea typeface="+mn-ea"/>
                <a:cs typeface="+mn-cs"/>
              </a:defRPr>
            </a:lvl5pPr>
            <a:lvl6pPr marL="2190971" indent="-199179" algn="l" defTabSz="796717" rtl="0" eaLnBrk="1" latinLnBrk="0" hangingPunct="1">
              <a:lnSpc>
                <a:spcPct val="90000"/>
              </a:lnSpc>
              <a:spcBef>
                <a:spcPts val="436"/>
              </a:spcBef>
              <a:buFont typeface="Arial" panose="020B0604020202020204" pitchFamily="34" charset="0"/>
              <a:buChar char="•"/>
              <a:defRPr sz="1568" kern="1200">
                <a:solidFill>
                  <a:schemeClr val="tx1"/>
                </a:solidFill>
                <a:latin typeface="+mn-lt"/>
                <a:ea typeface="+mn-ea"/>
                <a:cs typeface="+mn-cs"/>
              </a:defRPr>
            </a:lvl6pPr>
            <a:lvl7pPr marL="2589329" indent="-199179" algn="l" defTabSz="796717" rtl="0" eaLnBrk="1" latinLnBrk="0" hangingPunct="1">
              <a:lnSpc>
                <a:spcPct val="90000"/>
              </a:lnSpc>
              <a:spcBef>
                <a:spcPts val="436"/>
              </a:spcBef>
              <a:buFont typeface="Arial" panose="020B0604020202020204" pitchFamily="34" charset="0"/>
              <a:buChar char="•"/>
              <a:defRPr sz="1568" kern="1200">
                <a:solidFill>
                  <a:schemeClr val="tx1"/>
                </a:solidFill>
                <a:latin typeface="+mn-lt"/>
                <a:ea typeface="+mn-ea"/>
                <a:cs typeface="+mn-cs"/>
              </a:defRPr>
            </a:lvl7pPr>
            <a:lvl8pPr marL="2987688" indent="-199179" algn="l" defTabSz="796717" rtl="0" eaLnBrk="1" latinLnBrk="0" hangingPunct="1">
              <a:lnSpc>
                <a:spcPct val="90000"/>
              </a:lnSpc>
              <a:spcBef>
                <a:spcPts val="436"/>
              </a:spcBef>
              <a:buFont typeface="Arial" panose="020B0604020202020204" pitchFamily="34" charset="0"/>
              <a:buChar char="•"/>
              <a:defRPr sz="1568" kern="1200">
                <a:solidFill>
                  <a:schemeClr val="tx1"/>
                </a:solidFill>
                <a:latin typeface="+mn-lt"/>
                <a:ea typeface="+mn-ea"/>
                <a:cs typeface="+mn-cs"/>
              </a:defRPr>
            </a:lvl8pPr>
            <a:lvl9pPr marL="3386046" indent="-199179" algn="l" defTabSz="796717" rtl="0" eaLnBrk="1" latinLnBrk="0" hangingPunct="1">
              <a:lnSpc>
                <a:spcPct val="90000"/>
              </a:lnSpc>
              <a:spcBef>
                <a:spcPts val="436"/>
              </a:spcBef>
              <a:buFont typeface="Arial" panose="020B0604020202020204" pitchFamily="34" charset="0"/>
              <a:buChar char="•"/>
              <a:defRPr sz="1568" kern="1200">
                <a:solidFill>
                  <a:schemeClr val="tx1"/>
                </a:solidFill>
                <a:latin typeface="+mn-lt"/>
                <a:ea typeface="+mn-ea"/>
                <a:cs typeface="+mn-cs"/>
              </a:defRPr>
            </a:lvl9pPr>
          </a:lstStyle>
          <a:p>
            <a:r>
              <a:rPr lang="de-DE" dirty="0"/>
              <a:t>Im öffentlichen Raum können darüber hinaus folgende Behörden im Rahmen ihrer Möglichkeiten tätig werden:</a:t>
            </a:r>
          </a:p>
          <a:p>
            <a:pPr lvl="1"/>
            <a:r>
              <a:rPr lang="de-DE" dirty="0"/>
              <a:t>Ordnungsamt innerorts zur Gefahrenabwehr,</a:t>
            </a:r>
          </a:p>
          <a:p>
            <a:pPr lvl="1"/>
            <a:r>
              <a:rPr lang="de-DE" dirty="0"/>
              <a:t>Unterhaltungsverbände an Gewässern,</a:t>
            </a:r>
          </a:p>
          <a:p>
            <a:pPr lvl="1"/>
            <a:r>
              <a:rPr lang="de-DE" dirty="0"/>
              <a:t>Kreis-Straßenämter an Kreisstraßenklassen, Landesstraßenbaubehörde an Landes- und Bundesstraßen,</a:t>
            </a:r>
          </a:p>
          <a:p>
            <a:pPr lvl="1"/>
            <a:r>
              <a:rPr lang="de-DE" dirty="0"/>
              <a:t>Naturschutzbehörde bei besonderer Gefährdung der Natur (z.B. Schutzgebiete, Orchideenstandorte o.ä.).</a:t>
            </a:r>
          </a:p>
          <a:p>
            <a:pPr lvl="1"/>
            <a:endParaRPr lang="de-DE" dirty="0"/>
          </a:p>
          <a:p>
            <a:r>
              <a:rPr lang="de-DE" dirty="0"/>
              <a:t>Bekämpfungsmaßnahmen:</a:t>
            </a:r>
          </a:p>
          <a:p>
            <a:pPr lvl="1"/>
            <a:r>
              <a:rPr lang="de-DE" dirty="0"/>
              <a:t>Einzelpflanzen oder kleine Bestände im Frühjahr/Herbst ausgegraben</a:t>
            </a:r>
          </a:p>
          <a:p>
            <a:pPr lvl="1"/>
            <a:r>
              <a:rPr lang="de-DE" dirty="0"/>
              <a:t> Abstechen der Wurzel</a:t>
            </a:r>
          </a:p>
          <a:p>
            <a:pPr lvl="1"/>
            <a:r>
              <a:rPr lang="de-DE" dirty="0"/>
              <a:t>Mahd </a:t>
            </a:r>
          </a:p>
          <a:p>
            <a:pPr lvl="1"/>
            <a:r>
              <a:rPr lang="de-DE" dirty="0"/>
              <a:t>das Abschneiden des Blütenstandes zu Beginn der Fruchtreife (Ende Juli) kann die Pflanzen zum Absterben bringen </a:t>
            </a:r>
          </a:p>
          <a:p>
            <a:pPr lvl="1"/>
            <a:r>
              <a:rPr lang="de-DE" dirty="0"/>
              <a:t>Herbizide auf </a:t>
            </a:r>
            <a:r>
              <a:rPr lang="de-DE" dirty="0" err="1"/>
              <a:t>Glyphosat</a:t>
            </a:r>
            <a:r>
              <a:rPr lang="de-DE" dirty="0"/>
              <a:t>-Basis sind gegen Bärenklau wirksam (außerhalb land- und forstwirtschaftlich genutzter Flächen ist eine Genehmigung notwendig)</a:t>
            </a:r>
          </a:p>
          <a:p>
            <a:pPr marL="0" indent="0">
              <a:buNone/>
            </a:pPr>
            <a:endParaRPr lang="de-DE" dirty="0"/>
          </a:p>
        </p:txBody>
      </p:sp>
    </p:spTree>
    <p:extLst>
      <p:ext uri="{BB962C8B-B14F-4D97-AF65-F5344CB8AC3E}">
        <p14:creationId xmlns:p14="http://schemas.microsoft.com/office/powerpoint/2010/main" val="38038260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Goldruten </a:t>
            </a:r>
            <a:r>
              <a:rPr lang="de-DE" b="0" i="1" dirty="0"/>
              <a:t>(</a:t>
            </a:r>
            <a:r>
              <a:rPr lang="de-DE" b="0" i="1" dirty="0" err="1"/>
              <a:t>Solidago</a:t>
            </a:r>
            <a:r>
              <a:rPr lang="de-DE" b="0" i="1" dirty="0"/>
              <a:t> </a:t>
            </a:r>
            <a:r>
              <a:rPr lang="de-DE" b="0" i="1" dirty="0" err="1"/>
              <a:t>spec</a:t>
            </a:r>
            <a:r>
              <a:rPr lang="de-DE" b="0" i="1" dirty="0"/>
              <a:t>.)</a:t>
            </a:r>
          </a:p>
        </p:txBody>
      </p:sp>
      <p:pic>
        <p:nvPicPr>
          <p:cNvPr id="4098" name="Picture 2" descr="https://upload.wikimedia.org/wikipedia/commons/thumb/2/26/Solidago_canadensis_20050815_248.jpg/800px-Solidago_canadensis_20050815_24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64945" y="1319077"/>
            <a:ext cx="3016672" cy="402348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upload.wikimedia.org/wikipedia/commons/f/f5/Solidago_gigantea01.jpg"/>
          <p:cNvPicPr>
            <a:picLocks noGrp="1" noChangeAspect="1" noChangeArrowheads="1"/>
          </p:cNvPicPr>
          <p:nvPr>
            <p:ph sz="quarter" idx="13"/>
          </p:nvPr>
        </p:nvPicPr>
        <p:blipFill>
          <a:blip r:embed="rId3" cstate="print">
            <a:extLst>
              <a:ext uri="{28A0092B-C50C-407E-A947-70E740481C1C}">
                <a14:useLocalDpi xmlns:a14="http://schemas.microsoft.com/office/drawing/2010/main" val="0"/>
              </a:ext>
            </a:extLst>
          </a:blip>
          <a:srcRect/>
          <a:stretch>
            <a:fillRect/>
          </a:stretch>
        </p:blipFill>
        <p:spPr bwMode="auto">
          <a:xfrm>
            <a:off x="778214" y="1319077"/>
            <a:ext cx="4493688" cy="4023485"/>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3926075" y="4973230"/>
            <a:ext cx="1337097" cy="369332"/>
          </a:xfrm>
          <a:prstGeom prst="rect">
            <a:avLst/>
          </a:prstGeom>
          <a:noFill/>
        </p:spPr>
        <p:txBody>
          <a:bodyPr wrap="none" rtlCol="0">
            <a:spAutoFit/>
          </a:bodyPr>
          <a:lstStyle/>
          <a:p>
            <a:r>
              <a:rPr lang="de-DE">
                <a:solidFill>
                  <a:schemeClr val="bg1"/>
                </a:solidFill>
              </a:rPr>
              <a:t>© Wikipedia</a:t>
            </a:r>
          </a:p>
        </p:txBody>
      </p:sp>
      <p:sp>
        <p:nvSpPr>
          <p:cNvPr id="6" name="Textfeld 5"/>
          <p:cNvSpPr txBox="1"/>
          <p:nvPr/>
        </p:nvSpPr>
        <p:spPr>
          <a:xfrm>
            <a:off x="7644520" y="4973230"/>
            <a:ext cx="1337097" cy="369332"/>
          </a:xfrm>
          <a:prstGeom prst="rect">
            <a:avLst/>
          </a:prstGeom>
          <a:noFill/>
        </p:spPr>
        <p:txBody>
          <a:bodyPr wrap="none" rtlCol="0">
            <a:spAutoFit/>
          </a:bodyPr>
          <a:lstStyle/>
          <a:p>
            <a:r>
              <a:rPr lang="de-DE">
                <a:solidFill>
                  <a:schemeClr val="bg1"/>
                </a:solidFill>
              </a:rPr>
              <a:t>© Wikipedia</a:t>
            </a:r>
          </a:p>
        </p:txBody>
      </p:sp>
    </p:spTree>
    <p:extLst>
      <p:ext uri="{BB962C8B-B14F-4D97-AF65-F5344CB8AC3E}">
        <p14:creationId xmlns:p14="http://schemas.microsoft.com/office/powerpoint/2010/main" val="3592347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30981" y="424731"/>
            <a:ext cx="7751558" cy="608939"/>
          </a:xfrm>
        </p:spPr>
        <p:txBody>
          <a:bodyPr/>
          <a:lstStyle/>
          <a:p>
            <a:pPr algn="ctr"/>
            <a:r>
              <a:rPr lang="de-DE" sz="2000" dirty="0" err="1"/>
              <a:t>Neobiota</a:t>
            </a:r>
            <a:r>
              <a:rPr lang="de-DE" sz="2000" dirty="0"/>
              <a:t> – gebietsfremde Arten: </a:t>
            </a:r>
            <a:br>
              <a:rPr lang="de-DE" sz="2000" dirty="0"/>
            </a:br>
            <a:r>
              <a:rPr lang="de-DE" sz="2000" dirty="0"/>
              <a:t>Arten, die nach 1492 vom Menschen eingeführt wurden und dauerhaft ohne sein weiteres Zutun hier vorkommen</a:t>
            </a:r>
          </a:p>
        </p:txBody>
      </p:sp>
      <p:sp>
        <p:nvSpPr>
          <p:cNvPr id="4" name="Inhaltsplatzhalter 3"/>
          <p:cNvSpPr>
            <a:spLocks noGrp="1"/>
          </p:cNvSpPr>
          <p:nvPr>
            <p:ph sz="quarter" idx="13"/>
          </p:nvPr>
        </p:nvSpPr>
        <p:spPr>
          <a:xfrm>
            <a:off x="4068613" y="1749812"/>
            <a:ext cx="2579928" cy="1277827"/>
          </a:xfrm>
        </p:spPr>
        <p:txBody>
          <a:bodyPr/>
          <a:lstStyle/>
          <a:p>
            <a:pPr marL="0" indent="0">
              <a:spcBef>
                <a:spcPts val="0"/>
              </a:spcBef>
              <a:buNone/>
            </a:pPr>
            <a:r>
              <a:rPr lang="de-DE" sz="1100" b="1" dirty="0" err="1"/>
              <a:t>Neozoen</a:t>
            </a:r>
            <a:r>
              <a:rPr lang="de-DE" sz="1100" dirty="0"/>
              <a:t> – gebietsfremde Tiere, z. B.</a:t>
            </a:r>
          </a:p>
          <a:p>
            <a:pPr>
              <a:spcBef>
                <a:spcPts val="0"/>
              </a:spcBef>
            </a:pPr>
            <a:r>
              <a:rPr lang="de-DE" sz="1100" dirty="0"/>
              <a:t>Wollhandkrabbe </a:t>
            </a:r>
            <a:r>
              <a:rPr lang="de-DE" sz="1100" i="1" dirty="0"/>
              <a:t>(</a:t>
            </a:r>
            <a:r>
              <a:rPr lang="de-DE" sz="1100" i="1" dirty="0" err="1"/>
              <a:t>Eriocheir</a:t>
            </a:r>
            <a:r>
              <a:rPr lang="de-DE" sz="1100" i="1" dirty="0"/>
              <a:t> </a:t>
            </a:r>
            <a:r>
              <a:rPr lang="de-DE" sz="1100" i="1" dirty="0" err="1"/>
              <a:t>sinensis</a:t>
            </a:r>
            <a:r>
              <a:rPr lang="de-DE" sz="1100" i="1" dirty="0"/>
              <a:t>)</a:t>
            </a:r>
          </a:p>
          <a:p>
            <a:pPr>
              <a:spcBef>
                <a:spcPts val="0"/>
              </a:spcBef>
            </a:pPr>
            <a:r>
              <a:rPr lang="de-DE" sz="1100" dirty="0"/>
              <a:t>Signalkrebs</a:t>
            </a:r>
            <a:r>
              <a:rPr lang="de-DE" sz="1100" i="1" dirty="0"/>
              <a:t> (</a:t>
            </a:r>
            <a:r>
              <a:rPr lang="de-DE" sz="1100" i="1" dirty="0" err="1"/>
              <a:t>Pacifastacus</a:t>
            </a:r>
            <a:r>
              <a:rPr lang="de-DE" sz="1100" i="1" dirty="0"/>
              <a:t> </a:t>
            </a:r>
            <a:r>
              <a:rPr lang="de-DE" sz="1100" i="1" dirty="0" err="1"/>
              <a:t>leniusculus</a:t>
            </a:r>
            <a:r>
              <a:rPr lang="de-DE" sz="1100" i="1" dirty="0"/>
              <a:t>) </a:t>
            </a:r>
          </a:p>
          <a:p>
            <a:pPr>
              <a:spcBef>
                <a:spcPts val="0"/>
              </a:spcBef>
            </a:pPr>
            <a:r>
              <a:rPr lang="de-DE" sz="1100" dirty="0"/>
              <a:t>Waschbär </a:t>
            </a:r>
            <a:r>
              <a:rPr lang="de-DE" sz="1100" i="1" dirty="0"/>
              <a:t>(</a:t>
            </a:r>
            <a:r>
              <a:rPr lang="de-DE" sz="1100" i="1" dirty="0" err="1"/>
              <a:t>Procyon</a:t>
            </a:r>
            <a:r>
              <a:rPr lang="de-DE" sz="1100" i="1" dirty="0"/>
              <a:t> </a:t>
            </a:r>
            <a:r>
              <a:rPr lang="de-DE" sz="1100" i="1" dirty="0" err="1"/>
              <a:t>lotor</a:t>
            </a:r>
            <a:r>
              <a:rPr lang="de-DE" sz="1100" i="1" dirty="0"/>
              <a:t>)</a:t>
            </a:r>
          </a:p>
          <a:p>
            <a:pPr>
              <a:spcBef>
                <a:spcPts val="0"/>
              </a:spcBef>
            </a:pPr>
            <a:r>
              <a:rPr lang="de-DE" sz="1100" dirty="0"/>
              <a:t>Damwild </a:t>
            </a:r>
            <a:r>
              <a:rPr lang="de-DE" sz="1100" i="1" dirty="0"/>
              <a:t>(</a:t>
            </a:r>
            <a:r>
              <a:rPr lang="de-DE" sz="1100" i="1" dirty="0" err="1"/>
              <a:t>Dama</a:t>
            </a:r>
            <a:r>
              <a:rPr lang="de-DE" sz="1100" i="1" dirty="0"/>
              <a:t> </a:t>
            </a:r>
            <a:r>
              <a:rPr lang="de-DE" sz="1100" i="1" dirty="0" err="1"/>
              <a:t>dama</a:t>
            </a:r>
            <a:r>
              <a:rPr lang="de-DE" sz="1100" i="1" dirty="0"/>
              <a:t>)</a:t>
            </a:r>
          </a:p>
          <a:p>
            <a:pPr>
              <a:spcBef>
                <a:spcPts val="0"/>
              </a:spcBef>
            </a:pPr>
            <a:r>
              <a:rPr lang="de-DE" sz="1100" dirty="0"/>
              <a:t>Flamingos </a:t>
            </a:r>
            <a:r>
              <a:rPr lang="de-DE" sz="1100" i="1" dirty="0"/>
              <a:t>(</a:t>
            </a:r>
            <a:r>
              <a:rPr lang="de-DE" sz="1100" i="1" dirty="0" err="1"/>
              <a:t>Phoenicopterus</a:t>
            </a:r>
            <a:r>
              <a:rPr lang="de-DE" sz="1100" i="1" dirty="0"/>
              <a:t> </a:t>
            </a:r>
            <a:r>
              <a:rPr lang="de-DE" sz="1100" i="1" dirty="0" err="1"/>
              <a:t>chilensis</a:t>
            </a:r>
            <a:r>
              <a:rPr lang="de-DE" sz="1100" i="1" dirty="0"/>
              <a:t>)</a:t>
            </a:r>
          </a:p>
          <a:p>
            <a:endParaRPr lang="de-DE" sz="1100" dirty="0"/>
          </a:p>
        </p:txBody>
      </p:sp>
      <p:cxnSp>
        <p:nvCxnSpPr>
          <p:cNvPr id="7" name="Gerade Verbindung mit Pfeil 6"/>
          <p:cNvCxnSpPr/>
          <p:nvPr/>
        </p:nvCxnSpPr>
        <p:spPr>
          <a:xfrm>
            <a:off x="5211594" y="1033670"/>
            <a:ext cx="22879" cy="59133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0" name="Gerade Verbindung mit Pfeil 9"/>
          <p:cNvCxnSpPr/>
          <p:nvPr/>
        </p:nvCxnSpPr>
        <p:spPr>
          <a:xfrm flipH="1">
            <a:off x="2512426" y="1149592"/>
            <a:ext cx="282869" cy="47541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Textfeld 12"/>
          <p:cNvSpPr txBox="1"/>
          <p:nvPr/>
        </p:nvSpPr>
        <p:spPr>
          <a:xfrm>
            <a:off x="798361" y="1749812"/>
            <a:ext cx="3195141" cy="1323439"/>
          </a:xfrm>
          <a:prstGeom prst="rect">
            <a:avLst/>
          </a:prstGeom>
          <a:noFill/>
        </p:spPr>
        <p:txBody>
          <a:bodyPr wrap="square" rtlCol="0">
            <a:spAutoFit/>
          </a:bodyPr>
          <a:lstStyle/>
          <a:p>
            <a:r>
              <a:rPr lang="de-DE" sz="1100" b="1" dirty="0"/>
              <a:t>Neophyten</a:t>
            </a:r>
            <a:r>
              <a:rPr lang="de-DE" sz="1100" dirty="0"/>
              <a:t> – gebietsfremde Pflanzen, z. B.</a:t>
            </a:r>
          </a:p>
          <a:p>
            <a:pPr marL="171450" indent="-171450">
              <a:buFont typeface="Arial" panose="020B0604020202020204" pitchFamily="34" charset="0"/>
              <a:buChar char="•"/>
            </a:pPr>
            <a:r>
              <a:rPr lang="de-DE" sz="1100" dirty="0"/>
              <a:t>Schachblume (</a:t>
            </a:r>
            <a:r>
              <a:rPr lang="de-DE" sz="1100" dirty="0" err="1"/>
              <a:t>Fritillaria</a:t>
            </a:r>
            <a:r>
              <a:rPr lang="de-DE" sz="1100" dirty="0"/>
              <a:t> </a:t>
            </a:r>
            <a:r>
              <a:rPr lang="de-DE" sz="1100" dirty="0" err="1"/>
              <a:t>meleagris</a:t>
            </a:r>
            <a:r>
              <a:rPr lang="de-DE" sz="1100" dirty="0"/>
              <a:t>)</a:t>
            </a:r>
          </a:p>
          <a:p>
            <a:pPr marL="171450" indent="-171450">
              <a:buFont typeface="Arial" panose="020B0604020202020204" pitchFamily="34" charset="0"/>
              <a:buChar char="•"/>
            </a:pPr>
            <a:r>
              <a:rPr lang="de-DE" sz="1100" dirty="0"/>
              <a:t>Sibirischer Blaustern (Scilla </a:t>
            </a:r>
            <a:r>
              <a:rPr lang="de-DE" sz="1100" dirty="0" err="1"/>
              <a:t>siberica</a:t>
            </a:r>
            <a:r>
              <a:rPr lang="de-DE" sz="1100" dirty="0"/>
              <a:t>)</a:t>
            </a:r>
          </a:p>
          <a:p>
            <a:pPr marL="171450" indent="-171450">
              <a:buFont typeface="Arial" panose="020B0604020202020204" pitchFamily="34" charset="0"/>
              <a:buChar char="•"/>
            </a:pPr>
            <a:r>
              <a:rPr lang="de-DE" sz="1100" dirty="0"/>
              <a:t>Riesen-Bärenklau (</a:t>
            </a:r>
            <a:r>
              <a:rPr lang="de-DE" sz="1100" dirty="0" err="1"/>
              <a:t>Heracleum</a:t>
            </a:r>
            <a:r>
              <a:rPr lang="de-DE" sz="1100" dirty="0"/>
              <a:t> </a:t>
            </a:r>
            <a:r>
              <a:rPr lang="de-DE" sz="1100" dirty="0" err="1"/>
              <a:t>mantegazzianum</a:t>
            </a:r>
            <a:r>
              <a:rPr lang="de-DE" sz="1100" dirty="0"/>
              <a:t>)</a:t>
            </a:r>
          </a:p>
          <a:p>
            <a:pPr marL="742950" lvl="1" indent="-285750">
              <a:buFont typeface="Arial" panose="020B0604020202020204" pitchFamily="34" charset="0"/>
              <a:buChar char="•"/>
            </a:pPr>
            <a:endParaRPr lang="de-DE" b="1" dirty="0"/>
          </a:p>
          <a:p>
            <a:endParaRPr lang="de-DE" dirty="0"/>
          </a:p>
        </p:txBody>
      </p:sp>
      <p:sp>
        <p:nvSpPr>
          <p:cNvPr id="16" name="Textfeld 15"/>
          <p:cNvSpPr txBox="1"/>
          <p:nvPr/>
        </p:nvSpPr>
        <p:spPr>
          <a:xfrm>
            <a:off x="754214" y="5190885"/>
            <a:ext cx="6264407" cy="523220"/>
          </a:xfrm>
          <a:prstGeom prst="rect">
            <a:avLst/>
          </a:prstGeom>
          <a:noFill/>
        </p:spPr>
        <p:txBody>
          <a:bodyPr wrap="none" rtlCol="0">
            <a:spAutoFit/>
          </a:bodyPr>
          <a:lstStyle/>
          <a:p>
            <a:r>
              <a:rPr lang="de-DE" sz="1400" b="1" dirty="0" err="1"/>
              <a:t>Archaeobiota</a:t>
            </a:r>
            <a:r>
              <a:rPr lang="de-DE" sz="1400" dirty="0"/>
              <a:t>: vor 1492 durch menschliches Zutun in ein Gebiet eingebracht.</a:t>
            </a:r>
          </a:p>
          <a:p>
            <a:r>
              <a:rPr lang="de-DE" sz="1400" dirty="0" err="1"/>
              <a:t>Archeophyten</a:t>
            </a:r>
            <a:r>
              <a:rPr lang="de-DE" sz="1400" dirty="0"/>
              <a:t>: z. B. Klatschmohn, Kornblume, sehr viele Kultur- und Heilpflanzen  </a:t>
            </a:r>
          </a:p>
        </p:txBody>
      </p:sp>
      <p:cxnSp>
        <p:nvCxnSpPr>
          <p:cNvPr id="18" name="Gerade Verbindung mit Pfeil 17"/>
          <p:cNvCxnSpPr/>
          <p:nvPr/>
        </p:nvCxnSpPr>
        <p:spPr>
          <a:xfrm>
            <a:off x="6492881" y="1029226"/>
            <a:ext cx="1416873" cy="6002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feld 18"/>
          <p:cNvSpPr txBox="1"/>
          <p:nvPr/>
        </p:nvSpPr>
        <p:spPr>
          <a:xfrm>
            <a:off x="6718924" y="1750366"/>
            <a:ext cx="2937022" cy="1446550"/>
          </a:xfrm>
          <a:prstGeom prst="rect">
            <a:avLst/>
          </a:prstGeom>
          <a:noFill/>
        </p:spPr>
        <p:txBody>
          <a:bodyPr wrap="none" rtlCol="0">
            <a:spAutoFit/>
          </a:bodyPr>
          <a:lstStyle/>
          <a:p>
            <a:r>
              <a:rPr lang="de-DE" sz="1100" dirty="0"/>
              <a:t> </a:t>
            </a:r>
            <a:r>
              <a:rPr lang="de-DE" sz="1100" b="1" dirty="0" err="1"/>
              <a:t>Neomyceten</a:t>
            </a:r>
            <a:r>
              <a:rPr lang="de-DE" sz="1100" dirty="0"/>
              <a:t> – gebietsfremde Pilze, z. B. </a:t>
            </a:r>
          </a:p>
          <a:p>
            <a:pPr marL="171450" indent="-171450">
              <a:buFont typeface="Arial" panose="020B0604020202020204" pitchFamily="34" charset="0"/>
              <a:buChar char="•"/>
            </a:pPr>
            <a:r>
              <a:rPr lang="de-DE" sz="1100" dirty="0"/>
              <a:t>Falsches Weißes </a:t>
            </a:r>
            <a:r>
              <a:rPr lang="de-DE" sz="1100" dirty="0" err="1"/>
              <a:t>Stängelbecherchen</a:t>
            </a:r>
            <a:r>
              <a:rPr lang="de-DE" sz="1100" dirty="0"/>
              <a:t> </a:t>
            </a:r>
          </a:p>
          <a:p>
            <a:r>
              <a:rPr lang="de-DE" sz="1100" dirty="0"/>
              <a:t>       (</a:t>
            </a:r>
            <a:r>
              <a:rPr lang="de-DE" sz="1100" i="1" dirty="0" err="1"/>
              <a:t>Hymenoscyphus</a:t>
            </a:r>
            <a:r>
              <a:rPr lang="de-DE" sz="1100" i="1" dirty="0"/>
              <a:t> </a:t>
            </a:r>
            <a:r>
              <a:rPr lang="de-DE" sz="1100" i="1" dirty="0" err="1"/>
              <a:t>pseudoalbidus</a:t>
            </a:r>
            <a:r>
              <a:rPr lang="de-DE" sz="1100" i="1" dirty="0"/>
              <a:t> )</a:t>
            </a:r>
          </a:p>
          <a:p>
            <a:r>
              <a:rPr lang="de-DE" sz="1100" i="1" dirty="0"/>
              <a:t>       – </a:t>
            </a:r>
            <a:r>
              <a:rPr lang="de-DE" sz="1100" dirty="0"/>
              <a:t>befällt die Esche  </a:t>
            </a:r>
            <a:r>
              <a:rPr lang="de-DE" sz="1100" i="1" dirty="0"/>
              <a:t>(</a:t>
            </a:r>
            <a:r>
              <a:rPr lang="de-DE" sz="1100" i="1" dirty="0" err="1"/>
              <a:t>Fraxinus</a:t>
            </a:r>
            <a:r>
              <a:rPr lang="de-DE" sz="1100" i="1" dirty="0"/>
              <a:t> </a:t>
            </a:r>
            <a:r>
              <a:rPr lang="de-DE" sz="1100" i="1" dirty="0" err="1"/>
              <a:t>excelsior</a:t>
            </a:r>
            <a:r>
              <a:rPr lang="de-DE" sz="1100" i="1" dirty="0"/>
              <a:t>)</a:t>
            </a:r>
          </a:p>
          <a:p>
            <a:pPr marL="171450" indent="-171450">
              <a:buFont typeface="Arial" panose="020B0604020202020204" pitchFamily="34" charset="0"/>
              <a:buChar char="•"/>
            </a:pPr>
            <a:r>
              <a:rPr lang="de-DE" sz="1100" i="1" dirty="0" err="1"/>
              <a:t>Batrachochytridium</a:t>
            </a:r>
            <a:r>
              <a:rPr lang="de-DE" sz="1100" i="1" dirty="0"/>
              <a:t> </a:t>
            </a:r>
            <a:r>
              <a:rPr lang="de-DE" sz="1100" i="1" dirty="0" err="1"/>
              <a:t>salamandrivorans</a:t>
            </a:r>
            <a:r>
              <a:rPr lang="de-DE" sz="1100" dirty="0"/>
              <a:t> (</a:t>
            </a:r>
            <a:r>
              <a:rPr lang="de-DE" sz="1100" dirty="0" err="1"/>
              <a:t>Bsal</a:t>
            </a:r>
            <a:r>
              <a:rPr lang="de-DE" sz="1100" dirty="0"/>
              <a:t>)</a:t>
            </a:r>
          </a:p>
          <a:p>
            <a:r>
              <a:rPr lang="de-DE" sz="1100" dirty="0"/>
              <a:t>       – befällt unsere Schwanzlurche</a:t>
            </a:r>
          </a:p>
          <a:p>
            <a:endParaRPr lang="de-DE" sz="1100" dirty="0"/>
          </a:p>
          <a:p>
            <a:r>
              <a:rPr lang="de-DE" sz="1100" dirty="0"/>
              <a:t>       </a:t>
            </a:r>
          </a:p>
        </p:txBody>
      </p:sp>
      <p:pic>
        <p:nvPicPr>
          <p:cNvPr id="1026" name="Picture 2" descr="https://upload.wikimedia.org/wikipedia/commons/thumb/1/1d/Kornblume02.JPG/1024px-Kornblume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01822" y="2946138"/>
            <a:ext cx="2219596" cy="221959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upload.wikimedia.org/wikipedia/commons/8/8e/Schachblumen_%28Liebig%2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639" y="2609931"/>
            <a:ext cx="2829882" cy="212241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upload.wikimedia.org/wikipedia/commons/thumb/f/f1/Procyon_lotor_qtl2.jpg/1280px-Procyon_lotor_qtl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08589" y="2962277"/>
            <a:ext cx="2776985" cy="1902669"/>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p:cNvSpPr txBox="1"/>
          <p:nvPr/>
        </p:nvSpPr>
        <p:spPr>
          <a:xfrm>
            <a:off x="7308446" y="5129809"/>
            <a:ext cx="2262158" cy="215444"/>
          </a:xfrm>
          <a:prstGeom prst="rect">
            <a:avLst/>
          </a:prstGeom>
          <a:noFill/>
        </p:spPr>
        <p:txBody>
          <a:bodyPr wrap="none" rtlCol="0">
            <a:spAutoFit/>
          </a:bodyPr>
          <a:lstStyle/>
          <a:p>
            <a:r>
              <a:rPr lang="de-DE" sz="800" dirty="0"/>
              <a:t>Kornblume (</a:t>
            </a:r>
            <a:r>
              <a:rPr lang="de-DE" sz="800" dirty="0" err="1"/>
              <a:t>Centaurea</a:t>
            </a:r>
            <a:r>
              <a:rPr lang="de-DE" sz="800" dirty="0"/>
              <a:t> </a:t>
            </a:r>
            <a:r>
              <a:rPr lang="de-DE" sz="800" dirty="0" err="1"/>
              <a:t>cyanus</a:t>
            </a:r>
            <a:r>
              <a:rPr lang="de-DE" sz="800" dirty="0"/>
              <a:t>) – ein </a:t>
            </a:r>
            <a:r>
              <a:rPr lang="de-DE" sz="800" dirty="0" err="1"/>
              <a:t>Archeophyt</a:t>
            </a:r>
            <a:endParaRPr lang="de-DE" sz="800" dirty="0"/>
          </a:p>
        </p:txBody>
      </p:sp>
      <p:sp>
        <p:nvSpPr>
          <p:cNvPr id="27" name="Textfeld 26"/>
          <p:cNvSpPr txBox="1"/>
          <p:nvPr/>
        </p:nvSpPr>
        <p:spPr>
          <a:xfrm>
            <a:off x="4025610" y="4859579"/>
            <a:ext cx="1410964" cy="215444"/>
          </a:xfrm>
          <a:prstGeom prst="rect">
            <a:avLst/>
          </a:prstGeom>
          <a:noFill/>
        </p:spPr>
        <p:txBody>
          <a:bodyPr wrap="none" rtlCol="0">
            <a:spAutoFit/>
          </a:bodyPr>
          <a:lstStyle/>
          <a:p>
            <a:r>
              <a:rPr lang="de-DE" sz="800" dirty="0"/>
              <a:t>Der Waschbär – ein </a:t>
            </a:r>
            <a:r>
              <a:rPr lang="de-DE" sz="800" dirty="0" err="1"/>
              <a:t>Neozoon</a:t>
            </a:r>
            <a:endParaRPr lang="de-DE" sz="800" dirty="0"/>
          </a:p>
        </p:txBody>
      </p:sp>
      <p:sp>
        <p:nvSpPr>
          <p:cNvPr id="28" name="Textfeld 27"/>
          <p:cNvSpPr txBox="1"/>
          <p:nvPr/>
        </p:nvSpPr>
        <p:spPr>
          <a:xfrm>
            <a:off x="798361" y="4762211"/>
            <a:ext cx="1558440" cy="215444"/>
          </a:xfrm>
          <a:prstGeom prst="rect">
            <a:avLst/>
          </a:prstGeom>
          <a:noFill/>
        </p:spPr>
        <p:txBody>
          <a:bodyPr wrap="none" rtlCol="0">
            <a:spAutoFit/>
          </a:bodyPr>
          <a:lstStyle/>
          <a:p>
            <a:r>
              <a:rPr lang="de-DE" sz="800" dirty="0"/>
              <a:t>Die Schachblume – ein Neophyt</a:t>
            </a:r>
          </a:p>
        </p:txBody>
      </p:sp>
      <p:sp>
        <p:nvSpPr>
          <p:cNvPr id="29" name="Textfeld 28"/>
          <p:cNvSpPr txBox="1"/>
          <p:nvPr/>
        </p:nvSpPr>
        <p:spPr>
          <a:xfrm>
            <a:off x="6246197" y="4668383"/>
            <a:ext cx="676788" cy="215444"/>
          </a:xfrm>
          <a:prstGeom prst="rect">
            <a:avLst/>
          </a:prstGeom>
          <a:noFill/>
        </p:spPr>
        <p:txBody>
          <a:bodyPr wrap="none" rtlCol="0">
            <a:spAutoFit/>
          </a:bodyPr>
          <a:lstStyle/>
          <a:p>
            <a:r>
              <a:rPr lang="de-DE" sz="800" dirty="0">
                <a:solidFill>
                  <a:schemeClr val="accent6"/>
                </a:solidFill>
              </a:rPr>
              <a:t>©Wikipedia</a:t>
            </a:r>
          </a:p>
        </p:txBody>
      </p:sp>
      <p:sp>
        <p:nvSpPr>
          <p:cNvPr id="30" name="Textfeld 29"/>
          <p:cNvSpPr txBox="1"/>
          <p:nvPr/>
        </p:nvSpPr>
        <p:spPr>
          <a:xfrm>
            <a:off x="9646804" y="5152710"/>
            <a:ext cx="676788" cy="215444"/>
          </a:xfrm>
          <a:prstGeom prst="rect">
            <a:avLst/>
          </a:prstGeom>
          <a:noFill/>
        </p:spPr>
        <p:txBody>
          <a:bodyPr wrap="none" rtlCol="0">
            <a:spAutoFit/>
          </a:bodyPr>
          <a:lstStyle/>
          <a:p>
            <a:r>
              <a:rPr lang="de-DE" sz="800">
                <a:solidFill>
                  <a:schemeClr val="accent6"/>
                </a:solidFill>
              </a:rPr>
              <a:t>©Wikipedia</a:t>
            </a:r>
          </a:p>
        </p:txBody>
      </p:sp>
      <p:sp>
        <p:nvSpPr>
          <p:cNvPr id="34" name="Textfeld 33"/>
          <p:cNvSpPr txBox="1"/>
          <p:nvPr/>
        </p:nvSpPr>
        <p:spPr>
          <a:xfrm>
            <a:off x="9008132" y="4975441"/>
            <a:ext cx="676788" cy="215444"/>
          </a:xfrm>
          <a:prstGeom prst="rect">
            <a:avLst/>
          </a:prstGeom>
          <a:noFill/>
        </p:spPr>
        <p:txBody>
          <a:bodyPr wrap="none" rtlCol="0">
            <a:spAutoFit/>
          </a:bodyPr>
          <a:lstStyle/>
          <a:p>
            <a:r>
              <a:rPr lang="de-DE" sz="800" dirty="0">
                <a:solidFill>
                  <a:schemeClr val="accent6"/>
                </a:solidFill>
              </a:rPr>
              <a:t>©Wikipedia</a:t>
            </a:r>
          </a:p>
        </p:txBody>
      </p:sp>
      <p:sp>
        <p:nvSpPr>
          <p:cNvPr id="37" name="Textfeld 36"/>
          <p:cNvSpPr txBox="1"/>
          <p:nvPr/>
        </p:nvSpPr>
        <p:spPr>
          <a:xfrm>
            <a:off x="3010530" y="4489578"/>
            <a:ext cx="676788" cy="215444"/>
          </a:xfrm>
          <a:prstGeom prst="rect">
            <a:avLst/>
          </a:prstGeom>
          <a:noFill/>
        </p:spPr>
        <p:txBody>
          <a:bodyPr wrap="none" rtlCol="0">
            <a:spAutoFit/>
          </a:bodyPr>
          <a:lstStyle/>
          <a:p>
            <a:r>
              <a:rPr lang="de-DE" sz="800" dirty="0">
                <a:solidFill>
                  <a:schemeClr val="accent6"/>
                </a:solidFill>
              </a:rPr>
              <a:t>©Wikipedia</a:t>
            </a:r>
          </a:p>
        </p:txBody>
      </p:sp>
    </p:spTree>
    <p:extLst>
      <p:ext uri="{BB962C8B-B14F-4D97-AF65-F5344CB8AC3E}">
        <p14:creationId xmlns:p14="http://schemas.microsoft.com/office/powerpoint/2010/main" val="10807752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Goldruten </a:t>
            </a:r>
            <a:r>
              <a:rPr lang="de-DE" b="0" i="1" dirty="0"/>
              <a:t>(</a:t>
            </a:r>
            <a:r>
              <a:rPr lang="de-DE" b="0" i="1" dirty="0" err="1"/>
              <a:t>Solidago</a:t>
            </a:r>
            <a:r>
              <a:rPr lang="de-DE" b="0" i="1" dirty="0"/>
              <a:t> </a:t>
            </a:r>
            <a:r>
              <a:rPr lang="de-DE" b="0" i="1" dirty="0" err="1"/>
              <a:t>spec</a:t>
            </a:r>
            <a:r>
              <a:rPr lang="de-DE" b="0" i="1" dirty="0"/>
              <a:t>.)</a:t>
            </a:r>
          </a:p>
        </p:txBody>
      </p:sp>
      <p:sp>
        <p:nvSpPr>
          <p:cNvPr id="4" name="Inhaltsplatzhalter 3"/>
          <p:cNvSpPr>
            <a:spLocks noGrp="1"/>
          </p:cNvSpPr>
          <p:nvPr>
            <p:ph sz="quarter" idx="13"/>
          </p:nvPr>
        </p:nvSpPr>
        <p:spPr>
          <a:xfrm>
            <a:off x="482886" y="1838528"/>
            <a:ext cx="9741958" cy="3504034"/>
          </a:xfrm>
        </p:spPr>
        <p:txBody>
          <a:bodyPr/>
          <a:lstStyle/>
          <a:p>
            <a:r>
              <a:rPr lang="de-DE" sz="1600" dirty="0" err="1"/>
              <a:t>Nordamer</a:t>
            </a:r>
            <a:r>
              <a:rPr lang="de-DE" sz="1600" dirty="0"/>
              <a:t>. Arten: Kanadische Goldrute, Späte Goldrute</a:t>
            </a:r>
          </a:p>
          <a:p>
            <a:pPr marL="0" indent="0">
              <a:buNone/>
            </a:pPr>
            <a:endParaRPr lang="de-DE" sz="1600" dirty="0"/>
          </a:p>
          <a:p>
            <a:r>
              <a:rPr lang="de-DE" sz="1600" dirty="0"/>
              <a:t>Weit verbreitet in Deutschland</a:t>
            </a:r>
          </a:p>
          <a:p>
            <a:pPr marL="0" indent="0">
              <a:buNone/>
            </a:pPr>
            <a:endParaRPr lang="de-DE" sz="1600" dirty="0"/>
          </a:p>
          <a:p>
            <a:r>
              <a:rPr lang="de-DE" sz="1600" dirty="0"/>
              <a:t>Die Blüten bieten im sonst blütenarmen Spätsommer zahlreichen Insekten Nahrung. Wo sich Goldruten auf Brachflächen anstelle von Gräsern und Bäumen ansiedeln, ist mit einem insgesamt positiven Effekt auf die Tierwelt zu rechnen; in Magerrasen wiegt dagegen der negative Effekt der Verdrängung von Nahrungspflanzen auch spezialisierter Tierarten schwerer. </a:t>
            </a:r>
          </a:p>
          <a:p>
            <a:endParaRPr lang="de-DE" sz="1600" dirty="0"/>
          </a:p>
          <a:p>
            <a:r>
              <a:rPr lang="de-DE" sz="1600" dirty="0"/>
              <a:t>Empfehlung für den Gartenbau und die Pflanzenverwender </a:t>
            </a:r>
          </a:p>
          <a:p>
            <a:pPr marL="0" indent="0">
              <a:buNone/>
            </a:pPr>
            <a:r>
              <a:rPr lang="de-DE" sz="1600" dirty="0"/>
              <a:t>Auf diese Arten kann verzichtet werden, sie sind aus dem Sortiment zu nehmen. Samen dieser Art sollten nicht mehr verkauft werden. Diese Art ist nicht in öffentlichem Grün und in freier Landschaft zu verwenden. </a:t>
            </a:r>
          </a:p>
        </p:txBody>
      </p:sp>
    </p:spTree>
    <p:extLst>
      <p:ext uri="{BB962C8B-B14F-4D97-AF65-F5344CB8AC3E}">
        <p14:creationId xmlns:p14="http://schemas.microsoft.com/office/powerpoint/2010/main" val="24693060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30981" y="424731"/>
            <a:ext cx="7308738" cy="802186"/>
          </a:xfrm>
        </p:spPr>
        <p:txBody>
          <a:bodyPr/>
          <a:lstStyle/>
          <a:p>
            <a:r>
              <a:rPr lang="de-DE" dirty="0"/>
              <a:t>Lupine </a:t>
            </a:r>
            <a:br>
              <a:rPr lang="de-DE" dirty="0"/>
            </a:br>
            <a:r>
              <a:rPr lang="de-DE" b="0" dirty="0"/>
              <a:t>(Vielblättrige Lupine, </a:t>
            </a:r>
            <a:r>
              <a:rPr lang="de-DE" b="0" i="1" dirty="0" err="1"/>
              <a:t>Lupinus</a:t>
            </a:r>
            <a:r>
              <a:rPr lang="de-DE" b="0" i="1" dirty="0"/>
              <a:t> </a:t>
            </a:r>
            <a:r>
              <a:rPr lang="de-DE" b="0" i="1" dirty="0" err="1"/>
              <a:t>polyphyllus</a:t>
            </a:r>
            <a:r>
              <a:rPr lang="de-DE" b="0" dirty="0"/>
              <a:t>)</a:t>
            </a:r>
          </a:p>
        </p:txBody>
      </p:sp>
      <p:pic>
        <p:nvPicPr>
          <p:cNvPr id="5122" name="Picture 2" descr="undefin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420" y="1474478"/>
            <a:ext cx="5955823" cy="3972487"/>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undefined"/>
          <p:cNvPicPr>
            <a:picLocks noGrp="1" noChangeAspect="1" noChangeArrowheads="1"/>
          </p:cNvPicPr>
          <p:nvPr>
            <p:ph sz="quarter" idx="13"/>
          </p:nvPr>
        </p:nvPicPr>
        <p:blipFill>
          <a:blip r:embed="rId3" cstate="print">
            <a:extLst>
              <a:ext uri="{28A0092B-C50C-407E-A947-70E740481C1C}">
                <a14:useLocalDpi xmlns:a14="http://schemas.microsoft.com/office/drawing/2010/main" val="0"/>
              </a:ext>
            </a:extLst>
          </a:blip>
          <a:srcRect/>
          <a:stretch>
            <a:fillRect/>
          </a:stretch>
        </p:blipFill>
        <p:spPr bwMode="auto">
          <a:xfrm>
            <a:off x="7296542" y="1474478"/>
            <a:ext cx="2640103" cy="3953556"/>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5194570" y="5058269"/>
            <a:ext cx="1337097" cy="369332"/>
          </a:xfrm>
          <a:prstGeom prst="rect">
            <a:avLst/>
          </a:prstGeom>
          <a:noFill/>
        </p:spPr>
        <p:txBody>
          <a:bodyPr wrap="none" rtlCol="0">
            <a:spAutoFit/>
          </a:bodyPr>
          <a:lstStyle/>
          <a:p>
            <a:r>
              <a:rPr lang="de-DE" dirty="0">
                <a:solidFill>
                  <a:schemeClr val="bg1"/>
                </a:solidFill>
              </a:rPr>
              <a:t>© Wikipedia</a:t>
            </a:r>
          </a:p>
        </p:txBody>
      </p:sp>
      <p:sp>
        <p:nvSpPr>
          <p:cNvPr id="6" name="Rechteck 5"/>
          <p:cNvSpPr/>
          <p:nvPr/>
        </p:nvSpPr>
        <p:spPr>
          <a:xfrm>
            <a:off x="8659477" y="5058269"/>
            <a:ext cx="1367682" cy="388696"/>
          </a:xfrm>
          <a:prstGeom prst="rect">
            <a:avLst/>
          </a:prstGeom>
        </p:spPr>
        <p:txBody>
          <a:bodyPr wrap="none">
            <a:spAutoFit/>
          </a:bodyPr>
          <a:lstStyle/>
          <a:p>
            <a:pPr>
              <a:lnSpc>
                <a:spcPct val="107000"/>
              </a:lnSpc>
              <a:spcAft>
                <a:spcPts val="800"/>
              </a:spcAft>
            </a:pPr>
            <a:r>
              <a:rPr lang="de-DE" dirty="0">
                <a:solidFill>
                  <a:schemeClr val="bg1"/>
                </a:solidFill>
                <a:latin typeface="Calibri" panose="020F0502020204030204" pitchFamily="34" charset="0"/>
                <a:ea typeface="Calibri" panose="020F0502020204030204" pitchFamily="34" charset="0"/>
                <a:cs typeface="Times New Roman" panose="02020603050405020304" pitchFamily="18" charset="0"/>
              </a:rPr>
              <a:t>© Wikipedia</a:t>
            </a:r>
          </a:p>
        </p:txBody>
      </p:sp>
    </p:spTree>
    <p:extLst>
      <p:ext uri="{BB962C8B-B14F-4D97-AF65-F5344CB8AC3E}">
        <p14:creationId xmlns:p14="http://schemas.microsoft.com/office/powerpoint/2010/main" val="39104042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Lupine </a:t>
            </a:r>
            <a:r>
              <a:rPr lang="de-DE" b="0" i="1" dirty="0"/>
              <a:t>(</a:t>
            </a:r>
            <a:r>
              <a:rPr lang="de-DE" b="0" i="1" dirty="0" err="1"/>
              <a:t>Lupinus</a:t>
            </a:r>
            <a:r>
              <a:rPr lang="de-DE" b="0" i="1" dirty="0"/>
              <a:t> </a:t>
            </a:r>
            <a:r>
              <a:rPr lang="de-DE" b="0" i="1" dirty="0" err="1"/>
              <a:t>polyphyllus</a:t>
            </a:r>
            <a:r>
              <a:rPr lang="de-DE" b="0" i="1" dirty="0"/>
              <a:t>)</a:t>
            </a:r>
          </a:p>
        </p:txBody>
      </p:sp>
      <p:sp>
        <p:nvSpPr>
          <p:cNvPr id="4" name="Inhaltsplatzhalter 3"/>
          <p:cNvSpPr>
            <a:spLocks noGrp="1"/>
          </p:cNvSpPr>
          <p:nvPr>
            <p:ph sz="quarter" idx="13"/>
          </p:nvPr>
        </p:nvSpPr>
        <p:spPr>
          <a:xfrm>
            <a:off x="482886" y="1663430"/>
            <a:ext cx="9741958" cy="3679132"/>
          </a:xfrm>
        </p:spPr>
        <p:txBody>
          <a:bodyPr/>
          <a:lstStyle/>
          <a:p>
            <a:r>
              <a:rPr lang="de-DE" dirty="0"/>
              <a:t>stammt aus dem pazifischen Nordamerika</a:t>
            </a:r>
          </a:p>
          <a:p>
            <a:r>
              <a:rPr lang="de-DE" dirty="0"/>
              <a:t>Nachhaltige Vegetationsveränderungen durch den dichten, hohen Wuchs der </a:t>
            </a:r>
            <a:r>
              <a:rPr lang="de-DE" dirty="0" err="1"/>
              <a:t>Lupinen</a:t>
            </a:r>
            <a:r>
              <a:rPr lang="de-DE" dirty="0"/>
              <a:t> und den Eintrag symbiotisch fixierten Stickstoffs.</a:t>
            </a:r>
          </a:p>
          <a:p>
            <a:r>
              <a:rPr lang="de-DE" dirty="0"/>
              <a:t> Besonders problematisch sind größere Lupinenbestände in den Hochlagen </a:t>
            </a:r>
            <a:r>
              <a:rPr lang="de-DE" dirty="0" err="1"/>
              <a:t>silikatischer</a:t>
            </a:r>
            <a:r>
              <a:rPr lang="de-DE" dirty="0"/>
              <a:t> Mittelgebirge, Wiesen- und Weidegesellschaften der montanen Lagen und andere schutzwürdige Vegetationstypen wie Feuchtwiesen und </a:t>
            </a:r>
            <a:r>
              <a:rPr lang="de-DE" dirty="0" err="1"/>
              <a:t>Kleinseggenrasen</a:t>
            </a:r>
            <a:r>
              <a:rPr lang="de-DE" dirty="0"/>
              <a:t>. </a:t>
            </a:r>
          </a:p>
          <a:p>
            <a:r>
              <a:rPr lang="de-DE" dirty="0"/>
              <a:t>Maßnahmen:</a:t>
            </a:r>
          </a:p>
          <a:p>
            <a:pPr lvl="1"/>
            <a:r>
              <a:rPr lang="de-DE" dirty="0"/>
              <a:t>Eine weitere Ausbreitung sollte nicht gefördert werden</a:t>
            </a:r>
          </a:p>
          <a:p>
            <a:pPr lvl="1"/>
            <a:r>
              <a:rPr lang="de-DE" dirty="0"/>
              <a:t>Schwerpunkt liegt auf Vorbeugung; an den meisten Wuchsorten ist Bekämpfung nicht sinnvoll. </a:t>
            </a:r>
          </a:p>
          <a:p>
            <a:pPr lvl="1"/>
            <a:r>
              <a:rPr lang="de-DE" dirty="0"/>
              <a:t>Die Zurückdrängung der Art in wertvollen Biotopen sollte bevorzugt durch traditionelle Landnutzungsformen wie Mahd und Beweidung erfolgen.</a:t>
            </a:r>
          </a:p>
          <a:p>
            <a:pPr lvl="1"/>
            <a:endParaRPr lang="de-DE" dirty="0"/>
          </a:p>
          <a:p>
            <a:pPr marL="0" indent="0">
              <a:buNone/>
            </a:pPr>
            <a:r>
              <a:rPr lang="de-DE" dirty="0"/>
              <a:t>Empfehlung für den Garten- und Landschaftsbau: </a:t>
            </a:r>
          </a:p>
          <a:p>
            <a:pPr lvl="1"/>
            <a:r>
              <a:rPr lang="de-DE" dirty="0"/>
              <a:t>auf Ausbringung und Aussaaten in der freien Landschaft verzichten. </a:t>
            </a:r>
          </a:p>
          <a:p>
            <a:pPr lvl="1"/>
            <a:r>
              <a:rPr lang="de-DE" dirty="0"/>
              <a:t>Sterile Sorten sind eine Alternative</a:t>
            </a:r>
          </a:p>
        </p:txBody>
      </p:sp>
    </p:spTree>
    <p:extLst>
      <p:ext uri="{BB962C8B-B14F-4D97-AF65-F5344CB8AC3E}">
        <p14:creationId xmlns:p14="http://schemas.microsoft.com/office/powerpoint/2010/main" val="31216734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30981" y="424731"/>
            <a:ext cx="5927287" cy="1284680"/>
          </a:xfrm>
        </p:spPr>
        <p:txBody>
          <a:bodyPr/>
          <a:lstStyle/>
          <a:p>
            <a:r>
              <a:rPr lang="de-DE" dirty="0" err="1"/>
              <a:t>Drüsige</a:t>
            </a:r>
            <a:r>
              <a:rPr lang="de-DE" dirty="0"/>
              <a:t> Kugeldistel</a:t>
            </a:r>
            <a:br>
              <a:rPr lang="de-DE" dirty="0"/>
            </a:br>
            <a:r>
              <a:rPr lang="de-DE" b="0" dirty="0"/>
              <a:t>(</a:t>
            </a:r>
            <a:r>
              <a:rPr lang="de-DE" b="0" i="1" dirty="0" err="1"/>
              <a:t>Echinops</a:t>
            </a:r>
            <a:r>
              <a:rPr lang="de-DE" b="0" i="1" dirty="0"/>
              <a:t> </a:t>
            </a:r>
            <a:r>
              <a:rPr lang="de-DE" b="0" i="1" dirty="0" err="1"/>
              <a:t>sphaerocephalus</a:t>
            </a:r>
            <a:r>
              <a:rPr lang="de-DE" b="0" dirty="0"/>
              <a:t>)</a:t>
            </a:r>
            <a:br>
              <a:rPr lang="de-DE" dirty="0"/>
            </a:br>
            <a:endParaRPr lang="de-DE" dirty="0"/>
          </a:p>
        </p:txBody>
      </p:sp>
      <p:pic>
        <p:nvPicPr>
          <p:cNvPr id="6146" name="Picture 2" descr="undefined"/>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5408578" y="1681944"/>
            <a:ext cx="5039873" cy="377990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undefin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299" y="1677010"/>
            <a:ext cx="5046453" cy="3784840"/>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3433864" y="5107021"/>
            <a:ext cx="1337097" cy="369332"/>
          </a:xfrm>
          <a:prstGeom prst="rect">
            <a:avLst/>
          </a:prstGeom>
          <a:noFill/>
        </p:spPr>
        <p:txBody>
          <a:bodyPr wrap="none" rtlCol="0">
            <a:spAutoFit/>
          </a:bodyPr>
          <a:lstStyle/>
          <a:p>
            <a:r>
              <a:rPr lang="de-DE">
                <a:solidFill>
                  <a:schemeClr val="bg1"/>
                </a:solidFill>
              </a:rPr>
              <a:t>© Wikipedia</a:t>
            </a:r>
          </a:p>
        </p:txBody>
      </p:sp>
      <p:sp>
        <p:nvSpPr>
          <p:cNvPr id="6" name="Textfeld 5"/>
          <p:cNvSpPr txBox="1"/>
          <p:nvPr/>
        </p:nvSpPr>
        <p:spPr>
          <a:xfrm>
            <a:off x="8501974" y="5077838"/>
            <a:ext cx="1337097" cy="369332"/>
          </a:xfrm>
          <a:prstGeom prst="rect">
            <a:avLst/>
          </a:prstGeom>
          <a:noFill/>
        </p:spPr>
        <p:txBody>
          <a:bodyPr wrap="none" rtlCol="0">
            <a:spAutoFit/>
          </a:bodyPr>
          <a:lstStyle/>
          <a:p>
            <a:r>
              <a:rPr lang="de-DE">
                <a:solidFill>
                  <a:schemeClr val="bg1"/>
                </a:solidFill>
              </a:rPr>
              <a:t>© Wikipedia</a:t>
            </a:r>
          </a:p>
        </p:txBody>
      </p:sp>
    </p:spTree>
    <p:extLst>
      <p:ext uri="{BB962C8B-B14F-4D97-AF65-F5344CB8AC3E}">
        <p14:creationId xmlns:p14="http://schemas.microsoft.com/office/powerpoint/2010/main" val="2090405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Drüsige</a:t>
            </a:r>
            <a:r>
              <a:rPr lang="de-DE" dirty="0"/>
              <a:t> Kugeldistel </a:t>
            </a:r>
            <a:br>
              <a:rPr lang="de-DE" dirty="0"/>
            </a:br>
            <a:r>
              <a:rPr lang="de-DE" b="0" i="1" dirty="0"/>
              <a:t>(</a:t>
            </a:r>
            <a:r>
              <a:rPr lang="de-DE" b="0" i="1" dirty="0" err="1"/>
              <a:t>Echinops</a:t>
            </a:r>
            <a:r>
              <a:rPr lang="de-DE" b="0" i="1" dirty="0"/>
              <a:t> </a:t>
            </a:r>
            <a:r>
              <a:rPr lang="de-DE" b="0" i="1" dirty="0" err="1"/>
              <a:t>sphaerocephalus</a:t>
            </a:r>
            <a:r>
              <a:rPr lang="de-DE" b="0" i="1" dirty="0"/>
              <a:t>)</a:t>
            </a:r>
          </a:p>
        </p:txBody>
      </p:sp>
      <p:sp>
        <p:nvSpPr>
          <p:cNvPr id="4" name="Inhaltsplatzhalter 3"/>
          <p:cNvSpPr>
            <a:spLocks noGrp="1"/>
          </p:cNvSpPr>
          <p:nvPr>
            <p:ph sz="quarter" idx="13"/>
          </p:nvPr>
        </p:nvSpPr>
        <p:spPr>
          <a:xfrm>
            <a:off x="502342" y="2150303"/>
            <a:ext cx="9741958" cy="3825047"/>
          </a:xfrm>
        </p:spPr>
        <p:txBody>
          <a:bodyPr/>
          <a:lstStyle/>
          <a:p>
            <a:r>
              <a:rPr lang="de-DE" sz="1600" dirty="0"/>
              <a:t>Südeuropa, West- und Zentralasien, im Kaukasusraum, in Sibirien, China</a:t>
            </a:r>
          </a:p>
          <a:p>
            <a:endParaRPr lang="de-DE" sz="1600" dirty="0"/>
          </a:p>
          <a:p>
            <a:endParaRPr lang="de-DE" sz="1600" dirty="0"/>
          </a:p>
          <a:p>
            <a:r>
              <a:rPr lang="de-DE" sz="1600" dirty="0"/>
              <a:t>Bekämpfungsmaßnahmen sind nur sinnvoll, wenn Gefahr droht, dass angrenzende natürliche oder naturnahe Biotope besiedelt werden</a:t>
            </a:r>
          </a:p>
          <a:p>
            <a:endParaRPr lang="de-DE" sz="1600" dirty="0"/>
          </a:p>
          <a:p>
            <a:endParaRPr lang="de-DE" sz="1600" dirty="0"/>
          </a:p>
          <a:p>
            <a:r>
              <a:rPr lang="de-DE" sz="1600" dirty="0"/>
              <a:t>Auf eine Ausbringung in die freie Landschaft ist zu verzichten</a:t>
            </a:r>
          </a:p>
        </p:txBody>
      </p:sp>
    </p:spTree>
    <p:extLst>
      <p:ext uri="{BB962C8B-B14F-4D97-AF65-F5344CB8AC3E}">
        <p14:creationId xmlns:p14="http://schemas.microsoft.com/office/powerpoint/2010/main" val="33852359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Indisches Springkraut </a:t>
            </a:r>
            <a:br>
              <a:rPr lang="de-DE" dirty="0"/>
            </a:br>
            <a:r>
              <a:rPr lang="de-DE" b="0" i="1" dirty="0"/>
              <a:t>(Impatiens </a:t>
            </a:r>
            <a:r>
              <a:rPr lang="de-DE" b="0" i="1" dirty="0" err="1"/>
              <a:t>glandulifera</a:t>
            </a:r>
            <a:r>
              <a:rPr lang="de-DE" b="0" i="1" dirty="0"/>
              <a:t>)</a:t>
            </a:r>
          </a:p>
        </p:txBody>
      </p:sp>
      <p:pic>
        <p:nvPicPr>
          <p:cNvPr id="7172" name="Picture 4" descr="undefin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8342" y="1332041"/>
            <a:ext cx="2723852" cy="4095993"/>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undefined"/>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4367720" y="1332041"/>
            <a:ext cx="5464054" cy="4098041"/>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2315183" y="5058702"/>
            <a:ext cx="1337097" cy="369332"/>
          </a:xfrm>
          <a:prstGeom prst="rect">
            <a:avLst/>
          </a:prstGeom>
          <a:noFill/>
        </p:spPr>
        <p:txBody>
          <a:bodyPr wrap="none" rtlCol="0">
            <a:spAutoFit/>
          </a:bodyPr>
          <a:lstStyle/>
          <a:p>
            <a:r>
              <a:rPr lang="de-DE">
                <a:solidFill>
                  <a:schemeClr val="bg1"/>
                </a:solidFill>
              </a:rPr>
              <a:t>© Wikipedia</a:t>
            </a:r>
          </a:p>
        </p:txBody>
      </p:sp>
      <p:sp>
        <p:nvSpPr>
          <p:cNvPr id="6" name="Textfeld 5"/>
          <p:cNvSpPr txBox="1"/>
          <p:nvPr/>
        </p:nvSpPr>
        <p:spPr>
          <a:xfrm>
            <a:off x="8219872" y="5058702"/>
            <a:ext cx="1337097" cy="369332"/>
          </a:xfrm>
          <a:prstGeom prst="rect">
            <a:avLst/>
          </a:prstGeom>
          <a:noFill/>
        </p:spPr>
        <p:txBody>
          <a:bodyPr wrap="none" rtlCol="0">
            <a:spAutoFit/>
          </a:bodyPr>
          <a:lstStyle/>
          <a:p>
            <a:r>
              <a:rPr lang="de-DE">
                <a:solidFill>
                  <a:schemeClr val="bg1"/>
                </a:solidFill>
              </a:rPr>
              <a:t>© Wikipedia</a:t>
            </a:r>
          </a:p>
        </p:txBody>
      </p:sp>
    </p:spTree>
    <p:extLst>
      <p:ext uri="{BB962C8B-B14F-4D97-AF65-F5344CB8AC3E}">
        <p14:creationId xmlns:p14="http://schemas.microsoft.com/office/powerpoint/2010/main" val="331671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Indisches Springkraut </a:t>
            </a:r>
            <a:br>
              <a:rPr lang="de-DE" dirty="0"/>
            </a:br>
            <a:r>
              <a:rPr lang="de-DE" b="0" i="1" dirty="0"/>
              <a:t>(Impatiens </a:t>
            </a:r>
            <a:r>
              <a:rPr lang="de-DE" b="0" i="1" dirty="0" err="1"/>
              <a:t>glandulifera</a:t>
            </a:r>
            <a:r>
              <a:rPr lang="de-DE" b="0" i="1" dirty="0"/>
              <a:t>)</a:t>
            </a:r>
          </a:p>
        </p:txBody>
      </p:sp>
      <p:sp>
        <p:nvSpPr>
          <p:cNvPr id="4" name="Inhaltsplatzhalter 3"/>
          <p:cNvSpPr>
            <a:spLocks noGrp="1"/>
          </p:cNvSpPr>
          <p:nvPr>
            <p:ph sz="quarter" idx="13"/>
          </p:nvPr>
        </p:nvSpPr>
        <p:spPr>
          <a:xfrm>
            <a:off x="482886" y="1517515"/>
            <a:ext cx="6637761" cy="3825047"/>
          </a:xfrm>
        </p:spPr>
        <p:txBody>
          <a:bodyPr/>
          <a:lstStyle/>
          <a:p>
            <a:r>
              <a:rPr lang="de-DE" dirty="0"/>
              <a:t>Auswirkungen :</a:t>
            </a:r>
          </a:p>
          <a:p>
            <a:pPr lvl="1"/>
            <a:r>
              <a:rPr lang="de-DE" dirty="0"/>
              <a:t> Ausbreitung hat stark zugenommen; </a:t>
            </a:r>
          </a:p>
          <a:p>
            <a:pPr lvl="1"/>
            <a:r>
              <a:rPr lang="de-DE" dirty="0"/>
              <a:t>es werden besonders starke Dominanzbestände aufgebaut (vor allem an Gewässern)</a:t>
            </a:r>
          </a:p>
          <a:p>
            <a:pPr lvl="1"/>
            <a:endParaRPr lang="de-DE" dirty="0"/>
          </a:p>
          <a:p>
            <a:r>
              <a:rPr lang="de-DE" dirty="0"/>
              <a:t>Positive Auswirkungen auf Tiere: reiches Nektarangebot macht sie zur attraktiven Pflanze für Blütenbesucher.</a:t>
            </a:r>
          </a:p>
          <a:p>
            <a:endParaRPr lang="de-DE" dirty="0"/>
          </a:p>
          <a:p>
            <a:r>
              <a:rPr lang="de-DE" dirty="0"/>
              <a:t>Maßnahmen </a:t>
            </a:r>
          </a:p>
          <a:p>
            <a:pPr lvl="1"/>
            <a:r>
              <a:rPr lang="de-DE" dirty="0"/>
              <a:t>Verdrängungspotential des Springkrauts wird vielfach überschätzt, so dass die Motive für eine Bekämpfung gründlich zu klären sind.</a:t>
            </a:r>
          </a:p>
          <a:p>
            <a:pPr lvl="1"/>
            <a:r>
              <a:rPr lang="de-DE" dirty="0"/>
              <a:t>Vorbeugung: Aussaat durch Imker außerhalb von Siedlungsgebieten vermeiden. </a:t>
            </a:r>
          </a:p>
          <a:p>
            <a:pPr marL="0" indent="0">
              <a:buNone/>
            </a:pPr>
            <a:endParaRPr lang="de-DE" dirty="0"/>
          </a:p>
          <a:p>
            <a:r>
              <a:rPr lang="de-DE" dirty="0"/>
              <a:t>Empfehlung für den Gartenbau und die Pflanzenverwender: </a:t>
            </a:r>
          </a:p>
          <a:p>
            <a:pPr marL="0" indent="0">
              <a:buNone/>
            </a:pPr>
            <a:r>
              <a:rPr lang="de-DE" dirty="0"/>
              <a:t>	Auf Impatiens </a:t>
            </a:r>
            <a:r>
              <a:rPr lang="de-DE" dirty="0" err="1"/>
              <a:t>glandulifera</a:t>
            </a:r>
            <a:r>
              <a:rPr lang="de-DE" dirty="0"/>
              <a:t> ist im Sortiment zu verzichten. </a:t>
            </a:r>
          </a:p>
        </p:txBody>
      </p:sp>
      <p:pic>
        <p:nvPicPr>
          <p:cNvPr id="8196" name="Picture 4" descr="Blütensta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95678" y="1322962"/>
            <a:ext cx="3013758" cy="4019600"/>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8972339" y="4973230"/>
            <a:ext cx="1337097" cy="369332"/>
          </a:xfrm>
          <a:prstGeom prst="rect">
            <a:avLst/>
          </a:prstGeom>
          <a:noFill/>
        </p:spPr>
        <p:txBody>
          <a:bodyPr wrap="none" rtlCol="0">
            <a:spAutoFit/>
          </a:bodyPr>
          <a:lstStyle/>
          <a:p>
            <a:r>
              <a:rPr lang="de-DE">
                <a:solidFill>
                  <a:schemeClr val="bg1"/>
                </a:solidFill>
              </a:rPr>
              <a:t>© Wikipedia</a:t>
            </a:r>
          </a:p>
        </p:txBody>
      </p:sp>
    </p:spTree>
    <p:extLst>
      <p:ext uri="{BB962C8B-B14F-4D97-AF65-F5344CB8AC3E}">
        <p14:creationId xmlns:p14="http://schemas.microsoft.com/office/powerpoint/2010/main" val="39988423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Erdmandel </a:t>
            </a:r>
            <a:r>
              <a:rPr lang="de-DE" b="0" i="1" dirty="0"/>
              <a:t>(</a:t>
            </a:r>
            <a:r>
              <a:rPr lang="de-DE" b="0" i="1" dirty="0" err="1"/>
              <a:t>Cyperus</a:t>
            </a:r>
            <a:r>
              <a:rPr lang="de-DE" b="0" i="1" dirty="0"/>
              <a:t> </a:t>
            </a:r>
            <a:r>
              <a:rPr lang="de-DE" b="0" i="1" dirty="0" err="1"/>
              <a:t>esculentus</a:t>
            </a:r>
            <a:r>
              <a:rPr lang="de-DE" b="0" i="1" dirty="0"/>
              <a:t>)</a:t>
            </a:r>
          </a:p>
        </p:txBody>
      </p:sp>
      <p:pic>
        <p:nvPicPr>
          <p:cNvPr id="9218" name="Picture 2" descr="https://upload.wikimedia.org/wikipedia/commons/0/0c/Chuf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3957" y="1478603"/>
            <a:ext cx="2150887" cy="4029039"/>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s://upload.wikimedia.org/wikipedia/commons/b/bd/Cyperus_esculentus_NRCS-1.jpg"/>
          <p:cNvPicPr>
            <a:picLocks noGrp="1" noChangeAspect="1" noChangeArrowheads="1"/>
          </p:cNvPicPr>
          <p:nvPr>
            <p:ph sz="quarter" idx="13"/>
          </p:nvPr>
        </p:nvPicPr>
        <p:blipFill>
          <a:blip r:embed="rId3" cstate="print">
            <a:extLst>
              <a:ext uri="{28A0092B-C50C-407E-A947-70E740481C1C}">
                <a14:useLocalDpi xmlns:a14="http://schemas.microsoft.com/office/drawing/2010/main" val="0"/>
              </a:ext>
            </a:extLst>
          </a:blip>
          <a:srcRect/>
          <a:stretch>
            <a:fillRect/>
          </a:stretch>
        </p:blipFill>
        <p:spPr bwMode="auto">
          <a:xfrm>
            <a:off x="5116439" y="1478603"/>
            <a:ext cx="2685144" cy="4027717"/>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505838" y="1320559"/>
            <a:ext cx="4416048" cy="4185761"/>
          </a:xfrm>
          <a:prstGeom prst="rect">
            <a:avLst/>
          </a:prstGeom>
          <a:noFill/>
        </p:spPr>
        <p:txBody>
          <a:bodyPr wrap="square" rtlCol="0">
            <a:spAutoFit/>
          </a:bodyPr>
          <a:lstStyle/>
          <a:p>
            <a:pPr marL="285750" indent="-285750">
              <a:buFont typeface="Arial" panose="020B0604020202020204" pitchFamily="34" charset="0"/>
              <a:buChar char="•"/>
            </a:pPr>
            <a:r>
              <a:rPr lang="de-DE" sz="1400" dirty="0">
                <a:solidFill>
                  <a:srgbClr val="3B3B3B"/>
                </a:solidFill>
              </a:rPr>
              <a:t>Erdmandeln zählen in vielen Regionen zu den aggressiven </a:t>
            </a:r>
            <a:r>
              <a:rPr lang="de-DE" sz="1400" dirty="0">
                <a:solidFill>
                  <a:srgbClr val="3B3B3B"/>
                </a:solidFill>
                <a:hlinkClick r:id="rId4" tooltip="Neobiota"/>
              </a:rPr>
              <a:t>Neophyten</a:t>
            </a:r>
            <a:r>
              <a:rPr lang="de-DE" sz="1400" dirty="0">
                <a:solidFill>
                  <a:srgbClr val="3B3B3B"/>
                </a:solidFill>
              </a:rPr>
              <a:t>, die </a:t>
            </a:r>
            <a:r>
              <a:rPr lang="de-DE" sz="1400" dirty="0">
                <a:solidFill>
                  <a:srgbClr val="3B3B3B"/>
                </a:solidFill>
                <a:hlinkClick r:id="rId5" tooltip="Indigene Pflanzen"/>
              </a:rPr>
              <a:t>indigene</a:t>
            </a:r>
            <a:r>
              <a:rPr lang="de-DE" sz="1400" dirty="0">
                <a:solidFill>
                  <a:srgbClr val="3B3B3B"/>
                </a:solidFill>
              </a:rPr>
              <a:t> Pflanzenarten verdrängen. (einer der20 aggressivsten Neophyten der Welt)</a:t>
            </a:r>
          </a:p>
          <a:p>
            <a:endParaRPr lang="de-DE" sz="1400" dirty="0">
              <a:solidFill>
                <a:srgbClr val="3B3B3B"/>
              </a:solidFill>
            </a:endParaRPr>
          </a:p>
          <a:p>
            <a:pPr marL="285750" indent="-285750">
              <a:buFont typeface="Arial" panose="020B0604020202020204" pitchFamily="34" charset="0"/>
              <a:buChar char="•"/>
            </a:pPr>
            <a:r>
              <a:rPr lang="de-DE" sz="1400" dirty="0">
                <a:solidFill>
                  <a:srgbClr val="3B3B3B"/>
                </a:solidFill>
              </a:rPr>
              <a:t>In </a:t>
            </a:r>
            <a:r>
              <a:rPr lang="de-DE" sz="1400" dirty="0">
                <a:solidFill>
                  <a:srgbClr val="3B3B3B"/>
                </a:solidFill>
                <a:hlinkClick r:id="rId6" tooltip="Deutschland"/>
              </a:rPr>
              <a:t>Deutschland</a:t>
            </a:r>
            <a:r>
              <a:rPr lang="de-DE" sz="1400" dirty="0">
                <a:solidFill>
                  <a:srgbClr val="3B3B3B"/>
                </a:solidFill>
              </a:rPr>
              <a:t> hat sich die Erdmandel vereinzelt im Oberrheingebiet und im Alpenvorland eingebürgert: </a:t>
            </a:r>
          </a:p>
          <a:p>
            <a:r>
              <a:rPr lang="de-DE" sz="1400" dirty="0">
                <a:solidFill>
                  <a:srgbClr val="3B3B3B"/>
                </a:solidFill>
              </a:rPr>
              <a:t>        Neophyt „in Wartestellung“</a:t>
            </a:r>
          </a:p>
          <a:p>
            <a:pPr marL="285750" indent="-285750">
              <a:buFont typeface="Arial" panose="020B0604020202020204" pitchFamily="34" charset="0"/>
              <a:buChar char="•"/>
            </a:pPr>
            <a:endParaRPr lang="de-DE" sz="1400" dirty="0">
              <a:solidFill>
                <a:srgbClr val="3B3B3B"/>
              </a:solidFill>
            </a:endParaRPr>
          </a:p>
          <a:p>
            <a:pPr marL="285750" indent="-285750">
              <a:buFont typeface="Arial" panose="020B0604020202020204" pitchFamily="34" charset="0"/>
              <a:buChar char="•"/>
            </a:pPr>
            <a:r>
              <a:rPr lang="de-DE" sz="1400" dirty="0">
                <a:solidFill>
                  <a:srgbClr val="3B3B3B"/>
                </a:solidFill>
              </a:rPr>
              <a:t>In den </a:t>
            </a:r>
            <a:r>
              <a:rPr lang="de-DE" sz="1400" dirty="0">
                <a:solidFill>
                  <a:srgbClr val="3B3B3B"/>
                </a:solidFill>
                <a:hlinkClick r:id="rId7" tooltip="Niederlande"/>
              </a:rPr>
              <a:t>Niederlanden</a:t>
            </a:r>
            <a:r>
              <a:rPr lang="de-DE" sz="1400" dirty="0">
                <a:solidFill>
                  <a:srgbClr val="3B3B3B"/>
                </a:solidFill>
              </a:rPr>
              <a:t> haben sich seit 1970 problematische Massenvorkommen von Erdmandel als Ackerunkraut entwickelt. Seit 1984 werden sie gezielt bekämpft</a:t>
            </a:r>
          </a:p>
          <a:p>
            <a:pPr marL="285750" indent="-285750">
              <a:buFont typeface="Arial" panose="020B0604020202020204" pitchFamily="34" charset="0"/>
              <a:buChar char="•"/>
            </a:pPr>
            <a:endParaRPr lang="de-DE" sz="1400" dirty="0">
              <a:solidFill>
                <a:srgbClr val="3B3B3B"/>
              </a:solidFill>
            </a:endParaRPr>
          </a:p>
          <a:p>
            <a:pPr marL="285750" indent="-285750">
              <a:buFont typeface="Arial" panose="020B0604020202020204" pitchFamily="34" charset="0"/>
              <a:buChar char="•"/>
            </a:pPr>
            <a:r>
              <a:rPr lang="de-DE" sz="1400" dirty="0">
                <a:solidFill>
                  <a:srgbClr val="3B3B3B"/>
                </a:solidFill>
              </a:rPr>
              <a:t>In der Schweiz wurde die Pflanze aufgrund ihres Ausbreitungspotenzials und der Schäden in den Bereichen </a:t>
            </a:r>
            <a:r>
              <a:rPr lang="de-DE" sz="1400" dirty="0">
                <a:solidFill>
                  <a:srgbClr val="3B3B3B"/>
                </a:solidFill>
                <a:hlinkClick r:id="rId8" tooltip="Biodiversität"/>
              </a:rPr>
              <a:t>Biodiversität</a:t>
            </a:r>
            <a:r>
              <a:rPr lang="de-DE" sz="1400" dirty="0">
                <a:solidFill>
                  <a:srgbClr val="3B3B3B"/>
                </a:solidFill>
              </a:rPr>
              <a:t>, Gesundheit bzw. Ökonomie in die </a:t>
            </a:r>
            <a:r>
              <a:rPr lang="de-DE" sz="1400" dirty="0">
                <a:solidFill>
                  <a:srgbClr val="3B3B3B"/>
                </a:solidFill>
                <a:hlinkClick r:id="rId9" tooltip="Schwarze Liste der invasiven Neophyten der Schweiz"/>
              </a:rPr>
              <a:t>Schwarze Liste der invasiven Neophyten</a:t>
            </a:r>
            <a:r>
              <a:rPr lang="de-DE" sz="1400" dirty="0">
                <a:solidFill>
                  <a:srgbClr val="3B3B3B"/>
                </a:solidFill>
              </a:rPr>
              <a:t> aufgenommen</a:t>
            </a:r>
          </a:p>
        </p:txBody>
      </p:sp>
      <p:sp>
        <p:nvSpPr>
          <p:cNvPr id="6" name="Textfeld 5"/>
          <p:cNvSpPr txBox="1"/>
          <p:nvPr/>
        </p:nvSpPr>
        <p:spPr>
          <a:xfrm>
            <a:off x="6464486" y="5111675"/>
            <a:ext cx="1337097" cy="646331"/>
          </a:xfrm>
          <a:prstGeom prst="rect">
            <a:avLst/>
          </a:prstGeom>
          <a:noFill/>
        </p:spPr>
        <p:txBody>
          <a:bodyPr wrap="none" rtlCol="0">
            <a:spAutoFit/>
          </a:bodyPr>
          <a:lstStyle/>
          <a:p>
            <a:r>
              <a:rPr lang="de-DE" dirty="0">
                <a:solidFill>
                  <a:schemeClr val="bg1"/>
                </a:solidFill>
              </a:rPr>
              <a:t>© Wikipedia</a:t>
            </a:r>
          </a:p>
          <a:p>
            <a:endParaRPr lang="de-DE" dirty="0">
              <a:solidFill>
                <a:schemeClr val="bg1"/>
              </a:solidFill>
            </a:endParaRPr>
          </a:p>
        </p:txBody>
      </p:sp>
      <p:sp>
        <p:nvSpPr>
          <p:cNvPr id="7" name="Textfeld 6"/>
          <p:cNvSpPr txBox="1"/>
          <p:nvPr/>
        </p:nvSpPr>
        <p:spPr>
          <a:xfrm>
            <a:off x="7996136" y="5221597"/>
            <a:ext cx="1337097" cy="646331"/>
          </a:xfrm>
          <a:prstGeom prst="rect">
            <a:avLst/>
          </a:prstGeom>
          <a:noFill/>
        </p:spPr>
        <p:txBody>
          <a:bodyPr wrap="none" rtlCol="0">
            <a:spAutoFit/>
          </a:bodyPr>
          <a:lstStyle/>
          <a:p>
            <a:r>
              <a:rPr lang="de-DE" dirty="0">
                <a:solidFill>
                  <a:schemeClr val="bg1"/>
                </a:solidFill>
              </a:rPr>
              <a:t>© Wikipedia</a:t>
            </a:r>
          </a:p>
          <a:p>
            <a:endParaRPr lang="de-DE" dirty="0">
              <a:solidFill>
                <a:schemeClr val="bg1"/>
              </a:solidFill>
            </a:endParaRPr>
          </a:p>
        </p:txBody>
      </p:sp>
    </p:spTree>
    <p:extLst>
      <p:ext uri="{BB962C8B-B14F-4D97-AF65-F5344CB8AC3E}">
        <p14:creationId xmlns:p14="http://schemas.microsoft.com/office/powerpoint/2010/main" val="12633660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Topinambur </a:t>
            </a:r>
            <a:br>
              <a:rPr lang="de-DE" dirty="0"/>
            </a:br>
            <a:r>
              <a:rPr lang="de-DE" b="0" i="1" dirty="0"/>
              <a:t>(Helianthus </a:t>
            </a:r>
            <a:r>
              <a:rPr lang="de-DE" b="0" i="1" dirty="0" err="1"/>
              <a:t>tuberosus</a:t>
            </a:r>
            <a:r>
              <a:rPr lang="de-DE" b="0" i="1" dirty="0"/>
              <a:t>)</a:t>
            </a:r>
          </a:p>
        </p:txBody>
      </p:sp>
      <p:pic>
        <p:nvPicPr>
          <p:cNvPr id="10242" name="Picture 2" descr="https://upload.wikimedia.org/wikipedia/commons/f/f1/Topinambur_Helianthus_tuberosus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8483" y="1387620"/>
            <a:ext cx="4570158" cy="4204545"/>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s://upload.wikimedia.org/wikipedia/commons/a/ae/Sunroot_top.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3510" y="1387619"/>
            <a:ext cx="3153409" cy="4204545"/>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7986408" y="5222832"/>
            <a:ext cx="1337097" cy="369332"/>
          </a:xfrm>
          <a:prstGeom prst="rect">
            <a:avLst/>
          </a:prstGeom>
          <a:noFill/>
        </p:spPr>
        <p:txBody>
          <a:bodyPr wrap="none" rtlCol="0">
            <a:spAutoFit/>
          </a:bodyPr>
          <a:lstStyle/>
          <a:p>
            <a:r>
              <a:rPr lang="de-DE" dirty="0">
                <a:solidFill>
                  <a:schemeClr val="bg1"/>
                </a:solidFill>
              </a:rPr>
              <a:t>© Wikipedia</a:t>
            </a:r>
          </a:p>
        </p:txBody>
      </p:sp>
      <p:sp>
        <p:nvSpPr>
          <p:cNvPr id="6" name="Textfeld 5"/>
          <p:cNvSpPr txBox="1"/>
          <p:nvPr/>
        </p:nvSpPr>
        <p:spPr>
          <a:xfrm>
            <a:off x="4241259" y="5222832"/>
            <a:ext cx="1337097" cy="369332"/>
          </a:xfrm>
          <a:prstGeom prst="rect">
            <a:avLst/>
          </a:prstGeom>
          <a:noFill/>
        </p:spPr>
        <p:txBody>
          <a:bodyPr wrap="none" rtlCol="0">
            <a:spAutoFit/>
          </a:bodyPr>
          <a:lstStyle/>
          <a:p>
            <a:r>
              <a:rPr lang="de-DE">
                <a:solidFill>
                  <a:schemeClr val="bg1"/>
                </a:solidFill>
              </a:rPr>
              <a:t>© Wikipedia</a:t>
            </a:r>
          </a:p>
        </p:txBody>
      </p:sp>
    </p:spTree>
    <p:extLst>
      <p:ext uri="{BB962C8B-B14F-4D97-AF65-F5344CB8AC3E}">
        <p14:creationId xmlns:p14="http://schemas.microsoft.com/office/powerpoint/2010/main" val="5200599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Topinambur</a:t>
            </a:r>
            <a:br>
              <a:rPr lang="de-DE" dirty="0"/>
            </a:br>
            <a:r>
              <a:rPr lang="de-DE" b="0" i="1" dirty="0"/>
              <a:t>(Helianthus </a:t>
            </a:r>
            <a:r>
              <a:rPr lang="de-DE" b="0" i="1" dirty="0" err="1"/>
              <a:t>tuberosus</a:t>
            </a:r>
            <a:r>
              <a:rPr lang="de-DE" b="0" i="1" dirty="0"/>
              <a:t>)</a:t>
            </a:r>
          </a:p>
        </p:txBody>
      </p:sp>
      <p:sp>
        <p:nvSpPr>
          <p:cNvPr id="4" name="Inhaltsplatzhalter 3"/>
          <p:cNvSpPr>
            <a:spLocks noGrp="1"/>
          </p:cNvSpPr>
          <p:nvPr>
            <p:ph sz="quarter" idx="13"/>
          </p:nvPr>
        </p:nvSpPr>
        <p:spPr>
          <a:xfrm>
            <a:off x="482886" y="1439693"/>
            <a:ext cx="5120246" cy="4250987"/>
          </a:xfrm>
        </p:spPr>
        <p:txBody>
          <a:bodyPr/>
          <a:lstStyle/>
          <a:p>
            <a:r>
              <a:rPr lang="de-DE" sz="1600" dirty="0"/>
              <a:t>Stammt aus Nordamerika</a:t>
            </a:r>
          </a:p>
          <a:p>
            <a:r>
              <a:rPr lang="de-DE" sz="1600" dirty="0"/>
              <a:t>Große Dominanzbestände entwickeln sich vor allem in Ufersäumen</a:t>
            </a:r>
          </a:p>
          <a:p>
            <a:r>
              <a:rPr lang="de-DE" sz="1600" dirty="0"/>
              <a:t>Bewirkt erhöhte Erosionsgefahr an Uferabschnitten</a:t>
            </a:r>
          </a:p>
          <a:p>
            <a:endParaRPr lang="de-DE" sz="1600" dirty="0"/>
          </a:p>
          <a:p>
            <a:r>
              <a:rPr lang="de-DE" sz="1600" dirty="0"/>
              <a:t>Ob Maßnahmen ergriffen werden, muss im Einzelfall entschieden werden:</a:t>
            </a:r>
          </a:p>
          <a:p>
            <a:pPr marL="0" indent="0">
              <a:buNone/>
            </a:pPr>
            <a:r>
              <a:rPr lang="de-DE" sz="1600" dirty="0"/>
              <a:t>Nicht jeder Verzicht auf die Anwendung dieser alten Nutzpflanze ist notwendig (begrenzte Fernausbreitungsfähigkeit an gewässerfernen Stellen). </a:t>
            </a:r>
          </a:p>
          <a:p>
            <a:pPr marL="0" indent="0">
              <a:buNone/>
            </a:pPr>
            <a:endParaRPr lang="de-DE" sz="1600" dirty="0"/>
          </a:p>
          <a:p>
            <a:r>
              <a:rPr lang="de-DE" sz="1600" dirty="0"/>
              <a:t>Lässt sich gut bekämpfen: Mulchen oder Mähen. </a:t>
            </a:r>
          </a:p>
          <a:p>
            <a:r>
              <a:rPr lang="de-DE" sz="1600" dirty="0"/>
              <a:t> im Garten sollten Wurzelsperren (</a:t>
            </a:r>
            <a:r>
              <a:rPr lang="de-DE" sz="1600" dirty="0" err="1"/>
              <a:t>Rhizomsperren</a:t>
            </a:r>
            <a:r>
              <a:rPr lang="de-DE" sz="1600" dirty="0"/>
              <a:t>) verwendet werden</a:t>
            </a:r>
          </a:p>
        </p:txBody>
      </p:sp>
      <p:pic>
        <p:nvPicPr>
          <p:cNvPr id="11266" name="Picture 2" descr="undefin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7346" y="2080648"/>
            <a:ext cx="4610978" cy="3075487"/>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5807346" y="5156135"/>
            <a:ext cx="2960811" cy="369332"/>
          </a:xfrm>
          <a:prstGeom prst="rect">
            <a:avLst/>
          </a:prstGeom>
          <a:noFill/>
        </p:spPr>
        <p:txBody>
          <a:bodyPr wrap="none" rtlCol="0">
            <a:spAutoFit/>
          </a:bodyPr>
          <a:lstStyle/>
          <a:p>
            <a:r>
              <a:rPr lang="de-DE" dirty="0"/>
              <a:t>Essbare Knollen: Topinambur</a:t>
            </a:r>
          </a:p>
        </p:txBody>
      </p:sp>
      <p:sp>
        <p:nvSpPr>
          <p:cNvPr id="6" name="Rechteck 5"/>
          <p:cNvSpPr/>
          <p:nvPr/>
        </p:nvSpPr>
        <p:spPr>
          <a:xfrm>
            <a:off x="9050642" y="4757757"/>
            <a:ext cx="1367682" cy="388696"/>
          </a:xfrm>
          <a:prstGeom prst="rect">
            <a:avLst/>
          </a:prstGeom>
        </p:spPr>
        <p:txBody>
          <a:bodyPr wrap="none">
            <a:spAutoFit/>
          </a:bodyPr>
          <a:lstStyle/>
          <a:p>
            <a:pPr>
              <a:lnSpc>
                <a:spcPct val="107000"/>
              </a:lnSpc>
              <a:spcAft>
                <a:spcPts val="800"/>
              </a:spcAft>
            </a:pPr>
            <a:r>
              <a:rPr lang="de-DE" dirty="0">
                <a:solidFill>
                  <a:schemeClr val="bg1"/>
                </a:solidFill>
                <a:latin typeface="Calibri" panose="020F0502020204030204" pitchFamily="34" charset="0"/>
                <a:ea typeface="Calibri" panose="020F0502020204030204" pitchFamily="34" charset="0"/>
                <a:cs typeface="Times New Roman" panose="02020603050405020304" pitchFamily="18" charset="0"/>
              </a:rPr>
              <a:t>© Wikipedia</a:t>
            </a:r>
          </a:p>
        </p:txBody>
      </p:sp>
    </p:spTree>
    <p:extLst>
      <p:ext uri="{BB962C8B-B14F-4D97-AF65-F5344CB8AC3E}">
        <p14:creationId xmlns:p14="http://schemas.microsoft.com/office/powerpoint/2010/main" val="1448153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Gute Neophyten – Schlechte Neophyten:</a:t>
            </a:r>
            <a:br>
              <a:rPr lang="de-DE" dirty="0"/>
            </a:br>
            <a:r>
              <a:rPr lang="de-DE" dirty="0" err="1"/>
              <a:t>Invasivität</a:t>
            </a:r>
            <a:endParaRPr lang="de-DE" dirty="0"/>
          </a:p>
        </p:txBody>
      </p:sp>
      <p:sp>
        <p:nvSpPr>
          <p:cNvPr id="6" name="Rectangle 3"/>
          <p:cNvSpPr>
            <a:spLocks noChangeArrowheads="1"/>
          </p:cNvSpPr>
          <p:nvPr/>
        </p:nvSpPr>
        <p:spPr bwMode="auto">
          <a:xfrm>
            <a:off x="195210" y="1326663"/>
            <a:ext cx="10356350" cy="692497"/>
          </a:xfrm>
          <a:prstGeom prst="rect">
            <a:avLst/>
          </a:prstGeom>
          <a:solidFill>
            <a:srgbClr val="DBE1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1" i="0" u="none" strike="noStrike" cap="none" normalizeH="0" baseline="0" dirty="0">
                <a:ln>
                  <a:noFill/>
                </a:ln>
                <a:solidFill>
                  <a:schemeClr val="tx2"/>
                </a:solidFill>
                <a:effectLst/>
                <a:latin typeface="Open Sans" panose="020B0606030504020204" pitchFamily="34" charset="0"/>
                <a:cs typeface="Open Sans" panose="020B0606030504020204" pitchFamily="34" charset="0"/>
              </a:rPr>
              <a:t>Beim Thema Neophyten scheiden sich die Geister: </a:t>
            </a: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1" i="0" u="none" strike="noStrike" cap="none" normalizeH="0" baseline="0" dirty="0">
                <a:ln>
                  <a:noFill/>
                </a:ln>
                <a:solidFill>
                  <a:schemeClr val="tx2"/>
                </a:solidFill>
                <a:effectLst/>
                <a:latin typeface="Open Sans" panose="020B0606030504020204" pitchFamily="34" charset="0"/>
                <a:cs typeface="Open Sans" panose="020B0606030504020204" pitchFamily="34" charset="0"/>
              </a:rPr>
              <a:t>Einige Botaniker, viele Laien und Landnutzer betrachten Neophyten als eine Bereicherung der heimischen Flora und Fauna. </a:t>
            </a: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300" b="1" i="0" u="none" strike="noStrike" cap="none" normalizeH="0" baseline="0" dirty="0">
                <a:ln>
                  <a:noFill/>
                </a:ln>
                <a:solidFill>
                  <a:schemeClr val="tx2"/>
                </a:solidFill>
                <a:effectLst/>
                <a:latin typeface="Open Sans" panose="020B0606030504020204" pitchFamily="34" charset="0"/>
                <a:cs typeface="Open Sans" panose="020B0606030504020204" pitchFamily="34" charset="0"/>
              </a:rPr>
              <a:t>Naturschützer hingegen befürchten einen Verlust der Biodiversität.</a:t>
            </a:r>
            <a:r>
              <a:rPr kumimoji="0" lang="de-DE" altLang="de-DE" sz="1300" b="0" i="0" u="none" strike="noStrike" cap="none" normalizeH="0" baseline="0" dirty="0">
                <a:ln>
                  <a:noFill/>
                </a:ln>
                <a:solidFill>
                  <a:schemeClr val="tx2"/>
                </a:solidFill>
                <a:effectLst/>
              </a:rPr>
              <a:t> </a:t>
            </a:r>
            <a:endParaRPr kumimoji="0" lang="de-DE" altLang="de-DE" sz="1300" b="0" i="0" u="none" strike="noStrike" cap="none" normalizeH="0" baseline="0" dirty="0">
              <a:ln>
                <a:noFill/>
              </a:ln>
              <a:solidFill>
                <a:schemeClr val="tx2"/>
              </a:solidFill>
              <a:effectLst/>
              <a:latin typeface="Arial" panose="020B0604020202020204" pitchFamily="34" charset="0"/>
            </a:endParaRPr>
          </a:p>
        </p:txBody>
      </p:sp>
      <p:sp>
        <p:nvSpPr>
          <p:cNvPr id="9" name="Textplatzhalter 1"/>
          <p:cNvSpPr>
            <a:spLocks noGrp="1"/>
          </p:cNvSpPr>
          <p:nvPr>
            <p:ph type="body" sz="quarter" idx="10"/>
          </p:nvPr>
        </p:nvSpPr>
        <p:spPr>
          <a:xfrm>
            <a:off x="691108" y="2118903"/>
            <a:ext cx="9695796" cy="664054"/>
          </a:xfrm>
        </p:spPr>
        <p:txBody>
          <a:bodyPr/>
          <a:lstStyle/>
          <a:p>
            <a:pPr marL="285750" indent="-285750">
              <a:buFont typeface="Arial" panose="020B0604020202020204" pitchFamily="34" charset="0"/>
              <a:buChar char="•"/>
            </a:pPr>
            <a:r>
              <a:rPr lang="de-DE" sz="1400" dirty="0"/>
              <a:t> In Deutschland - etwa 1000 gebietsfremde Pflanzenarten, davon ca. 400 beständig etabliert – ca. 40 gelten als </a:t>
            </a:r>
            <a:r>
              <a:rPr lang="de-DE" sz="1400" b="1" dirty="0"/>
              <a:t>invasiv</a:t>
            </a:r>
            <a:r>
              <a:rPr lang="de-DE" sz="1400" dirty="0"/>
              <a:t> </a:t>
            </a:r>
          </a:p>
          <a:p>
            <a:r>
              <a:rPr lang="de-DE" sz="1400" dirty="0"/>
              <a:t>          90 %: leben problemlos in friedlicher Koexistenz mit einheimischen Arten</a:t>
            </a:r>
          </a:p>
          <a:p>
            <a:r>
              <a:rPr lang="de-DE" sz="1400" dirty="0"/>
              <a:t>Invasiv </a:t>
            </a:r>
            <a:r>
              <a:rPr lang="de-DE" sz="1400" dirty="0">
                <a:sym typeface="Wingdings" panose="05000000000000000000" pitchFamily="2" charset="2"/>
              </a:rPr>
              <a:t> negative Auswirkungen, z.B.:</a:t>
            </a:r>
          </a:p>
          <a:p>
            <a:pPr marL="742950" lvl="1" indent="-285750"/>
            <a:r>
              <a:rPr lang="de-DE" sz="1400" b="1" dirty="0"/>
              <a:t>Verdrängung einheimischer Arten</a:t>
            </a:r>
          </a:p>
          <a:p>
            <a:pPr marL="742950" lvl="1" indent="-285750"/>
            <a:r>
              <a:rPr lang="de-DE" sz="1400" b="1" dirty="0"/>
              <a:t>Auslösen von Allergien</a:t>
            </a:r>
          </a:p>
          <a:p>
            <a:pPr marL="742950" lvl="1" indent="-285750"/>
            <a:r>
              <a:rPr lang="de-DE" sz="1400" b="1" dirty="0"/>
              <a:t>wirtschaftlichen Schaden</a:t>
            </a:r>
          </a:p>
          <a:p>
            <a:pPr marL="742950" lvl="1" indent="-285750"/>
            <a:r>
              <a:rPr lang="de-DE" sz="1400" b="1" dirty="0"/>
              <a:t>verbreiten sich meist sehr schnell</a:t>
            </a:r>
            <a:endParaRPr lang="de-DE" sz="1400" dirty="0"/>
          </a:p>
          <a:p>
            <a:pPr marL="285750" indent="-285750">
              <a:buFont typeface="Wingdings" panose="05000000000000000000" pitchFamily="2" charset="2"/>
              <a:buChar char="§"/>
            </a:pPr>
            <a:r>
              <a:rPr lang="de-DE" sz="1400" dirty="0"/>
              <a:t>Auf Basis von naturschutzfachlichen </a:t>
            </a:r>
            <a:r>
              <a:rPr lang="de-DE" sz="1400" dirty="0" err="1"/>
              <a:t>Invasivitätsbewertungen</a:t>
            </a:r>
            <a:r>
              <a:rPr lang="de-DE" sz="1400" dirty="0"/>
              <a:t> werden von staatlichen Behörden zunehmend Listen erarbeitet, die </a:t>
            </a:r>
            <a:r>
              <a:rPr lang="de-DE" sz="1400" dirty="0" err="1"/>
              <a:t>kriterienbasiert</a:t>
            </a:r>
            <a:r>
              <a:rPr lang="de-DE" sz="1400" dirty="0"/>
              <a:t> und daher nachvollziehbar gebietsfremde Arten mit nachgewiesenen oder potentiellen negativen Auswirkungen auf die biologische Vielfalt enthalten. (EU, Staaten, Bundesländer).</a:t>
            </a:r>
          </a:p>
          <a:p>
            <a:endParaRPr lang="de-DE" sz="1400" dirty="0"/>
          </a:p>
          <a:p>
            <a:r>
              <a:rPr lang="de-DE" sz="1600" b="1" dirty="0"/>
              <a:t>Im Zusammenhang invasiver Arten sind keinesfalls pauschale Bewertungen und Maßnahmen durchzuführen. Sondern es muss  fallweise bewertet und angemessen entschieden werden. Bewertet werden muss dabei auch, ob die Maßnahmen auch zweckmäßig sind.</a:t>
            </a:r>
          </a:p>
          <a:p>
            <a:endParaRPr lang="de-DE" dirty="0"/>
          </a:p>
        </p:txBody>
      </p:sp>
      <p:sp>
        <p:nvSpPr>
          <p:cNvPr id="11" name="Textfeld 10"/>
          <p:cNvSpPr txBox="1"/>
          <p:nvPr/>
        </p:nvSpPr>
        <p:spPr>
          <a:xfrm>
            <a:off x="1480930" y="2286000"/>
            <a:ext cx="184731" cy="369332"/>
          </a:xfrm>
          <a:prstGeom prst="rect">
            <a:avLst/>
          </a:prstGeom>
          <a:noFill/>
        </p:spPr>
        <p:txBody>
          <a:bodyPr wrap="none" rtlCol="0">
            <a:spAutoFit/>
          </a:bodyPr>
          <a:lstStyle/>
          <a:p>
            <a:endParaRPr lang="de-DE" dirty="0"/>
          </a:p>
        </p:txBody>
      </p:sp>
      <p:sp>
        <p:nvSpPr>
          <p:cNvPr id="12" name="Pfeil nach rechts 11"/>
          <p:cNvSpPr/>
          <p:nvPr/>
        </p:nvSpPr>
        <p:spPr>
          <a:xfrm>
            <a:off x="0" y="4897687"/>
            <a:ext cx="6911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7903135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10511" y="424731"/>
            <a:ext cx="8482518" cy="802186"/>
          </a:xfrm>
        </p:spPr>
        <p:txBody>
          <a:bodyPr/>
          <a:lstStyle/>
          <a:p>
            <a:r>
              <a:rPr lang="de-DE" dirty="0"/>
              <a:t>Staudenknöteriche</a:t>
            </a:r>
            <a:br>
              <a:rPr lang="de-DE" dirty="0"/>
            </a:br>
            <a:r>
              <a:rPr lang="de-DE" b="0" i="1" dirty="0"/>
              <a:t>(</a:t>
            </a:r>
            <a:r>
              <a:rPr lang="de-DE" b="0" i="1" dirty="0" err="1"/>
              <a:t>Fallopia</a:t>
            </a:r>
            <a:r>
              <a:rPr lang="de-DE" b="0" i="1" dirty="0"/>
              <a:t> </a:t>
            </a:r>
            <a:r>
              <a:rPr lang="de-DE" b="0" i="1" dirty="0" err="1"/>
              <a:t>japonica</a:t>
            </a:r>
            <a:r>
              <a:rPr lang="de-DE" b="0" i="1" dirty="0"/>
              <a:t>, F. </a:t>
            </a:r>
            <a:r>
              <a:rPr lang="de-DE" b="0" i="1" dirty="0" err="1"/>
              <a:t>sachalinensis</a:t>
            </a:r>
            <a:r>
              <a:rPr lang="de-DE" b="0" i="1" dirty="0"/>
              <a:t>, F. x </a:t>
            </a:r>
            <a:r>
              <a:rPr lang="de-DE" b="0" i="1" dirty="0" err="1"/>
              <a:t>bohemica</a:t>
            </a:r>
            <a:r>
              <a:rPr lang="de-DE" b="0" i="1" dirty="0"/>
              <a:t>)</a:t>
            </a:r>
          </a:p>
        </p:txBody>
      </p:sp>
      <p:pic>
        <p:nvPicPr>
          <p:cNvPr id="12290" name="Picture 2" descr="https://upload.wikimedia.org/wikipedia/commons/thumb/2/23/Riesenknoeterich.jpg/1024px-Riesenknoeterich.jpg"/>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787941" y="1314700"/>
            <a:ext cx="5730880" cy="429816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undefin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59953" y="1314700"/>
            <a:ext cx="3192690" cy="4298160"/>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1118681" y="5204298"/>
            <a:ext cx="1337097" cy="369332"/>
          </a:xfrm>
          <a:prstGeom prst="rect">
            <a:avLst/>
          </a:prstGeom>
          <a:noFill/>
        </p:spPr>
        <p:txBody>
          <a:bodyPr wrap="none" rtlCol="0">
            <a:spAutoFit/>
          </a:bodyPr>
          <a:lstStyle/>
          <a:p>
            <a:r>
              <a:rPr lang="de-DE">
                <a:solidFill>
                  <a:schemeClr val="bg1"/>
                </a:solidFill>
              </a:rPr>
              <a:t>© Wikipedia</a:t>
            </a:r>
          </a:p>
        </p:txBody>
      </p:sp>
      <p:sp>
        <p:nvSpPr>
          <p:cNvPr id="6" name="Textfeld 5"/>
          <p:cNvSpPr txBox="1"/>
          <p:nvPr/>
        </p:nvSpPr>
        <p:spPr>
          <a:xfrm>
            <a:off x="8735438" y="5291847"/>
            <a:ext cx="1337097" cy="369332"/>
          </a:xfrm>
          <a:prstGeom prst="rect">
            <a:avLst/>
          </a:prstGeom>
          <a:noFill/>
        </p:spPr>
        <p:txBody>
          <a:bodyPr wrap="none" rtlCol="0">
            <a:spAutoFit/>
          </a:bodyPr>
          <a:lstStyle/>
          <a:p>
            <a:r>
              <a:rPr lang="de-DE">
                <a:solidFill>
                  <a:schemeClr val="bg1"/>
                </a:solidFill>
              </a:rPr>
              <a:t>© Wikipedia</a:t>
            </a:r>
          </a:p>
        </p:txBody>
      </p:sp>
    </p:spTree>
    <p:extLst>
      <p:ext uri="{BB962C8B-B14F-4D97-AF65-F5344CB8AC3E}">
        <p14:creationId xmlns:p14="http://schemas.microsoft.com/office/powerpoint/2010/main" val="18997994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82342" y="434459"/>
            <a:ext cx="7571385" cy="802186"/>
          </a:xfrm>
        </p:spPr>
        <p:txBody>
          <a:bodyPr/>
          <a:lstStyle/>
          <a:p>
            <a:r>
              <a:rPr lang="de-DE" dirty="0"/>
              <a:t>Staudenknöteriche </a:t>
            </a:r>
            <a:br>
              <a:rPr lang="de-DE" dirty="0"/>
            </a:br>
            <a:r>
              <a:rPr lang="de-DE" b="0" i="1" dirty="0"/>
              <a:t>(F. </a:t>
            </a:r>
            <a:r>
              <a:rPr lang="de-DE" b="0" i="1" dirty="0" err="1"/>
              <a:t>japonica</a:t>
            </a:r>
            <a:r>
              <a:rPr lang="de-DE" b="0" i="1" dirty="0"/>
              <a:t>, F. </a:t>
            </a:r>
            <a:r>
              <a:rPr lang="de-DE" b="0" i="1" dirty="0" err="1"/>
              <a:t>sachalinensis</a:t>
            </a:r>
            <a:r>
              <a:rPr lang="de-DE" b="0" i="1" dirty="0"/>
              <a:t>, F. x </a:t>
            </a:r>
            <a:r>
              <a:rPr lang="de-DE" b="0" i="1" dirty="0" err="1"/>
              <a:t>bohemica</a:t>
            </a:r>
            <a:r>
              <a:rPr lang="de-DE" b="0" i="1" dirty="0"/>
              <a:t>)</a:t>
            </a:r>
          </a:p>
        </p:txBody>
      </p:sp>
      <p:pic>
        <p:nvPicPr>
          <p:cNvPr id="13314" name="Picture 2" descr="undefin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235" y="1365874"/>
            <a:ext cx="5661565" cy="4246174"/>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6400800" y="4965717"/>
            <a:ext cx="3349635" cy="646331"/>
          </a:xfrm>
          <a:prstGeom prst="rect">
            <a:avLst/>
          </a:prstGeom>
          <a:noFill/>
        </p:spPr>
        <p:txBody>
          <a:bodyPr wrap="none" rtlCol="0">
            <a:spAutoFit/>
          </a:bodyPr>
          <a:lstStyle/>
          <a:p>
            <a:r>
              <a:rPr lang="de-DE" dirty="0"/>
              <a:t>„Versuch der Bekämpfung durch </a:t>
            </a:r>
          </a:p>
          <a:p>
            <a:r>
              <a:rPr lang="de-DE" dirty="0"/>
              <a:t>Abdeckung mit schwarzer Folie“</a:t>
            </a:r>
          </a:p>
        </p:txBody>
      </p:sp>
      <p:sp>
        <p:nvSpPr>
          <p:cNvPr id="6" name="Textfeld 5"/>
          <p:cNvSpPr txBox="1"/>
          <p:nvPr/>
        </p:nvSpPr>
        <p:spPr>
          <a:xfrm>
            <a:off x="836579" y="5242716"/>
            <a:ext cx="1337097" cy="369332"/>
          </a:xfrm>
          <a:prstGeom prst="rect">
            <a:avLst/>
          </a:prstGeom>
          <a:noFill/>
        </p:spPr>
        <p:txBody>
          <a:bodyPr wrap="none" rtlCol="0">
            <a:spAutoFit/>
          </a:bodyPr>
          <a:lstStyle/>
          <a:p>
            <a:r>
              <a:rPr lang="de-DE">
                <a:solidFill>
                  <a:schemeClr val="bg1"/>
                </a:solidFill>
              </a:rPr>
              <a:t>© Wikipedia</a:t>
            </a:r>
          </a:p>
        </p:txBody>
      </p:sp>
    </p:spTree>
    <p:extLst>
      <p:ext uri="{BB962C8B-B14F-4D97-AF65-F5344CB8AC3E}">
        <p14:creationId xmlns:p14="http://schemas.microsoft.com/office/powerpoint/2010/main" val="13717507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sz="quarter" idx="13"/>
          </p:nvPr>
        </p:nvSpPr>
        <p:spPr>
          <a:xfrm>
            <a:off x="482886" y="1634247"/>
            <a:ext cx="9741958" cy="3708315"/>
          </a:xfrm>
        </p:spPr>
        <p:txBody>
          <a:bodyPr/>
          <a:lstStyle/>
          <a:p>
            <a:pPr marL="0" indent="0">
              <a:buNone/>
            </a:pPr>
            <a:r>
              <a:rPr lang="de-DE" sz="1600" b="1" dirty="0"/>
              <a:t>Heimat: </a:t>
            </a:r>
            <a:r>
              <a:rPr lang="de-DE" sz="1200" dirty="0"/>
              <a:t>Ostasien</a:t>
            </a:r>
          </a:p>
          <a:p>
            <a:pPr marL="0" indent="0">
              <a:buNone/>
            </a:pPr>
            <a:endParaRPr lang="de-DE" sz="1600" b="1" dirty="0"/>
          </a:p>
          <a:p>
            <a:pPr marL="0" indent="0">
              <a:buNone/>
            </a:pPr>
            <a:r>
              <a:rPr lang="de-DE" sz="1600" b="1" dirty="0"/>
              <a:t>Auswirkungen:</a:t>
            </a:r>
          </a:p>
          <a:p>
            <a:r>
              <a:rPr lang="de-DE" dirty="0"/>
              <a:t> Hohe Konkurrenzkraft.  </a:t>
            </a:r>
          </a:p>
          <a:p>
            <a:r>
              <a:rPr lang="de-DE" dirty="0"/>
              <a:t>Dominanzbestände an Flussufern verursachen wasserbauliche Probleme. </a:t>
            </a:r>
          </a:p>
          <a:p>
            <a:r>
              <a:rPr lang="de-DE" dirty="0"/>
              <a:t>Auffällige Veränderung des Landschaftsbildes durch die hochwüchsigen Pflanzen. </a:t>
            </a:r>
          </a:p>
          <a:p>
            <a:r>
              <a:rPr lang="de-DE" dirty="0"/>
              <a:t>Wirtschaftliche Auswirkungen durch Schäden, z. B. an Gebäuden, Deichen, Uferbefestigungen </a:t>
            </a:r>
          </a:p>
          <a:p>
            <a:pPr marL="0" indent="0">
              <a:buNone/>
            </a:pPr>
            <a:endParaRPr lang="de-DE" dirty="0"/>
          </a:p>
          <a:p>
            <a:pPr marL="0" indent="0">
              <a:buNone/>
            </a:pPr>
            <a:r>
              <a:rPr lang="de-DE" sz="1600" b="1" dirty="0"/>
              <a:t>Maßnahmen:</a:t>
            </a:r>
          </a:p>
          <a:p>
            <a:r>
              <a:rPr lang="de-DE" dirty="0"/>
              <a:t> Vorbeugung: auf jede Auspflanzung verzichten; bes. in der freien Natur und in Siedlungsflächen, die nahe an Gewässern liegen</a:t>
            </a:r>
          </a:p>
          <a:p>
            <a:r>
              <a:rPr lang="de-DE" dirty="0"/>
              <a:t> Mechanische, chemische und ingenieurbiologische Verfahren. Empfohlen wird eine Kombination von mechanischer und chemischer Bekämpfung, bei der die Bestände zunächst gemäht oder umgegraben und die neuen Triebe mit Herbiziden behandelt werden.</a:t>
            </a:r>
          </a:p>
          <a:p>
            <a:r>
              <a:rPr lang="de-DE" dirty="0"/>
              <a:t>Verbreitung durch Erdbewegung ausschließen.</a:t>
            </a:r>
          </a:p>
        </p:txBody>
      </p:sp>
      <p:sp>
        <p:nvSpPr>
          <p:cNvPr id="5" name="Titel 1"/>
          <p:cNvSpPr>
            <a:spLocks noGrp="1"/>
          </p:cNvSpPr>
          <p:nvPr>
            <p:ph type="title"/>
          </p:nvPr>
        </p:nvSpPr>
        <p:spPr>
          <a:xfrm>
            <a:off x="1630981" y="424731"/>
            <a:ext cx="7308738" cy="802186"/>
          </a:xfrm>
        </p:spPr>
        <p:txBody>
          <a:bodyPr/>
          <a:lstStyle/>
          <a:p>
            <a:r>
              <a:rPr lang="de-DE" dirty="0"/>
              <a:t>Staudenknöteriche </a:t>
            </a:r>
            <a:br>
              <a:rPr lang="de-DE" dirty="0"/>
            </a:br>
            <a:r>
              <a:rPr lang="de-DE" b="0" i="1" dirty="0"/>
              <a:t>(F. </a:t>
            </a:r>
            <a:r>
              <a:rPr lang="de-DE" b="0" i="1" dirty="0" err="1"/>
              <a:t>japonica</a:t>
            </a:r>
            <a:r>
              <a:rPr lang="de-DE" b="0" i="1" dirty="0"/>
              <a:t>, F. </a:t>
            </a:r>
            <a:r>
              <a:rPr lang="de-DE" b="0" i="1" dirty="0" err="1"/>
              <a:t>sachalinensis</a:t>
            </a:r>
            <a:r>
              <a:rPr lang="de-DE" b="0" i="1" dirty="0"/>
              <a:t>, F. x </a:t>
            </a:r>
            <a:r>
              <a:rPr lang="de-DE" b="0" i="1" dirty="0" err="1"/>
              <a:t>bohemica</a:t>
            </a:r>
            <a:r>
              <a:rPr lang="de-DE" b="0" i="1" dirty="0"/>
              <a:t>)</a:t>
            </a:r>
          </a:p>
        </p:txBody>
      </p:sp>
    </p:spTree>
    <p:extLst>
      <p:ext uri="{BB962C8B-B14F-4D97-AF65-F5344CB8AC3E}">
        <p14:creationId xmlns:p14="http://schemas.microsoft.com/office/powerpoint/2010/main" val="492651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Graukresse </a:t>
            </a:r>
            <a:r>
              <a:rPr lang="de-DE" b="0" dirty="0"/>
              <a:t>(</a:t>
            </a:r>
            <a:r>
              <a:rPr lang="de-DE" b="0" i="1" dirty="0" err="1"/>
              <a:t>Berteroa</a:t>
            </a:r>
            <a:r>
              <a:rPr lang="de-DE" b="0" i="1" dirty="0"/>
              <a:t> </a:t>
            </a:r>
            <a:r>
              <a:rPr lang="de-DE" b="0" i="1" dirty="0" err="1"/>
              <a:t>incana</a:t>
            </a:r>
            <a:r>
              <a:rPr lang="de-DE" b="0" dirty="0"/>
              <a:t>) </a:t>
            </a:r>
            <a:endParaRPr lang="de-DE" dirty="0"/>
          </a:p>
        </p:txBody>
      </p:sp>
      <p:pic>
        <p:nvPicPr>
          <p:cNvPr id="7" name="Inhaltsplatzhalter 6"/>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594021" y="1466074"/>
            <a:ext cx="5349635" cy="4011715"/>
          </a:xfrm>
        </p:spPr>
      </p:pic>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6247" y="1463451"/>
            <a:ext cx="3827625" cy="4014338"/>
          </a:xfrm>
          <a:prstGeom prst="rect">
            <a:avLst/>
          </a:prstGeom>
        </p:spPr>
      </p:pic>
      <p:sp>
        <p:nvSpPr>
          <p:cNvPr id="9" name="Textfeld 8"/>
          <p:cNvSpPr txBox="1"/>
          <p:nvPr/>
        </p:nvSpPr>
        <p:spPr>
          <a:xfrm>
            <a:off x="3886405" y="5108457"/>
            <a:ext cx="2004010" cy="369332"/>
          </a:xfrm>
          <a:prstGeom prst="rect">
            <a:avLst/>
          </a:prstGeom>
          <a:noFill/>
        </p:spPr>
        <p:txBody>
          <a:bodyPr wrap="none" rtlCol="0">
            <a:spAutoFit/>
          </a:bodyPr>
          <a:lstStyle/>
          <a:p>
            <a:r>
              <a:rPr lang="de-DE" dirty="0">
                <a:solidFill>
                  <a:schemeClr val="bg1"/>
                </a:solidFill>
              </a:rPr>
              <a:t>© C. Tümmler, LELF</a:t>
            </a:r>
          </a:p>
        </p:txBody>
      </p:sp>
      <p:sp>
        <p:nvSpPr>
          <p:cNvPr id="10" name="Textfeld 9"/>
          <p:cNvSpPr txBox="1"/>
          <p:nvPr/>
        </p:nvSpPr>
        <p:spPr>
          <a:xfrm>
            <a:off x="8024685" y="5108457"/>
            <a:ext cx="2004010" cy="369332"/>
          </a:xfrm>
          <a:prstGeom prst="rect">
            <a:avLst/>
          </a:prstGeom>
          <a:noFill/>
        </p:spPr>
        <p:txBody>
          <a:bodyPr wrap="none" rtlCol="0">
            <a:spAutoFit/>
          </a:bodyPr>
          <a:lstStyle/>
          <a:p>
            <a:r>
              <a:rPr lang="de-DE">
                <a:solidFill>
                  <a:schemeClr val="bg1"/>
                </a:solidFill>
              </a:rPr>
              <a:t>© C. Tümmler, LELF</a:t>
            </a:r>
          </a:p>
        </p:txBody>
      </p:sp>
    </p:spTree>
    <p:extLst>
      <p:ext uri="{BB962C8B-B14F-4D97-AF65-F5344CB8AC3E}">
        <p14:creationId xmlns:p14="http://schemas.microsoft.com/office/powerpoint/2010/main" val="2327956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sz="quarter" idx="13"/>
          </p:nvPr>
        </p:nvSpPr>
        <p:spPr>
          <a:xfrm>
            <a:off x="482886" y="1449421"/>
            <a:ext cx="9741958" cy="3893141"/>
          </a:xfrm>
        </p:spPr>
        <p:txBody>
          <a:bodyPr/>
          <a:lstStyle/>
          <a:p>
            <a:r>
              <a:rPr lang="de-DE" sz="1400" dirty="0"/>
              <a:t>Heimat: Eurasien</a:t>
            </a:r>
          </a:p>
          <a:p>
            <a:r>
              <a:rPr lang="de-DE" sz="1400" dirty="0"/>
              <a:t>Starke Ausbreitung in Brandenburg in den vergangenen trockenen Jahren</a:t>
            </a:r>
          </a:p>
          <a:p>
            <a:r>
              <a:rPr lang="de-DE" sz="1400" dirty="0"/>
              <a:t>Problem: Giftigkeit für Weidetiere, insbesondere Pferde (Wertvolle Futtergräser fielen der Dürre zum Opfer, die Narben wurden </a:t>
            </a:r>
            <a:r>
              <a:rPr lang="de-DE" sz="1400" dirty="0" err="1"/>
              <a:t>lückig</a:t>
            </a:r>
            <a:r>
              <a:rPr lang="de-DE" sz="1400" dirty="0"/>
              <a:t> und die Graukresse konnte sich z.T. rasant ausbreiten)</a:t>
            </a:r>
          </a:p>
          <a:p>
            <a:r>
              <a:rPr lang="de-DE" sz="1400" dirty="0"/>
              <a:t>bleibt giftig auch im Heu</a:t>
            </a:r>
          </a:p>
          <a:p>
            <a:endParaRPr lang="de-DE" sz="1400" dirty="0"/>
          </a:p>
          <a:p>
            <a:pPr marL="0" indent="0">
              <a:buNone/>
            </a:pPr>
            <a:r>
              <a:rPr lang="de-DE" sz="1400" dirty="0"/>
              <a:t>Bekämpfung: </a:t>
            </a:r>
          </a:p>
          <a:p>
            <a:r>
              <a:rPr lang="de-DE" sz="1400" dirty="0"/>
              <a:t>Ausreißen</a:t>
            </a:r>
          </a:p>
          <a:p>
            <a:r>
              <a:rPr lang="de-DE" sz="1400" dirty="0"/>
              <a:t>PSM (z.B. </a:t>
            </a:r>
            <a:r>
              <a:rPr lang="nl-NL" sz="1400" dirty="0"/>
              <a:t>U46 M-Fluid 1 Liter Nufarm)</a:t>
            </a:r>
          </a:p>
          <a:p>
            <a:r>
              <a:rPr lang="de-DE" sz="1400" dirty="0"/>
              <a:t>um weiteres </a:t>
            </a:r>
            <a:r>
              <a:rPr lang="de-DE" sz="1400" dirty="0" err="1"/>
              <a:t>Aussamen</a:t>
            </a:r>
            <a:r>
              <a:rPr lang="de-DE" sz="1400" dirty="0"/>
              <a:t> und den damit einhergehenden Anstieg des Samenpotential im Boden zu verhindern, sollte zumindest im Juni </a:t>
            </a:r>
            <a:r>
              <a:rPr lang="de-DE" sz="1400" dirty="0" err="1"/>
              <a:t>gemulcht</a:t>
            </a:r>
            <a:r>
              <a:rPr lang="de-DE" sz="1400" dirty="0"/>
              <a:t> werden</a:t>
            </a:r>
            <a:endParaRPr lang="nl-NL" sz="1400" dirty="0"/>
          </a:p>
          <a:p>
            <a:endParaRPr lang="de-DE" dirty="0"/>
          </a:p>
        </p:txBody>
      </p:sp>
      <p:sp>
        <p:nvSpPr>
          <p:cNvPr id="5" name="Titel 1"/>
          <p:cNvSpPr>
            <a:spLocks noGrp="1"/>
          </p:cNvSpPr>
          <p:nvPr>
            <p:ph type="title"/>
          </p:nvPr>
        </p:nvSpPr>
        <p:spPr/>
        <p:txBody>
          <a:bodyPr/>
          <a:lstStyle/>
          <a:p>
            <a:r>
              <a:rPr lang="de-DE" dirty="0"/>
              <a:t>Graukresse </a:t>
            </a:r>
            <a:r>
              <a:rPr lang="de-DE" b="0" dirty="0"/>
              <a:t>(</a:t>
            </a:r>
            <a:r>
              <a:rPr lang="de-DE" b="0" i="1" dirty="0" err="1"/>
              <a:t>Berteroa</a:t>
            </a:r>
            <a:r>
              <a:rPr lang="de-DE" b="0" i="1" dirty="0"/>
              <a:t> </a:t>
            </a:r>
            <a:r>
              <a:rPr lang="de-DE" b="0" i="1" dirty="0" err="1"/>
              <a:t>incana</a:t>
            </a:r>
            <a:r>
              <a:rPr lang="de-DE" b="0" dirty="0"/>
              <a:t>) </a:t>
            </a:r>
            <a:endParaRPr lang="de-DE" dirty="0"/>
          </a:p>
        </p:txBody>
      </p:sp>
    </p:spTree>
    <p:extLst>
      <p:ext uri="{BB962C8B-B14F-4D97-AF65-F5344CB8AC3E}">
        <p14:creationId xmlns:p14="http://schemas.microsoft.com/office/powerpoint/2010/main" val="60223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30981" y="424731"/>
            <a:ext cx="7581113" cy="1284680"/>
          </a:xfrm>
        </p:spPr>
        <p:txBody>
          <a:bodyPr/>
          <a:lstStyle/>
          <a:p>
            <a:r>
              <a:rPr lang="de-DE" dirty="0"/>
              <a:t>Kreuzkräuter</a:t>
            </a:r>
            <a:br>
              <a:rPr lang="de-DE" dirty="0"/>
            </a:br>
            <a:r>
              <a:rPr lang="de-DE" b="0" dirty="0"/>
              <a:t>(</a:t>
            </a:r>
            <a:r>
              <a:rPr lang="de-DE" b="0" i="1" dirty="0" err="1"/>
              <a:t>Senecio</a:t>
            </a:r>
            <a:r>
              <a:rPr lang="de-DE" b="0" i="1" dirty="0"/>
              <a:t> </a:t>
            </a:r>
            <a:r>
              <a:rPr lang="de-DE" b="0" i="1" dirty="0" err="1"/>
              <a:t>jacobaea</a:t>
            </a:r>
            <a:r>
              <a:rPr lang="de-DE" b="0" i="1" dirty="0"/>
              <a:t>, S. </a:t>
            </a:r>
            <a:r>
              <a:rPr lang="de-DE" b="0" i="1" dirty="0" err="1"/>
              <a:t>leucanthemifolius</a:t>
            </a:r>
            <a:r>
              <a:rPr lang="de-DE" b="0" i="1" dirty="0"/>
              <a:t>)</a:t>
            </a:r>
            <a:br>
              <a:rPr lang="de-DE" dirty="0"/>
            </a:br>
            <a:endParaRPr lang="de-DE" dirty="0"/>
          </a:p>
        </p:txBody>
      </p:sp>
      <p:pic>
        <p:nvPicPr>
          <p:cNvPr id="14338" name="Picture 2" descr="https://upload.wikimedia.org/wikipedia/commons/thumb/a/a2/Fr%C3%BChlings-Greiskraut_%28Senecio_vernalis%29_2.jpg/800px-Fr%C3%BChlings-Greiskraut_%28Senecio_vernalis%29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2511" y="1556425"/>
            <a:ext cx="3925861" cy="3700125"/>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https://upload.wikimedia.org/wikipedia/commons/thumb/e/e7/SenecioJacobaeaJacobaea.jpg/800px-SenecioJacobaeaJacobae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9770" y="1488330"/>
            <a:ext cx="2882619" cy="4334739"/>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3962389" y="5176738"/>
            <a:ext cx="1227772" cy="646331"/>
          </a:xfrm>
          <a:prstGeom prst="rect">
            <a:avLst/>
          </a:prstGeom>
          <a:noFill/>
        </p:spPr>
        <p:txBody>
          <a:bodyPr wrap="none" rtlCol="0">
            <a:spAutoFit/>
          </a:bodyPr>
          <a:lstStyle/>
          <a:p>
            <a:r>
              <a:rPr lang="de-DE" dirty="0"/>
              <a:t>Jakobs-</a:t>
            </a:r>
          </a:p>
          <a:p>
            <a:r>
              <a:rPr lang="de-DE" dirty="0"/>
              <a:t>Kreuzkraut</a:t>
            </a:r>
          </a:p>
        </p:txBody>
      </p:sp>
      <p:sp>
        <p:nvSpPr>
          <p:cNvPr id="6" name="Textfeld 5"/>
          <p:cNvSpPr txBox="1"/>
          <p:nvPr/>
        </p:nvSpPr>
        <p:spPr>
          <a:xfrm>
            <a:off x="5982511" y="5238879"/>
            <a:ext cx="2263697" cy="369332"/>
          </a:xfrm>
          <a:prstGeom prst="rect">
            <a:avLst/>
          </a:prstGeom>
          <a:noFill/>
        </p:spPr>
        <p:txBody>
          <a:bodyPr wrap="none" rtlCol="0">
            <a:spAutoFit/>
          </a:bodyPr>
          <a:lstStyle/>
          <a:p>
            <a:r>
              <a:rPr lang="de-DE" dirty="0" err="1"/>
              <a:t>Frühlungs</a:t>
            </a:r>
            <a:r>
              <a:rPr lang="de-DE" dirty="0"/>
              <a:t>-Kreuzkraut</a:t>
            </a:r>
          </a:p>
        </p:txBody>
      </p:sp>
    </p:spTree>
    <p:extLst>
      <p:ext uri="{BB962C8B-B14F-4D97-AF65-F5344CB8AC3E}">
        <p14:creationId xmlns:p14="http://schemas.microsoft.com/office/powerpoint/2010/main" val="31777852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243191" y="1631066"/>
            <a:ext cx="10068128" cy="4031873"/>
          </a:xfrm>
          <a:prstGeom prst="rect">
            <a:avLst/>
          </a:prstGeom>
        </p:spPr>
        <p:txBody>
          <a:bodyPr wrap="square">
            <a:spAutoFit/>
          </a:bodyPr>
          <a:lstStyle/>
          <a:p>
            <a:pPr marL="285750" indent="-285750">
              <a:buFont typeface="Arial" panose="020B0604020202020204" pitchFamily="34" charset="0"/>
              <a:buChar char="•"/>
            </a:pPr>
            <a:r>
              <a:rPr lang="de-DE" sz="1600" dirty="0"/>
              <a:t> in Mitteleuropa keine </a:t>
            </a:r>
            <a:r>
              <a:rPr lang="de-DE" sz="1600" dirty="0">
                <a:hlinkClick r:id="rId2" tooltip="Neophyt"/>
              </a:rPr>
              <a:t>Neophyten</a:t>
            </a:r>
            <a:r>
              <a:rPr lang="de-DE" sz="1600" dirty="0"/>
              <a:t>, sondern eine einheimische Art. </a:t>
            </a:r>
            <a:r>
              <a:rPr lang="de-DE" sz="1600" dirty="0">
                <a:sym typeface="Wingdings" panose="05000000000000000000" pitchFamily="2" charset="2"/>
              </a:rPr>
              <a:t> in </a:t>
            </a:r>
            <a:r>
              <a:rPr lang="de-DE" sz="1600" dirty="0"/>
              <a:t>Argentinien, Neuseeland, Australien, Kanada und in den USA invasiver Neophyten</a:t>
            </a:r>
          </a:p>
          <a:p>
            <a:endParaRPr lang="de-DE" sz="1600" dirty="0"/>
          </a:p>
          <a:p>
            <a:pPr marL="285750" indent="-285750">
              <a:buFont typeface="Arial" panose="020B0604020202020204" pitchFamily="34" charset="0"/>
              <a:buChar char="•"/>
            </a:pPr>
            <a:r>
              <a:rPr lang="de-DE" sz="1600" dirty="0"/>
              <a:t>verstärkten Verbreitung auf Stilllegungsflächen, extensiv genutzten Weiden, insbesondere Pferdeweiden, </a:t>
            </a:r>
            <a:r>
              <a:rPr lang="de-DE" sz="1600" dirty="0" err="1"/>
              <a:t>Extensivgrünlandflächen</a:t>
            </a:r>
            <a:r>
              <a:rPr lang="de-DE" sz="1600" dirty="0"/>
              <a:t>, Wegrändern und Böschungen</a:t>
            </a:r>
          </a:p>
          <a:p>
            <a:pPr marL="285750" indent="-285750">
              <a:buFont typeface="Arial" panose="020B0604020202020204" pitchFamily="34" charset="0"/>
              <a:buChar char="•"/>
            </a:pPr>
            <a:endParaRPr lang="de-DE" sz="1600" dirty="0"/>
          </a:p>
          <a:p>
            <a:pPr marL="285750" indent="-285750">
              <a:buFont typeface="Arial" panose="020B0604020202020204" pitchFamily="34" charset="0"/>
              <a:buChar char="•"/>
            </a:pPr>
            <a:r>
              <a:rPr lang="de-DE" sz="1600" dirty="0"/>
              <a:t>Landwirte und Pferdehalter fürchten das Jakobs-</a:t>
            </a:r>
            <a:r>
              <a:rPr lang="de-DE" sz="1600" dirty="0" err="1"/>
              <a:t>Greiskraut</a:t>
            </a:r>
            <a:r>
              <a:rPr lang="de-DE" sz="1600" dirty="0"/>
              <a:t>, da alle Teile der Pflanze giftige, leberschädigende </a:t>
            </a:r>
            <a:r>
              <a:rPr lang="de-DE" sz="1600" dirty="0" err="1">
                <a:hlinkClick r:id="rId3" tooltip="Pyrrolizidinalkaloide"/>
              </a:rPr>
              <a:t>Pyrrolizidinalkaloide</a:t>
            </a:r>
            <a:r>
              <a:rPr lang="de-DE" sz="1600" dirty="0"/>
              <a:t> enthalten. Auch Hautkontakt führt zum Stoffübergang.</a:t>
            </a:r>
          </a:p>
          <a:p>
            <a:pPr marL="285750" indent="-285750">
              <a:buFont typeface="Arial" panose="020B0604020202020204" pitchFamily="34" charset="0"/>
              <a:buChar char="•"/>
            </a:pPr>
            <a:endParaRPr lang="de-DE" sz="1600" dirty="0"/>
          </a:p>
          <a:p>
            <a:pPr marL="285750" indent="-285750">
              <a:buFont typeface="Arial" panose="020B0604020202020204" pitchFamily="34" charset="0"/>
              <a:buChar char="•"/>
            </a:pPr>
            <a:r>
              <a:rPr lang="de-DE" sz="1600" dirty="0"/>
              <a:t>Nicht zu vergessen ist die Bedeutung der Kreuzkräuter für die Biodiversität. Das Jakobskreuzkraut als einheimische Art ist für eine große Anzahl an Insekten ein Futter- und Pollenspender.</a:t>
            </a:r>
          </a:p>
          <a:p>
            <a:pPr marL="285750" indent="-285750">
              <a:buFont typeface="Arial" panose="020B0604020202020204" pitchFamily="34" charset="0"/>
              <a:buChar char="•"/>
            </a:pPr>
            <a:endParaRPr lang="de-DE" sz="1600" dirty="0"/>
          </a:p>
          <a:p>
            <a:pPr marL="285750" indent="-285750">
              <a:buFont typeface="Arial" panose="020B0604020202020204" pitchFamily="34" charset="0"/>
              <a:buChar char="•"/>
            </a:pPr>
            <a:r>
              <a:rPr lang="de-DE" sz="1600" dirty="0"/>
              <a:t>Auf landwirtschaftlichen Flächen ist das wichtigste Kriterium zur Verhinderung einer Einwanderung von Kreuzkräutern die Erhaltung einer geschlossenen Grasnarbe der Grünlandflächen, die unter anderem durch einen angepassten Tierbesatz, eine ausgewogene Düngung und regelmäßige Pflegemaßnahmen gefördert werden kann.</a:t>
            </a:r>
          </a:p>
        </p:txBody>
      </p:sp>
      <p:sp>
        <p:nvSpPr>
          <p:cNvPr id="6" name="Titel 1"/>
          <p:cNvSpPr>
            <a:spLocks noGrp="1"/>
          </p:cNvSpPr>
          <p:nvPr>
            <p:ph type="title"/>
          </p:nvPr>
        </p:nvSpPr>
        <p:spPr>
          <a:xfrm>
            <a:off x="1630981" y="424730"/>
            <a:ext cx="7639479" cy="1073329"/>
          </a:xfrm>
        </p:spPr>
        <p:txBody>
          <a:bodyPr/>
          <a:lstStyle/>
          <a:p>
            <a:r>
              <a:rPr lang="de-DE" dirty="0"/>
              <a:t>Kreuzkräuter</a:t>
            </a:r>
            <a:br>
              <a:rPr lang="de-DE" dirty="0"/>
            </a:br>
            <a:r>
              <a:rPr lang="de-DE" b="0" dirty="0"/>
              <a:t>(</a:t>
            </a:r>
            <a:r>
              <a:rPr lang="de-DE" b="0" i="1" dirty="0" err="1"/>
              <a:t>Senecio</a:t>
            </a:r>
            <a:r>
              <a:rPr lang="de-DE" b="0" i="1" dirty="0"/>
              <a:t> </a:t>
            </a:r>
            <a:r>
              <a:rPr lang="de-DE" b="0" i="1" dirty="0" err="1"/>
              <a:t>jacobaea</a:t>
            </a:r>
            <a:r>
              <a:rPr lang="de-DE" b="0" i="1" dirty="0"/>
              <a:t>, S. </a:t>
            </a:r>
            <a:r>
              <a:rPr lang="de-DE" b="0" i="1" dirty="0" err="1"/>
              <a:t>leucanthemifolius</a:t>
            </a:r>
            <a:r>
              <a:rPr lang="de-DE" b="0" i="1" dirty="0"/>
              <a:t>)</a:t>
            </a:r>
            <a:endParaRPr lang="de-DE" dirty="0"/>
          </a:p>
        </p:txBody>
      </p:sp>
    </p:spTree>
    <p:extLst>
      <p:ext uri="{BB962C8B-B14F-4D97-AF65-F5344CB8AC3E}">
        <p14:creationId xmlns:p14="http://schemas.microsoft.com/office/powerpoint/2010/main" val="26095672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30981" y="159026"/>
            <a:ext cx="5927287" cy="1296063"/>
          </a:xfrm>
        </p:spPr>
        <p:txBody>
          <a:bodyPr/>
          <a:lstStyle/>
          <a:p>
            <a:r>
              <a:rPr lang="de-DE" sz="1600" dirty="0"/>
              <a:t>Ambrosia - </a:t>
            </a:r>
            <a:r>
              <a:rPr lang="de-DE" sz="1600" dirty="0" err="1"/>
              <a:t>Beifußblättriges</a:t>
            </a:r>
            <a:r>
              <a:rPr lang="de-DE" sz="1600" dirty="0"/>
              <a:t> und Ausdauerndes Traubenkraut</a:t>
            </a:r>
            <a:br>
              <a:rPr lang="de-DE" sz="1600" dirty="0"/>
            </a:br>
            <a:r>
              <a:rPr lang="de-DE" sz="1600" b="0" i="1" dirty="0"/>
              <a:t>(Ambrosia </a:t>
            </a:r>
            <a:r>
              <a:rPr lang="de-DE" sz="1600" b="0" i="1" dirty="0" err="1"/>
              <a:t>artemisiifolia</a:t>
            </a:r>
            <a:r>
              <a:rPr lang="de-DE" sz="1600" b="0" i="1" dirty="0"/>
              <a:t>, A. </a:t>
            </a:r>
            <a:r>
              <a:rPr lang="de-DE" sz="1600" b="0" i="1" dirty="0" err="1"/>
              <a:t>psilostachya</a:t>
            </a:r>
            <a:r>
              <a:rPr lang="de-DE" sz="1600" b="0" i="1" dirty="0"/>
              <a:t>)</a:t>
            </a:r>
            <a:br>
              <a:rPr lang="de-DE" dirty="0"/>
            </a:br>
            <a:endParaRPr lang="de-DE" dirty="0"/>
          </a:p>
        </p:txBody>
      </p:sp>
      <p:pic>
        <p:nvPicPr>
          <p:cNvPr id="5" name="Inhaltsplatzhalter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811454" y="1293859"/>
            <a:ext cx="3164198" cy="4314815"/>
          </a:xfrm>
        </p:spPr>
      </p:pic>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15111" y="1293859"/>
            <a:ext cx="5247133" cy="4314815"/>
          </a:xfrm>
          <a:prstGeom prst="rect">
            <a:avLst/>
          </a:prstGeom>
        </p:spPr>
      </p:pic>
      <p:sp>
        <p:nvSpPr>
          <p:cNvPr id="8" name="Textfeld 7"/>
          <p:cNvSpPr txBox="1"/>
          <p:nvPr/>
        </p:nvSpPr>
        <p:spPr>
          <a:xfrm>
            <a:off x="2639833" y="5347064"/>
            <a:ext cx="1409360" cy="261610"/>
          </a:xfrm>
          <a:prstGeom prst="rect">
            <a:avLst/>
          </a:prstGeom>
          <a:noFill/>
        </p:spPr>
        <p:txBody>
          <a:bodyPr wrap="none" rtlCol="0">
            <a:spAutoFit/>
          </a:bodyPr>
          <a:lstStyle/>
          <a:p>
            <a:r>
              <a:rPr lang="de-DE" sz="1100" dirty="0">
                <a:solidFill>
                  <a:schemeClr val="accent6"/>
                </a:solidFill>
              </a:rPr>
              <a:t>© M. Hoffmann, LELF</a:t>
            </a:r>
          </a:p>
        </p:txBody>
      </p:sp>
      <p:sp>
        <p:nvSpPr>
          <p:cNvPr id="9" name="Rechteck 8"/>
          <p:cNvSpPr/>
          <p:nvPr/>
        </p:nvSpPr>
        <p:spPr>
          <a:xfrm>
            <a:off x="8289435" y="5347064"/>
            <a:ext cx="1409360" cy="261610"/>
          </a:xfrm>
          <a:prstGeom prst="rect">
            <a:avLst/>
          </a:prstGeom>
        </p:spPr>
        <p:txBody>
          <a:bodyPr wrap="none">
            <a:spAutoFit/>
          </a:bodyPr>
          <a:lstStyle/>
          <a:p>
            <a:r>
              <a:rPr lang="de-DE" sz="1100" dirty="0">
                <a:solidFill>
                  <a:schemeClr val="accent6"/>
                </a:solidFill>
              </a:rPr>
              <a:t>© M. Hoffmann, LELF</a:t>
            </a:r>
          </a:p>
        </p:txBody>
      </p:sp>
      <p:sp>
        <p:nvSpPr>
          <p:cNvPr id="10" name="Textfeld 9"/>
          <p:cNvSpPr txBox="1"/>
          <p:nvPr/>
        </p:nvSpPr>
        <p:spPr>
          <a:xfrm>
            <a:off x="1272208" y="5608674"/>
            <a:ext cx="1663725" cy="369332"/>
          </a:xfrm>
          <a:prstGeom prst="rect">
            <a:avLst/>
          </a:prstGeom>
          <a:noFill/>
        </p:spPr>
        <p:txBody>
          <a:bodyPr wrap="none" rtlCol="0">
            <a:spAutoFit/>
          </a:bodyPr>
          <a:lstStyle/>
          <a:p>
            <a:r>
              <a:rPr lang="de-DE" i="1" dirty="0">
                <a:solidFill>
                  <a:srgbClr val="3B3B3B"/>
                </a:solidFill>
              </a:rPr>
              <a:t>A. </a:t>
            </a:r>
            <a:r>
              <a:rPr lang="de-DE" i="1" dirty="0" err="1">
                <a:solidFill>
                  <a:srgbClr val="3B3B3B"/>
                </a:solidFill>
              </a:rPr>
              <a:t>artemisiifolia</a:t>
            </a:r>
            <a:endParaRPr lang="de-DE" i="1" dirty="0">
              <a:solidFill>
                <a:srgbClr val="3B3B3B"/>
              </a:solidFill>
            </a:endParaRPr>
          </a:p>
        </p:txBody>
      </p:sp>
    </p:spTree>
    <p:extLst>
      <p:ext uri="{BB962C8B-B14F-4D97-AF65-F5344CB8AC3E}">
        <p14:creationId xmlns:p14="http://schemas.microsoft.com/office/powerpoint/2010/main" val="37588244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30981" y="424731"/>
            <a:ext cx="7474108" cy="802186"/>
          </a:xfrm>
        </p:spPr>
        <p:txBody>
          <a:bodyPr/>
          <a:lstStyle/>
          <a:p>
            <a:r>
              <a:rPr lang="de-DE" dirty="0"/>
              <a:t>Ambrosia </a:t>
            </a:r>
            <a:r>
              <a:rPr lang="de-DE" b="0" i="1" dirty="0"/>
              <a:t>(A. </a:t>
            </a:r>
            <a:r>
              <a:rPr lang="de-DE" b="0" i="1" dirty="0" err="1"/>
              <a:t>artemisiifolia</a:t>
            </a:r>
            <a:r>
              <a:rPr lang="de-DE" b="0" i="1" dirty="0"/>
              <a:t>, A. </a:t>
            </a:r>
            <a:r>
              <a:rPr lang="de-DE" b="0" i="1" dirty="0" err="1"/>
              <a:t>psilostachya</a:t>
            </a:r>
            <a:r>
              <a:rPr lang="de-DE" b="0" i="1" dirty="0"/>
              <a:t>)</a:t>
            </a:r>
          </a:p>
        </p:txBody>
      </p:sp>
      <p:sp>
        <p:nvSpPr>
          <p:cNvPr id="4" name="Inhaltsplatzhalter 3"/>
          <p:cNvSpPr>
            <a:spLocks noGrp="1"/>
          </p:cNvSpPr>
          <p:nvPr>
            <p:ph sz="quarter" idx="13"/>
          </p:nvPr>
        </p:nvSpPr>
        <p:spPr>
          <a:xfrm>
            <a:off x="347519" y="1226917"/>
            <a:ext cx="9741958" cy="4207978"/>
          </a:xfrm>
        </p:spPr>
        <p:txBody>
          <a:bodyPr/>
          <a:lstStyle/>
          <a:p>
            <a:pPr marL="0" indent="0">
              <a:buNone/>
            </a:pPr>
            <a:r>
              <a:rPr lang="de-DE" sz="1600" dirty="0"/>
              <a:t>Heimat: Nordamerika</a:t>
            </a:r>
          </a:p>
          <a:p>
            <a:r>
              <a:rPr lang="de-DE" sz="1600" dirty="0"/>
              <a:t>Verstärkte Ausbreitung seit 2000-er Jahren vor allem in Süd-Brandenburg</a:t>
            </a:r>
          </a:p>
          <a:p>
            <a:r>
              <a:rPr lang="de-DE" sz="1600" dirty="0"/>
              <a:t>Massenhaft produzierte Pollen können allergische Reaktionen hervorrufen </a:t>
            </a:r>
          </a:p>
          <a:p>
            <a:pPr marL="0" indent="0">
              <a:buNone/>
            </a:pPr>
            <a:r>
              <a:rPr lang="de-DE" sz="1600" dirty="0"/>
              <a:t>(Heuschnupfen, Asthma)</a:t>
            </a:r>
          </a:p>
          <a:p>
            <a:r>
              <a:rPr lang="de-DE" sz="1600" dirty="0" err="1"/>
              <a:t>Maßnahmeprogramm</a:t>
            </a:r>
            <a:r>
              <a:rPr lang="de-DE" sz="1600" dirty="0"/>
              <a:t> des Landes zur Bekämpfung</a:t>
            </a:r>
          </a:p>
          <a:p>
            <a:r>
              <a:rPr lang="de-DE" sz="1600" dirty="0"/>
              <a:t>Koordinationsstelle </a:t>
            </a:r>
            <a:r>
              <a:rPr lang="de-DE" sz="1600" dirty="0" err="1"/>
              <a:t>Ambrosiabekämpfung</a:t>
            </a:r>
            <a:r>
              <a:rPr lang="de-DE" sz="1600" dirty="0"/>
              <a:t>:</a:t>
            </a:r>
          </a:p>
          <a:p>
            <a:endParaRPr lang="de-DE" sz="1600" dirty="0"/>
          </a:p>
          <a:p>
            <a:endParaRPr lang="de-DE" sz="1600" dirty="0"/>
          </a:p>
          <a:p>
            <a:pPr marL="0" indent="0">
              <a:buNone/>
            </a:pPr>
            <a:r>
              <a:rPr lang="de-DE" sz="1600" dirty="0"/>
              <a:t>Im Garten:</a:t>
            </a:r>
          </a:p>
          <a:p>
            <a:r>
              <a:rPr lang="de-DE" sz="1600" dirty="0"/>
              <a:t>Verschleppung durch Vogelfutter möglich</a:t>
            </a:r>
          </a:p>
          <a:p>
            <a:r>
              <a:rPr lang="de-DE" sz="1600" dirty="0"/>
              <a:t>Einzelpflanzen ausreißen und in einer Plastiktüte im Restmüll entsorgen</a:t>
            </a:r>
          </a:p>
          <a:p>
            <a:r>
              <a:rPr lang="de-DE" sz="1600" dirty="0"/>
              <a:t>Samenbildung verhindern!</a:t>
            </a:r>
          </a:p>
          <a:p>
            <a:r>
              <a:rPr lang="de-DE" sz="1600" dirty="0"/>
              <a:t>Möglichkeit der Meldung von Beständen über App „Meine Umwelt“</a:t>
            </a:r>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94171" y="1473171"/>
            <a:ext cx="1830529" cy="3961724"/>
          </a:xfrm>
          <a:prstGeom prst="rect">
            <a:avLst/>
          </a:prstGeom>
        </p:spPr>
      </p:pic>
      <p:sp>
        <p:nvSpPr>
          <p:cNvPr id="6" name="Textfeld 5"/>
          <p:cNvSpPr txBox="1"/>
          <p:nvPr/>
        </p:nvSpPr>
        <p:spPr>
          <a:xfrm>
            <a:off x="8445084" y="5434895"/>
            <a:ext cx="2270558" cy="276999"/>
          </a:xfrm>
          <a:prstGeom prst="rect">
            <a:avLst/>
          </a:prstGeom>
          <a:noFill/>
        </p:spPr>
        <p:txBody>
          <a:bodyPr wrap="none" rtlCol="0">
            <a:spAutoFit/>
          </a:bodyPr>
          <a:lstStyle/>
          <a:p>
            <a:r>
              <a:rPr lang="de-DE" sz="1200" dirty="0"/>
              <a:t>Ansicht der App „Meine Umwelt“</a:t>
            </a:r>
          </a:p>
        </p:txBody>
      </p:sp>
      <p:sp>
        <p:nvSpPr>
          <p:cNvPr id="8" name="Textfeld 7"/>
          <p:cNvSpPr txBox="1"/>
          <p:nvPr/>
        </p:nvSpPr>
        <p:spPr>
          <a:xfrm>
            <a:off x="4633383" y="2875959"/>
            <a:ext cx="3555782" cy="1723549"/>
          </a:xfrm>
          <a:prstGeom prst="rect">
            <a:avLst/>
          </a:prstGeom>
          <a:noFill/>
        </p:spPr>
        <p:txBody>
          <a:bodyPr wrap="none" rtlCol="0">
            <a:spAutoFit/>
          </a:bodyPr>
          <a:lstStyle/>
          <a:p>
            <a:r>
              <a:rPr lang="de-DE" sz="1100" b="1" dirty="0"/>
              <a:t>Landesamt für Ländliche Entwicklung, Landwirtschaft </a:t>
            </a:r>
          </a:p>
          <a:p>
            <a:r>
              <a:rPr lang="de-DE" sz="1100" b="1" dirty="0"/>
              <a:t>und Flurneuordnung</a:t>
            </a:r>
            <a:r>
              <a:rPr lang="de-DE" sz="1100" dirty="0"/>
              <a:t> </a:t>
            </a:r>
            <a:br>
              <a:rPr lang="de-DE" sz="1100" dirty="0"/>
            </a:br>
            <a:r>
              <a:rPr lang="de-DE" sz="1100" dirty="0"/>
              <a:t>Abteilung P – Pflanzenschutzdienst</a:t>
            </a:r>
          </a:p>
          <a:p>
            <a:r>
              <a:rPr lang="en-GB" sz="1100" dirty="0" err="1"/>
              <a:t>Steinplatz</a:t>
            </a:r>
            <a:r>
              <a:rPr lang="en-GB" sz="1100" dirty="0"/>
              <a:t> 1 </a:t>
            </a:r>
            <a:br>
              <a:rPr lang="en-GB" sz="1100" dirty="0"/>
            </a:br>
            <a:r>
              <a:rPr lang="en-GB" sz="1100" dirty="0"/>
              <a:t>15806 </a:t>
            </a:r>
            <a:r>
              <a:rPr lang="en-GB" sz="1100" dirty="0" err="1"/>
              <a:t>Zossen</a:t>
            </a:r>
            <a:r>
              <a:rPr lang="en-GB" sz="1100" dirty="0"/>
              <a:t>/ OT </a:t>
            </a:r>
            <a:r>
              <a:rPr lang="en-GB" sz="1100" dirty="0" err="1"/>
              <a:t>Wünsdorf</a:t>
            </a:r>
            <a:r>
              <a:rPr lang="en-GB" sz="1100" dirty="0"/>
              <a:t> </a:t>
            </a:r>
            <a:endParaRPr lang="de-DE" sz="1100" dirty="0"/>
          </a:p>
          <a:p>
            <a:r>
              <a:rPr lang="de-DE" sz="1100" dirty="0"/>
              <a:t>Telefon: +49 33702 211-3658</a:t>
            </a:r>
            <a:br>
              <a:rPr lang="de-DE" sz="1100" dirty="0"/>
            </a:br>
            <a:r>
              <a:rPr lang="de-DE" sz="1100" dirty="0"/>
              <a:t>E-Mail: </a:t>
            </a:r>
            <a:r>
              <a:rPr lang="de-DE" sz="1100" u="sng" dirty="0">
                <a:hlinkClick r:id="rId3"/>
              </a:rPr>
              <a:t>matthias.hoffmann@lelf.brandenburg.de</a:t>
            </a:r>
            <a:r>
              <a:rPr lang="de-DE" sz="1100" dirty="0"/>
              <a:t> </a:t>
            </a:r>
            <a:br>
              <a:rPr lang="de-DE" sz="1100" dirty="0"/>
            </a:br>
            <a:r>
              <a:rPr lang="de-DE" sz="1100" dirty="0"/>
              <a:t>Internet: </a:t>
            </a:r>
            <a:r>
              <a:rPr lang="de-DE" sz="1100" u="sng" dirty="0">
                <a:hlinkClick r:id="rId4"/>
              </a:rPr>
              <a:t>lelf.brandenburg.de</a:t>
            </a:r>
            <a:endParaRPr lang="de-DE" sz="1100" dirty="0"/>
          </a:p>
          <a:p>
            <a:endParaRPr lang="de-DE" dirty="0"/>
          </a:p>
        </p:txBody>
      </p:sp>
    </p:spTree>
    <p:extLst>
      <p:ext uri="{BB962C8B-B14F-4D97-AF65-F5344CB8AC3E}">
        <p14:creationId xmlns:p14="http://schemas.microsoft.com/office/powerpoint/2010/main" val="5248226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6995" y="270344"/>
            <a:ext cx="5761273" cy="956573"/>
          </a:xfrm>
        </p:spPr>
        <p:txBody>
          <a:bodyPr/>
          <a:lstStyle/>
          <a:p>
            <a:r>
              <a:rPr lang="de-DE" dirty="0"/>
              <a:t>Schlagkraut</a:t>
            </a:r>
            <a:br>
              <a:rPr lang="de-DE" dirty="0"/>
            </a:br>
            <a:r>
              <a:rPr lang="de-DE" sz="1100" b="0" i="1" dirty="0"/>
              <a:t>(Iva </a:t>
            </a:r>
            <a:r>
              <a:rPr lang="de-DE" sz="1100" b="0" i="1" dirty="0" err="1"/>
              <a:t>xanthiifolia</a:t>
            </a:r>
            <a:r>
              <a:rPr lang="de-DE" sz="1100" b="0" i="1" dirty="0"/>
              <a:t>)</a:t>
            </a:r>
            <a:br>
              <a:rPr lang="de-DE" sz="1100" b="0" i="1" dirty="0"/>
            </a:br>
            <a:br>
              <a:rPr lang="de-DE" sz="1100" b="0" i="1" dirty="0"/>
            </a:br>
            <a:r>
              <a:rPr lang="de-DE" sz="1100" b="0" dirty="0"/>
              <a:t>mittlerweile verbreitetes Unkraut auf Schuttplätzen, Weg- </a:t>
            </a:r>
            <a:br>
              <a:rPr lang="de-DE" sz="1100" b="0" dirty="0"/>
            </a:br>
            <a:r>
              <a:rPr lang="de-DE" sz="1100" b="0" dirty="0"/>
              <a:t>und Straßenrändern</a:t>
            </a:r>
          </a:p>
        </p:txBody>
      </p:sp>
      <p:sp>
        <p:nvSpPr>
          <p:cNvPr id="3" name="Textplatzhalter 2"/>
          <p:cNvSpPr>
            <a:spLocks noGrp="1"/>
          </p:cNvSpPr>
          <p:nvPr>
            <p:ph type="body" sz="quarter" idx="10"/>
          </p:nvPr>
        </p:nvSpPr>
        <p:spPr/>
        <p:txBody>
          <a:bodyPr/>
          <a:lstStyle/>
          <a:p>
            <a:endParaRPr lang="de-DE"/>
          </a:p>
        </p:txBody>
      </p:sp>
      <p:pic>
        <p:nvPicPr>
          <p:cNvPr id="5" name="Inhaltsplatzhalter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0" y="1437175"/>
            <a:ext cx="3027135" cy="4538175"/>
          </a:xfrm>
        </p:spPr>
      </p:pic>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2555" y="1437175"/>
            <a:ext cx="3025452" cy="4538176"/>
          </a:xfrm>
          <a:prstGeom prst="rect">
            <a:avLst/>
          </a:prstGeom>
        </p:spPr>
      </p:pic>
      <p:pic>
        <p:nvPicPr>
          <p:cNvPr id="7" name="Grafik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2037" y="133"/>
            <a:ext cx="4481513" cy="5975350"/>
          </a:xfrm>
          <a:prstGeom prst="rect">
            <a:avLst/>
          </a:prstGeom>
        </p:spPr>
      </p:pic>
    </p:spTree>
    <p:extLst>
      <p:ext uri="{BB962C8B-B14F-4D97-AF65-F5344CB8AC3E}">
        <p14:creationId xmlns:p14="http://schemas.microsoft.com/office/powerpoint/2010/main" val="2699013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Rechtliche Rahmenbedingungen</a:t>
            </a:r>
          </a:p>
        </p:txBody>
      </p:sp>
      <p:sp>
        <p:nvSpPr>
          <p:cNvPr id="3" name="Textplatzhalter 2"/>
          <p:cNvSpPr>
            <a:spLocks noGrp="1"/>
          </p:cNvSpPr>
          <p:nvPr>
            <p:ph type="body" sz="quarter" idx="10"/>
          </p:nvPr>
        </p:nvSpPr>
        <p:spPr>
          <a:xfrm>
            <a:off x="482885" y="1489752"/>
            <a:ext cx="9741959" cy="2879048"/>
          </a:xfrm>
        </p:spPr>
        <p:txBody>
          <a:bodyPr/>
          <a:lstStyle/>
          <a:p>
            <a:r>
              <a:rPr lang="de-DE" b="1" dirty="0"/>
              <a:t>EU: VERORDNUNG (EU) Nr. 1143/2014 DES EUROPÄISCHEN PARLAMENTS UND DES RATES vom 22. Oktober 2014:</a:t>
            </a:r>
          </a:p>
          <a:p>
            <a:pPr marL="285750" indent="-285750">
              <a:buFontTx/>
              <a:buChar char="-"/>
            </a:pPr>
            <a:r>
              <a:rPr lang="de-DE" dirty="0"/>
              <a:t>die nachteiligen Auswirkungen invasiver gebietsfremder Arten auf die </a:t>
            </a:r>
            <a:r>
              <a:rPr lang="de-DE" dirty="0">
                <a:hlinkClick r:id="rId3" tooltip="Biodiversität"/>
              </a:rPr>
              <a:t>Biodiversität</a:t>
            </a:r>
            <a:r>
              <a:rPr lang="de-DE" dirty="0"/>
              <a:t> und die damit verbundenen </a:t>
            </a:r>
            <a:r>
              <a:rPr lang="de-DE" u="sng" dirty="0">
                <a:hlinkClick r:id="rId4"/>
              </a:rPr>
              <a:t>Ökosysteme</a:t>
            </a:r>
            <a:r>
              <a:rPr lang="de-DE" dirty="0"/>
              <a:t> sowie auf die menschliche Gesundheit und die Wirtschaft zu verhindern, zu minimieren und abzuschwächen.</a:t>
            </a:r>
          </a:p>
          <a:p>
            <a:r>
              <a:rPr lang="de-DE" dirty="0"/>
              <a:t>Im Zentrum stehen Maßnahmen</a:t>
            </a:r>
          </a:p>
          <a:p>
            <a:pPr marL="285750" indent="-285750">
              <a:buFont typeface="Arial" panose="020B0604020202020204" pitchFamily="34" charset="0"/>
              <a:buChar char="•"/>
            </a:pPr>
            <a:r>
              <a:rPr lang="de-DE" dirty="0"/>
              <a:t>der Vorbeugung zur Verhinderung des Einbringens und Ausbreitens von Arten, die die Artenvielfahrt gefährden</a:t>
            </a:r>
          </a:p>
          <a:p>
            <a:pPr marL="285750" indent="-285750">
              <a:buFont typeface="Arial" panose="020B0604020202020204" pitchFamily="34" charset="0"/>
              <a:buChar char="•"/>
            </a:pPr>
            <a:r>
              <a:rPr lang="de-DE" dirty="0"/>
              <a:t>der Bekämpfung, um bereits verbreitete derartige Arten möglichst frühzeitig zu erkennen und dann zu beseitigen oder zumindest zu überwachen und zu regulieren</a:t>
            </a:r>
          </a:p>
          <a:p>
            <a:r>
              <a:rPr lang="de-DE" b="1" dirty="0">
                <a:sym typeface="Wingdings" panose="05000000000000000000" pitchFamily="2" charset="2"/>
              </a:rPr>
              <a:t></a:t>
            </a:r>
            <a:r>
              <a:rPr lang="de-DE" b="1" dirty="0"/>
              <a:t> Liste invasiver gebietsfremder Arten von unionsweiter Bedeutung</a:t>
            </a:r>
            <a:r>
              <a:rPr lang="de-DE" dirty="0"/>
              <a:t> (</a:t>
            </a:r>
            <a:r>
              <a:rPr lang="de-DE" b="1" dirty="0"/>
              <a:t>Unionsliste)</a:t>
            </a:r>
            <a:r>
              <a:rPr lang="de-DE" dirty="0"/>
              <a:t>: 39 Arten von in Europa invasiven Gefäßpflanzen –</a:t>
            </a:r>
          </a:p>
          <a:p>
            <a:r>
              <a:rPr lang="de-DE" dirty="0"/>
              <a:t>    u.a. Götterbaum, </a:t>
            </a:r>
            <a:r>
              <a:rPr lang="de-DE" dirty="0" err="1"/>
              <a:t>Drüsiges</a:t>
            </a:r>
            <a:r>
              <a:rPr lang="de-DE" dirty="0"/>
              <a:t> Springkraut, Riesen-Bärenklau</a:t>
            </a:r>
          </a:p>
          <a:p>
            <a:r>
              <a:rPr lang="de-DE" dirty="0">
                <a:sym typeface="Wingdings" panose="05000000000000000000" pitchFamily="2" charset="2"/>
              </a:rPr>
              <a:t> </a:t>
            </a:r>
            <a:r>
              <a:rPr lang="de-DE" dirty="0"/>
              <a:t>  u.a. Handelsverbot, ein Verbot der Zucht und Haltung sowie Freisetzung in der Natur,</a:t>
            </a:r>
          </a:p>
          <a:p>
            <a:pPr marL="285750" indent="-285750">
              <a:buFont typeface="Wingdings" panose="05000000000000000000" pitchFamily="2" charset="2"/>
              <a:buChar char="à"/>
            </a:pPr>
            <a:r>
              <a:rPr lang="de-DE" dirty="0"/>
              <a:t>gestuftes System von Prävention, Früherkennung und sofortiger Beseitigung sowie dem Management bereits weit verbreiteter invasiver    Arten</a:t>
            </a:r>
          </a:p>
          <a:p>
            <a:pPr marL="285750" indent="-285750">
              <a:buFont typeface="Wingdings" panose="05000000000000000000" pitchFamily="2" charset="2"/>
              <a:buChar char="à"/>
            </a:pPr>
            <a:endParaRPr lang="de-DE" dirty="0"/>
          </a:p>
          <a:p>
            <a:endParaRPr lang="de-DE" dirty="0"/>
          </a:p>
          <a:p>
            <a:pPr marL="285750" indent="-285750">
              <a:buFontTx/>
              <a:buChar char="-"/>
            </a:pPr>
            <a:endParaRPr lang="de-DE" b="1" dirty="0"/>
          </a:p>
          <a:p>
            <a:pPr marL="285750" indent="-285750">
              <a:buFontTx/>
              <a:buChar char="-"/>
            </a:pPr>
            <a:endParaRPr lang="de-DE" b="1" dirty="0"/>
          </a:p>
          <a:p>
            <a:endParaRPr lang="de-DE" b="1" dirty="0"/>
          </a:p>
          <a:p>
            <a:endParaRPr lang="de-DE" dirty="0"/>
          </a:p>
        </p:txBody>
      </p:sp>
      <p:sp>
        <p:nvSpPr>
          <p:cNvPr id="4" name="Inhaltsplatzhalter 3"/>
          <p:cNvSpPr>
            <a:spLocks noGrp="1"/>
          </p:cNvSpPr>
          <p:nvPr>
            <p:ph sz="quarter" idx="13"/>
          </p:nvPr>
        </p:nvSpPr>
        <p:spPr>
          <a:xfrm>
            <a:off x="482886" y="4623371"/>
            <a:ext cx="9741958" cy="719191"/>
          </a:xfrm>
        </p:spPr>
        <p:txBody>
          <a:bodyPr/>
          <a:lstStyle/>
          <a:p>
            <a:pPr marL="0" indent="0">
              <a:spcBef>
                <a:spcPts val="0"/>
              </a:spcBef>
              <a:buNone/>
            </a:pPr>
            <a:endParaRPr lang="de-DE" b="1" dirty="0"/>
          </a:p>
          <a:p>
            <a:pPr marL="0" indent="0">
              <a:spcBef>
                <a:spcPts val="0"/>
              </a:spcBef>
              <a:buNone/>
            </a:pPr>
            <a:r>
              <a:rPr lang="de-DE" b="1" dirty="0"/>
              <a:t>Deutschland:  §§ 40a ff. Bundesnaturschutzgesetz </a:t>
            </a:r>
            <a:r>
              <a:rPr lang="de-DE" dirty="0"/>
              <a:t>(setzt europäischen Richtlinien in nationales Recht um)</a:t>
            </a:r>
          </a:p>
          <a:p>
            <a:pPr marL="0" indent="0">
              <a:spcBef>
                <a:spcPts val="0"/>
              </a:spcBef>
              <a:buNone/>
            </a:pPr>
            <a:r>
              <a:rPr lang="de-DE" dirty="0"/>
              <a:t>Weitere: Pflanzenschutzgesetz, Bundesartenschutzverordnung</a:t>
            </a:r>
          </a:p>
          <a:p>
            <a:pPr>
              <a:spcBef>
                <a:spcPts val="0"/>
              </a:spcBef>
              <a:buFontTx/>
              <a:buChar char="-"/>
            </a:pPr>
            <a:endParaRPr lang="de-DE" dirty="0"/>
          </a:p>
          <a:p>
            <a:endParaRPr lang="de-DE" dirty="0"/>
          </a:p>
        </p:txBody>
      </p:sp>
    </p:spTree>
    <p:extLst>
      <p:ext uri="{BB962C8B-B14F-4D97-AF65-F5344CB8AC3E}">
        <p14:creationId xmlns:p14="http://schemas.microsoft.com/office/powerpoint/2010/main" val="22322678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Schlagkraut</a:t>
            </a:r>
            <a:br>
              <a:rPr lang="de-DE" dirty="0"/>
            </a:br>
            <a:r>
              <a:rPr lang="de-DE" sz="1100" b="0" i="1" dirty="0"/>
              <a:t>(Iva </a:t>
            </a:r>
            <a:r>
              <a:rPr lang="de-DE" sz="1100" b="0" i="1" dirty="0" err="1"/>
              <a:t>xanthiifolia</a:t>
            </a:r>
            <a:r>
              <a:rPr lang="de-DE" sz="1100" b="0" i="1" dirty="0"/>
              <a:t>)</a:t>
            </a:r>
            <a:endParaRPr lang="de-DE" sz="1100" dirty="0"/>
          </a:p>
        </p:txBody>
      </p:sp>
      <p:sp>
        <p:nvSpPr>
          <p:cNvPr id="3" name="Textplatzhalter 2"/>
          <p:cNvSpPr>
            <a:spLocks noGrp="1"/>
          </p:cNvSpPr>
          <p:nvPr>
            <p:ph type="body" sz="quarter" idx="10"/>
          </p:nvPr>
        </p:nvSpPr>
        <p:spPr/>
        <p:txBody>
          <a:bodyPr/>
          <a:lstStyle/>
          <a:p>
            <a:pPr marL="285750" indent="-285750">
              <a:buFont typeface="Arial" panose="020B0604020202020204" pitchFamily="34" charset="0"/>
              <a:buChar char="•"/>
            </a:pPr>
            <a:r>
              <a:rPr lang="de-DE" altLang="de-DE" sz="1200" dirty="0"/>
              <a:t>heimisch in Nordamerika</a:t>
            </a:r>
          </a:p>
          <a:p>
            <a:pPr marL="285750" indent="-285750">
              <a:buFont typeface="Arial" panose="020B0604020202020204" pitchFamily="34" charset="0"/>
              <a:buChar char="•"/>
            </a:pPr>
            <a:r>
              <a:rPr lang="de-DE" altLang="de-DE" sz="1200" dirty="0"/>
              <a:t>kam im 19. und 20. Jh. nach Osteuropa und Westasien</a:t>
            </a:r>
          </a:p>
          <a:p>
            <a:pPr marL="285750" indent="-285750">
              <a:buFont typeface="Arial" panose="020B0604020202020204" pitchFamily="34" charset="0"/>
              <a:buChar char="•"/>
            </a:pPr>
            <a:r>
              <a:rPr lang="de-DE" altLang="de-DE" sz="1200" dirty="0"/>
              <a:t>erste Funde in Deutschland Anfang der 1930er Jahre</a:t>
            </a:r>
          </a:p>
          <a:p>
            <a:pPr marL="285750" indent="-285750">
              <a:buFont typeface="Arial" panose="020B0604020202020204" pitchFamily="34" charset="0"/>
              <a:buChar char="•"/>
            </a:pPr>
            <a:r>
              <a:rPr lang="de-DE" altLang="de-DE" sz="1200" dirty="0"/>
              <a:t>vermutlich über Weizenimporte aus der Ukraine, Kasachstan in die DDR</a:t>
            </a:r>
          </a:p>
          <a:p>
            <a:pPr marL="285750" indent="-285750">
              <a:buFont typeface="Arial" panose="020B0604020202020204" pitchFamily="34" charset="0"/>
              <a:buChar char="•"/>
            </a:pPr>
            <a:r>
              <a:rPr lang="de-DE" altLang="de-DE" sz="1200" dirty="0"/>
              <a:t>Bedeutung als Unkraut in Südosteuropa (Ungarn, Ukraine, Südrussland)</a:t>
            </a:r>
          </a:p>
          <a:p>
            <a:pPr marL="285750" indent="-285750">
              <a:buFont typeface="Arial" panose="020B0604020202020204" pitchFamily="34" charset="0"/>
              <a:buChar char="•"/>
            </a:pPr>
            <a:r>
              <a:rPr lang="de-DE" altLang="de-DE" sz="1200" dirty="0"/>
              <a:t>Vorkommen in kontinental geprägten sommerwarmen Regionen</a:t>
            </a:r>
          </a:p>
          <a:p>
            <a:pPr marL="285750" indent="-285750">
              <a:buFont typeface="Arial" panose="020B0604020202020204" pitchFamily="34" charset="0"/>
              <a:buChar char="•"/>
            </a:pPr>
            <a:r>
              <a:rPr lang="de-DE" altLang="de-DE" sz="1200" dirty="0"/>
              <a:t>bevorzugt nährstoffreiche humose, lockere bis schwach verdichtete sandige </a:t>
            </a:r>
          </a:p>
          <a:p>
            <a:r>
              <a:rPr lang="de-DE" altLang="de-DE" sz="1200" dirty="0"/>
              <a:t>         oder steinige Böden</a:t>
            </a:r>
          </a:p>
          <a:p>
            <a:endParaRPr lang="de-DE" altLang="de-DE" sz="1200" dirty="0"/>
          </a:p>
          <a:p>
            <a:pPr marL="342900" lvl="0" indent="-342900" algn="l" defTabSz="914400" fontAlgn="base">
              <a:spcBef>
                <a:spcPct val="20000"/>
              </a:spcBef>
              <a:spcAft>
                <a:spcPct val="0"/>
              </a:spcAft>
              <a:buFontTx/>
              <a:buChar char="•"/>
            </a:pPr>
            <a:r>
              <a:rPr lang="de-DE" altLang="de-DE" sz="1200" dirty="0">
                <a:solidFill>
                  <a:srgbClr val="000000"/>
                </a:solidFill>
              </a:rPr>
              <a:t>kann bis zu 90 000 - 120 000 Samen ausbilden</a:t>
            </a:r>
          </a:p>
          <a:p>
            <a:pPr marL="342900" lvl="0" indent="-342900" algn="l" defTabSz="914400" fontAlgn="base">
              <a:spcBef>
                <a:spcPct val="20000"/>
              </a:spcBef>
              <a:spcAft>
                <a:spcPct val="0"/>
              </a:spcAft>
              <a:buFontTx/>
              <a:buChar char="•"/>
            </a:pPr>
            <a:r>
              <a:rPr lang="de-DE" altLang="de-DE" sz="1200" dirty="0">
                <a:solidFill>
                  <a:srgbClr val="000000"/>
                </a:solidFill>
              </a:rPr>
              <a:t>Keimfähigkeit im Boden bis zu 8 Jahren</a:t>
            </a:r>
          </a:p>
          <a:p>
            <a:pPr marL="342900" lvl="0" indent="-342900" algn="l" defTabSz="914400" fontAlgn="base">
              <a:spcBef>
                <a:spcPct val="20000"/>
              </a:spcBef>
              <a:spcAft>
                <a:spcPct val="0"/>
              </a:spcAft>
              <a:buFontTx/>
              <a:buChar char="•"/>
            </a:pPr>
            <a:r>
              <a:rPr lang="de-DE" altLang="de-DE" sz="1200" dirty="0">
                <a:solidFill>
                  <a:srgbClr val="000000"/>
                </a:solidFill>
              </a:rPr>
              <a:t>Gesundheitlicher Aspekt: Pollen haben ähnliches allergenes Potenzial wie Ambrosia</a:t>
            </a:r>
          </a:p>
          <a:p>
            <a:pPr marL="342900" lvl="0" indent="-342900" algn="l" defTabSz="914400" fontAlgn="base">
              <a:spcBef>
                <a:spcPct val="20000"/>
              </a:spcBef>
              <a:spcAft>
                <a:spcPct val="0"/>
              </a:spcAft>
              <a:buFontTx/>
              <a:buChar char="•"/>
            </a:pPr>
            <a:endParaRPr lang="de-DE" altLang="de-DE" sz="1200" dirty="0">
              <a:solidFill>
                <a:srgbClr val="000000"/>
              </a:solidFill>
            </a:endParaRPr>
          </a:p>
          <a:p>
            <a:pPr marL="342900" lvl="0" indent="-342900" algn="l" defTabSz="914400" fontAlgn="base">
              <a:spcBef>
                <a:spcPct val="20000"/>
              </a:spcBef>
              <a:spcAft>
                <a:spcPct val="0"/>
              </a:spcAft>
              <a:buFontTx/>
              <a:buChar char="•"/>
            </a:pPr>
            <a:r>
              <a:rPr lang="de-DE" altLang="de-DE" sz="1200" dirty="0">
                <a:solidFill>
                  <a:srgbClr val="000000"/>
                </a:solidFill>
              </a:rPr>
              <a:t>Empfehlungen zum Umgang:</a:t>
            </a:r>
          </a:p>
          <a:p>
            <a:pPr marL="768988" lvl="1" indent="-171450" defTabSz="914400" fontAlgn="base">
              <a:spcBef>
                <a:spcPct val="20000"/>
              </a:spcBef>
              <a:spcAft>
                <a:spcPct val="0"/>
              </a:spcAft>
              <a:buFont typeface="Courier New" panose="02070309020205020404" pitchFamily="49" charset="0"/>
              <a:buChar char="o"/>
            </a:pPr>
            <a:r>
              <a:rPr lang="de-DE" altLang="de-DE" sz="1200" dirty="0">
                <a:solidFill>
                  <a:srgbClr val="000000"/>
                </a:solidFill>
              </a:rPr>
              <a:t>      Ausreißen vor dem Samenansatz</a:t>
            </a:r>
          </a:p>
          <a:p>
            <a:pPr marL="940438" lvl="1" indent="-342900" defTabSz="914400" fontAlgn="base">
              <a:spcBef>
                <a:spcPct val="20000"/>
              </a:spcBef>
              <a:spcAft>
                <a:spcPct val="0"/>
              </a:spcAft>
              <a:buFont typeface="Courier New" panose="02070309020205020404" pitchFamily="49" charset="0"/>
              <a:buChar char="o"/>
            </a:pPr>
            <a:r>
              <a:rPr lang="de-DE" altLang="de-DE" sz="1200" dirty="0">
                <a:solidFill>
                  <a:srgbClr val="000000"/>
                </a:solidFill>
              </a:rPr>
              <a:t> Samentragende Pflanzen nicht kompostieren, sondern in Plastiktüte </a:t>
            </a:r>
          </a:p>
          <a:p>
            <a:pPr lvl="1" indent="0" defTabSz="914400" fontAlgn="base">
              <a:spcBef>
                <a:spcPct val="20000"/>
              </a:spcBef>
              <a:spcAft>
                <a:spcPct val="0"/>
              </a:spcAft>
              <a:buNone/>
            </a:pPr>
            <a:r>
              <a:rPr lang="de-DE" altLang="de-DE" sz="1200" dirty="0">
                <a:solidFill>
                  <a:srgbClr val="000000"/>
                </a:solidFill>
              </a:rPr>
              <a:t>	  in den Restmüll geben</a:t>
            </a:r>
          </a:p>
          <a:p>
            <a:endParaRPr lang="de-DE" altLang="de-DE" sz="1400" dirty="0"/>
          </a:p>
          <a:p>
            <a:endParaRPr lang="de-DE" dirty="0"/>
          </a:p>
        </p:txBody>
      </p:sp>
      <p:pic>
        <p:nvPicPr>
          <p:cNvPr id="5" name="Picture 5" descr="Unbek"/>
          <p:cNvPicPr>
            <a:picLocks noChangeAspect="1" noChangeArrowheads="1"/>
          </p:cNvPicPr>
          <p:nvPr/>
        </p:nvPicPr>
        <p:blipFill>
          <a:blip r:embed="rId2" cstate="print">
            <a:extLst>
              <a:ext uri="{28A0092B-C50C-407E-A947-70E740481C1C}">
                <a14:useLocalDpi xmlns:a14="http://schemas.microsoft.com/office/drawing/2010/main" val="0"/>
              </a:ext>
            </a:extLst>
          </a:blip>
          <a:srcRect l="21582" r="10785"/>
          <a:stretch>
            <a:fillRect/>
          </a:stretch>
        </p:blipFill>
        <p:spPr bwMode="auto">
          <a:xfrm>
            <a:off x="6655242" y="424731"/>
            <a:ext cx="2647785" cy="5219809"/>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7903598" y="5382930"/>
            <a:ext cx="1657846" cy="261610"/>
          </a:xfrm>
          <a:prstGeom prst="rect">
            <a:avLst/>
          </a:prstGeom>
          <a:noFill/>
        </p:spPr>
        <p:txBody>
          <a:bodyPr wrap="square" rtlCol="0">
            <a:spAutoFit/>
          </a:bodyPr>
          <a:lstStyle/>
          <a:p>
            <a:r>
              <a:rPr lang="de-DE" sz="1100" dirty="0">
                <a:solidFill>
                  <a:schemeClr val="accent6"/>
                </a:solidFill>
              </a:rPr>
              <a:t>© </a:t>
            </a:r>
            <a:r>
              <a:rPr lang="de-DE" sz="1100" dirty="0" err="1">
                <a:solidFill>
                  <a:schemeClr val="accent6"/>
                </a:solidFill>
              </a:rPr>
              <a:t>Ch</a:t>
            </a:r>
            <a:r>
              <a:rPr lang="de-DE" sz="1100" dirty="0">
                <a:solidFill>
                  <a:schemeClr val="accent6"/>
                </a:solidFill>
              </a:rPr>
              <a:t>. Tümmler/ LELF</a:t>
            </a:r>
          </a:p>
        </p:txBody>
      </p:sp>
    </p:spTree>
    <p:extLst>
      <p:ext uri="{BB962C8B-B14F-4D97-AF65-F5344CB8AC3E}">
        <p14:creationId xmlns:p14="http://schemas.microsoft.com/office/powerpoint/2010/main" val="37468128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Invasive Wasserpflanzen</a:t>
            </a:r>
          </a:p>
        </p:txBody>
      </p:sp>
      <p:sp>
        <p:nvSpPr>
          <p:cNvPr id="4" name="Inhaltsplatzhalter 3"/>
          <p:cNvSpPr>
            <a:spLocks noGrp="1"/>
          </p:cNvSpPr>
          <p:nvPr>
            <p:ph sz="quarter" idx="13"/>
          </p:nvPr>
        </p:nvSpPr>
        <p:spPr>
          <a:xfrm>
            <a:off x="482886" y="1488332"/>
            <a:ext cx="9741958" cy="3854230"/>
          </a:xfrm>
        </p:spPr>
        <p:txBody>
          <a:bodyPr/>
          <a:lstStyle/>
          <a:p>
            <a:r>
              <a:rPr lang="de-DE" sz="1600" dirty="0"/>
              <a:t>Zahlreiche Wasserpflanzen, die für Teichbepflanzungen verwendet werden können, haben ein starkes invasives Potential:</a:t>
            </a:r>
          </a:p>
          <a:p>
            <a:pPr marL="0" indent="0">
              <a:buNone/>
            </a:pPr>
            <a:r>
              <a:rPr lang="de-DE" sz="1600" dirty="0"/>
              <a:t>Z.B.:</a:t>
            </a:r>
          </a:p>
          <a:p>
            <a:pPr lvl="1"/>
            <a:r>
              <a:rPr lang="de-DE" sz="1600" dirty="0" err="1"/>
              <a:t>Crassula</a:t>
            </a:r>
            <a:r>
              <a:rPr lang="de-DE" sz="1600" dirty="0"/>
              <a:t> </a:t>
            </a:r>
            <a:r>
              <a:rPr lang="de-DE" sz="1600" dirty="0" err="1"/>
              <a:t>helmsii</a:t>
            </a:r>
            <a:r>
              <a:rPr lang="de-DE" sz="1600" dirty="0"/>
              <a:t> </a:t>
            </a:r>
            <a:r>
              <a:rPr lang="de-DE" sz="1600" i="1" dirty="0"/>
              <a:t>(Nadelkraut) </a:t>
            </a:r>
          </a:p>
          <a:p>
            <a:pPr lvl="1"/>
            <a:r>
              <a:rPr lang="de-DE" sz="1600" dirty="0" err="1"/>
              <a:t>Elodea</a:t>
            </a:r>
            <a:r>
              <a:rPr lang="de-DE" sz="1600" dirty="0"/>
              <a:t> </a:t>
            </a:r>
            <a:r>
              <a:rPr lang="de-DE" sz="1600" dirty="0" err="1"/>
              <a:t>canadensis</a:t>
            </a:r>
            <a:r>
              <a:rPr lang="de-DE" sz="1600" dirty="0"/>
              <a:t> </a:t>
            </a:r>
            <a:r>
              <a:rPr lang="de-DE" sz="1600" i="1" dirty="0"/>
              <a:t>(Kanadische Wasserpest) </a:t>
            </a:r>
          </a:p>
          <a:p>
            <a:pPr lvl="1"/>
            <a:r>
              <a:rPr lang="de-DE" sz="1600" dirty="0" err="1"/>
              <a:t>Elodea</a:t>
            </a:r>
            <a:r>
              <a:rPr lang="de-DE" sz="1600" dirty="0"/>
              <a:t> </a:t>
            </a:r>
            <a:r>
              <a:rPr lang="de-DE" sz="1600" dirty="0" err="1"/>
              <a:t>nuttallii</a:t>
            </a:r>
            <a:r>
              <a:rPr lang="de-DE" sz="1600" dirty="0"/>
              <a:t> </a:t>
            </a:r>
            <a:r>
              <a:rPr lang="de-DE" sz="1600" i="1" dirty="0"/>
              <a:t>(Schmalblättrige Wasserpest)</a:t>
            </a:r>
          </a:p>
          <a:p>
            <a:pPr lvl="1"/>
            <a:r>
              <a:rPr lang="de-DE" sz="1600" dirty="0" err="1"/>
              <a:t>Wasserhyacinthe</a:t>
            </a:r>
            <a:r>
              <a:rPr lang="de-DE" sz="1600" dirty="0"/>
              <a:t> </a:t>
            </a:r>
            <a:r>
              <a:rPr lang="de-DE" sz="1600" i="1" dirty="0"/>
              <a:t>(</a:t>
            </a:r>
            <a:r>
              <a:rPr lang="de-DE" sz="1600" i="1" dirty="0" err="1"/>
              <a:t>Eichhornia</a:t>
            </a:r>
            <a:r>
              <a:rPr lang="de-DE" sz="1600" i="1" dirty="0"/>
              <a:t> </a:t>
            </a:r>
            <a:r>
              <a:rPr lang="de-DE" sz="1600" i="1" dirty="0" err="1"/>
              <a:t>crassipes</a:t>
            </a:r>
            <a:r>
              <a:rPr lang="de-DE" sz="1600" i="1" dirty="0"/>
              <a:t>)</a:t>
            </a:r>
          </a:p>
          <a:p>
            <a:pPr lvl="1"/>
            <a:r>
              <a:rPr lang="de-DE" sz="1600" dirty="0"/>
              <a:t>Wassernabel </a:t>
            </a:r>
            <a:r>
              <a:rPr lang="de-DE" sz="1600" i="1" dirty="0"/>
              <a:t>(</a:t>
            </a:r>
            <a:r>
              <a:rPr lang="de-DE" sz="1600" i="1" dirty="0" err="1"/>
              <a:t>Hydrocotyle</a:t>
            </a:r>
            <a:r>
              <a:rPr lang="de-DE" sz="1600" i="1" dirty="0"/>
              <a:t> </a:t>
            </a:r>
            <a:r>
              <a:rPr lang="de-DE" sz="1600" i="1" dirty="0" err="1"/>
              <a:t>ranunculoides</a:t>
            </a:r>
            <a:r>
              <a:rPr lang="de-DE" sz="1600" i="1" dirty="0"/>
              <a:t>)</a:t>
            </a:r>
          </a:p>
          <a:p>
            <a:pPr lvl="1"/>
            <a:r>
              <a:rPr lang="de-DE" sz="1600" dirty="0" err="1"/>
              <a:t>Heusenkräuter</a:t>
            </a:r>
            <a:r>
              <a:rPr lang="de-DE" sz="1600" dirty="0"/>
              <a:t> </a:t>
            </a:r>
            <a:r>
              <a:rPr lang="de-DE" sz="1600" i="1" dirty="0"/>
              <a:t>(</a:t>
            </a:r>
            <a:r>
              <a:rPr lang="de-DE" sz="1600" i="1" dirty="0" err="1"/>
              <a:t>Ludwigia</a:t>
            </a:r>
            <a:r>
              <a:rPr lang="de-DE" sz="1600" i="1" dirty="0"/>
              <a:t> </a:t>
            </a:r>
            <a:r>
              <a:rPr lang="de-DE" sz="1600" i="1" dirty="0" err="1"/>
              <a:t>spec</a:t>
            </a:r>
            <a:r>
              <a:rPr lang="de-DE" sz="1600" i="1" dirty="0"/>
              <a:t>.)</a:t>
            </a:r>
          </a:p>
          <a:p>
            <a:pPr lvl="1"/>
            <a:r>
              <a:rPr lang="de-DE" sz="1600" dirty="0"/>
              <a:t>Tausendblatt </a:t>
            </a:r>
            <a:r>
              <a:rPr lang="de-DE" sz="1600" i="1" dirty="0"/>
              <a:t>(</a:t>
            </a:r>
            <a:r>
              <a:rPr lang="de-DE" sz="1600" i="1" dirty="0" err="1"/>
              <a:t>Myriophyllum</a:t>
            </a:r>
            <a:r>
              <a:rPr lang="de-DE" sz="1600" i="1" dirty="0"/>
              <a:t> </a:t>
            </a:r>
            <a:r>
              <a:rPr lang="de-DE" sz="1600" i="1" dirty="0" err="1"/>
              <a:t>aquaticum</a:t>
            </a:r>
            <a:r>
              <a:rPr lang="de-DE" sz="1600" i="1" dirty="0"/>
              <a:t>)</a:t>
            </a:r>
          </a:p>
          <a:p>
            <a:pPr lvl="1"/>
            <a:r>
              <a:rPr lang="de-DE" sz="1600" dirty="0"/>
              <a:t>Muschelblume </a:t>
            </a:r>
            <a:r>
              <a:rPr lang="de-DE" sz="1600" i="1" dirty="0"/>
              <a:t>(</a:t>
            </a:r>
            <a:r>
              <a:rPr lang="de-DE" sz="1600" i="1" dirty="0" err="1"/>
              <a:t>Pistia</a:t>
            </a:r>
            <a:r>
              <a:rPr lang="de-DE" sz="1600" i="1" dirty="0"/>
              <a:t> </a:t>
            </a:r>
            <a:r>
              <a:rPr lang="de-DE" sz="1600" i="1" dirty="0" err="1"/>
              <a:t>stratiotes</a:t>
            </a:r>
            <a:r>
              <a:rPr lang="de-DE" sz="1600" i="1" dirty="0"/>
              <a:t>)</a:t>
            </a:r>
          </a:p>
          <a:p>
            <a:pPr lvl="1"/>
            <a:endParaRPr lang="de-DE" dirty="0"/>
          </a:p>
        </p:txBody>
      </p:sp>
      <p:pic>
        <p:nvPicPr>
          <p:cNvPr id="16387" name="Picture 3" descr="Muschelblu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3758" y="1934564"/>
            <a:ext cx="3949020" cy="2961765"/>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5583758" y="4896329"/>
            <a:ext cx="4029565" cy="369332"/>
          </a:xfrm>
          <a:prstGeom prst="rect">
            <a:avLst/>
          </a:prstGeom>
          <a:noFill/>
        </p:spPr>
        <p:txBody>
          <a:bodyPr wrap="none" rtlCol="0">
            <a:spAutoFit/>
          </a:bodyPr>
          <a:lstStyle/>
          <a:p>
            <a:r>
              <a:rPr lang="de-DE" dirty="0"/>
              <a:t>Muschelblume: ab 2024 auf der EU-Liste</a:t>
            </a:r>
          </a:p>
        </p:txBody>
      </p:sp>
      <p:sp>
        <p:nvSpPr>
          <p:cNvPr id="7" name="Textfeld 6"/>
          <p:cNvSpPr txBox="1"/>
          <p:nvPr/>
        </p:nvSpPr>
        <p:spPr>
          <a:xfrm>
            <a:off x="8195681" y="4580956"/>
            <a:ext cx="1337097" cy="369332"/>
          </a:xfrm>
          <a:prstGeom prst="rect">
            <a:avLst/>
          </a:prstGeom>
          <a:noFill/>
        </p:spPr>
        <p:txBody>
          <a:bodyPr wrap="none" rtlCol="0">
            <a:spAutoFit/>
          </a:bodyPr>
          <a:lstStyle/>
          <a:p>
            <a:r>
              <a:rPr lang="de-DE" dirty="0">
                <a:solidFill>
                  <a:schemeClr val="bg1"/>
                </a:solidFill>
              </a:rPr>
              <a:t>© Wikipedia</a:t>
            </a:r>
          </a:p>
        </p:txBody>
      </p:sp>
    </p:spTree>
    <p:extLst>
      <p:ext uri="{BB962C8B-B14F-4D97-AF65-F5344CB8AC3E}">
        <p14:creationId xmlns:p14="http://schemas.microsoft.com/office/powerpoint/2010/main" val="6673697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79619" y="181539"/>
            <a:ext cx="5927287" cy="802186"/>
          </a:xfrm>
        </p:spPr>
        <p:txBody>
          <a:bodyPr/>
          <a:lstStyle/>
          <a:p>
            <a:r>
              <a:rPr lang="de-DE" dirty="0"/>
              <a:t>Einfache Grundsätze zu befolgen, bringt viel:</a:t>
            </a:r>
          </a:p>
        </p:txBody>
      </p:sp>
      <p:sp>
        <p:nvSpPr>
          <p:cNvPr id="4" name="Inhaltsplatzhalter 3"/>
          <p:cNvSpPr>
            <a:spLocks noGrp="1"/>
          </p:cNvSpPr>
          <p:nvPr>
            <p:ph sz="quarter" idx="13"/>
          </p:nvPr>
        </p:nvSpPr>
        <p:spPr>
          <a:xfrm>
            <a:off x="521796" y="1226917"/>
            <a:ext cx="9741958" cy="3893141"/>
          </a:xfrm>
        </p:spPr>
        <p:txBody>
          <a:bodyPr/>
          <a:lstStyle/>
          <a:p>
            <a:r>
              <a:rPr lang="de-DE" sz="2000" dirty="0"/>
              <a:t>Auf problematische Arten verzichten</a:t>
            </a:r>
          </a:p>
          <a:p>
            <a:endParaRPr lang="de-DE" sz="2000" dirty="0"/>
          </a:p>
          <a:p>
            <a:r>
              <a:rPr lang="de-DE" sz="2000" dirty="0"/>
              <a:t>Bei Erd-Transporten Kontamination mit Wurzelteilen und Samen ausschließen</a:t>
            </a:r>
          </a:p>
          <a:p>
            <a:endParaRPr lang="de-DE" sz="2000" dirty="0"/>
          </a:p>
          <a:p>
            <a:r>
              <a:rPr lang="de-DE" sz="2000" dirty="0"/>
              <a:t>Gartenabfälle nicht in der Natur entsorgen</a:t>
            </a:r>
          </a:p>
          <a:p>
            <a:pPr marL="0" indent="0">
              <a:buNone/>
            </a:pPr>
            <a:endParaRPr lang="de-DE" sz="2000" dirty="0"/>
          </a:p>
          <a:p>
            <a:r>
              <a:rPr lang="de-DE" sz="2000" dirty="0"/>
              <a:t>Samenbildung vermeiden, Samen invasiver Arten nicht auf den Kompost geben</a:t>
            </a:r>
          </a:p>
          <a:p>
            <a:endParaRPr lang="de-DE" sz="2000" dirty="0"/>
          </a:p>
          <a:p>
            <a:r>
              <a:rPr lang="de-DE" sz="2000" dirty="0"/>
              <a:t>Keine Ausbringung von Kulturpflanzen in die Natur!</a:t>
            </a:r>
          </a:p>
          <a:p>
            <a:pPr marL="0" indent="0">
              <a:buNone/>
            </a:pPr>
            <a:endParaRPr lang="de-DE" sz="2000" dirty="0"/>
          </a:p>
          <a:p>
            <a:r>
              <a:rPr lang="de-DE" sz="2000" dirty="0"/>
              <a:t>Keine unnötige Verbringung von Pflanzen(-teilen), z.B. aus dem Urlaub</a:t>
            </a:r>
          </a:p>
        </p:txBody>
      </p:sp>
    </p:spTree>
    <p:extLst>
      <p:ext uri="{BB962C8B-B14F-4D97-AF65-F5344CB8AC3E}">
        <p14:creationId xmlns:p14="http://schemas.microsoft.com/office/powerpoint/2010/main" val="19773718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quarter" idx="13"/>
          </p:nvPr>
        </p:nvSpPr>
        <p:spPr>
          <a:xfrm>
            <a:off x="4492422" y="1619678"/>
            <a:ext cx="5805748" cy="1733025"/>
          </a:xfrm>
        </p:spPr>
        <p:txBody>
          <a:bodyPr/>
          <a:lstStyle/>
          <a:p>
            <a:r>
              <a:rPr lang="de-DE" dirty="0"/>
              <a:t>Viel Spaß bei der Gartenarbeit in der kommenden Saison!</a:t>
            </a:r>
          </a:p>
          <a:p>
            <a:endParaRPr lang="de-DE" dirty="0"/>
          </a:p>
          <a:p>
            <a:r>
              <a:rPr lang="de-DE" dirty="0"/>
              <a:t>Vielen Dank für die Aufmerksamkeit!</a:t>
            </a:r>
          </a:p>
          <a:p>
            <a:endParaRPr lang="de-DE" dirty="0"/>
          </a:p>
        </p:txBody>
      </p:sp>
      <p:pic>
        <p:nvPicPr>
          <p:cNvPr id="11" name="Bildplatzhalter 7" descr="Wort-Bild-Marke Landesamt für Ländliche Entwicklung, Landwirtschaft und Flurneuordnung" title="Logo LELF"/>
          <p:cNvPicPr>
            <a:picLocks noChangeAspect="1"/>
          </p:cNvPicPr>
          <p:nvPr/>
        </p:nvPicPr>
        <p:blipFill rotWithShape="1">
          <a:blip r:embed="rId2" cstate="print">
            <a:extLst>
              <a:ext uri="{28A0092B-C50C-407E-A947-70E740481C1C}">
                <a14:useLocalDpi xmlns:a14="http://schemas.microsoft.com/office/drawing/2010/main" val="0"/>
              </a:ext>
            </a:extLst>
          </a:blip>
          <a:srcRect t="371" b="504"/>
          <a:stretch/>
        </p:blipFill>
        <p:spPr>
          <a:xfrm>
            <a:off x="4586469" y="3751939"/>
            <a:ext cx="759773" cy="752308"/>
          </a:xfrm>
          <a:prstGeom prst="rect">
            <a:avLst/>
          </a:prstGeom>
          <a:solidFill>
            <a:schemeClr val="bg1">
              <a:lumMod val="85000"/>
            </a:schemeClr>
          </a:solidFill>
        </p:spPr>
      </p:pic>
    </p:spTree>
    <p:extLst>
      <p:ext uri="{BB962C8B-B14F-4D97-AF65-F5344CB8AC3E}">
        <p14:creationId xmlns:p14="http://schemas.microsoft.com/office/powerpoint/2010/main" val="2394471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71621" y="91500"/>
            <a:ext cx="5927287" cy="802186"/>
          </a:xfrm>
        </p:spPr>
        <p:txBody>
          <a:bodyPr/>
          <a:lstStyle/>
          <a:p>
            <a:r>
              <a:rPr lang="de-DE" dirty="0"/>
              <a:t>Beispiele problematischer Pflanzen im Kleingarten</a:t>
            </a:r>
          </a:p>
        </p:txBody>
      </p:sp>
      <p:sp>
        <p:nvSpPr>
          <p:cNvPr id="6" name="Rectangle 1"/>
          <p:cNvSpPr>
            <a:spLocks noChangeArrowheads="1"/>
          </p:cNvSpPr>
          <p:nvPr/>
        </p:nvSpPr>
        <p:spPr bwMode="auto">
          <a:xfrm>
            <a:off x="0" y="90100"/>
            <a:ext cx="240439"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3805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7" name="Inhaltsplatzhalter 6"/>
          <p:cNvSpPr>
            <a:spLocks noGrp="1"/>
          </p:cNvSpPr>
          <p:nvPr>
            <p:ph sz="quarter" idx="13"/>
          </p:nvPr>
        </p:nvSpPr>
        <p:spPr>
          <a:xfrm>
            <a:off x="1547197" y="1024085"/>
            <a:ext cx="2951194" cy="2272094"/>
          </a:xfrm>
        </p:spPr>
        <p:txBody>
          <a:bodyPr/>
          <a:lstStyle/>
          <a:p>
            <a:pPr marL="0" indent="0">
              <a:lnSpc>
                <a:spcPct val="100000"/>
              </a:lnSpc>
              <a:spcBef>
                <a:spcPts val="0"/>
              </a:spcBef>
              <a:buNone/>
            </a:pPr>
            <a:r>
              <a:rPr lang="de-DE" sz="1600" b="1" dirty="0"/>
              <a:t>Gehölze:</a:t>
            </a:r>
          </a:p>
          <a:p>
            <a:pPr marL="0" indent="0">
              <a:lnSpc>
                <a:spcPct val="100000"/>
              </a:lnSpc>
              <a:spcBef>
                <a:spcPts val="0"/>
              </a:spcBef>
              <a:buNone/>
            </a:pPr>
            <a:endParaRPr lang="de-DE" sz="1400" dirty="0"/>
          </a:p>
          <a:p>
            <a:pPr>
              <a:lnSpc>
                <a:spcPct val="100000"/>
              </a:lnSpc>
              <a:spcBef>
                <a:spcPts val="0"/>
              </a:spcBef>
            </a:pPr>
            <a:r>
              <a:rPr lang="de-DE" sz="1400" dirty="0"/>
              <a:t>Götterbaum </a:t>
            </a:r>
          </a:p>
          <a:p>
            <a:pPr>
              <a:lnSpc>
                <a:spcPct val="100000"/>
              </a:lnSpc>
              <a:spcBef>
                <a:spcPts val="0"/>
              </a:spcBef>
            </a:pPr>
            <a:r>
              <a:rPr lang="de-DE" sz="1400" dirty="0"/>
              <a:t>Robinie</a:t>
            </a:r>
          </a:p>
          <a:p>
            <a:pPr>
              <a:lnSpc>
                <a:spcPct val="100000"/>
              </a:lnSpc>
              <a:spcBef>
                <a:spcPts val="0"/>
              </a:spcBef>
            </a:pPr>
            <a:r>
              <a:rPr lang="de-DE" sz="1400" dirty="0"/>
              <a:t>Schmetterlingsflieder</a:t>
            </a:r>
          </a:p>
          <a:p>
            <a:pPr>
              <a:lnSpc>
                <a:spcPct val="100000"/>
              </a:lnSpc>
              <a:spcBef>
                <a:spcPts val="0"/>
              </a:spcBef>
            </a:pPr>
            <a:r>
              <a:rPr lang="de-DE" sz="1400" dirty="0"/>
              <a:t>Essigbaum</a:t>
            </a:r>
          </a:p>
          <a:p>
            <a:pPr>
              <a:lnSpc>
                <a:spcPct val="100000"/>
              </a:lnSpc>
              <a:spcBef>
                <a:spcPts val="0"/>
              </a:spcBef>
            </a:pPr>
            <a:r>
              <a:rPr lang="de-DE" sz="1400" dirty="0"/>
              <a:t>Baumwürger</a:t>
            </a:r>
          </a:p>
          <a:p>
            <a:endParaRPr lang="de-DE" dirty="0"/>
          </a:p>
          <a:p>
            <a:endParaRPr lang="de-DE" dirty="0"/>
          </a:p>
          <a:p>
            <a:endParaRPr lang="de-DE" dirty="0"/>
          </a:p>
          <a:p>
            <a:endParaRPr lang="de-DE" dirty="0"/>
          </a:p>
          <a:p>
            <a:endParaRPr lang="de-DE" dirty="0"/>
          </a:p>
          <a:p>
            <a:endParaRPr lang="de-DE" dirty="0"/>
          </a:p>
        </p:txBody>
      </p:sp>
      <p:sp>
        <p:nvSpPr>
          <p:cNvPr id="8" name="Textfeld 7"/>
          <p:cNvSpPr txBox="1"/>
          <p:nvPr/>
        </p:nvSpPr>
        <p:spPr>
          <a:xfrm>
            <a:off x="1547197" y="2675102"/>
            <a:ext cx="1388585" cy="1261884"/>
          </a:xfrm>
          <a:prstGeom prst="rect">
            <a:avLst/>
          </a:prstGeom>
          <a:noFill/>
        </p:spPr>
        <p:txBody>
          <a:bodyPr wrap="none" rtlCol="0">
            <a:spAutoFit/>
          </a:bodyPr>
          <a:lstStyle/>
          <a:p>
            <a:r>
              <a:rPr lang="de-DE" sz="1600" b="1" dirty="0" err="1">
                <a:solidFill>
                  <a:srgbClr val="3B3B3B"/>
                </a:solidFill>
              </a:rPr>
              <a:t>Nutzplanzen</a:t>
            </a:r>
            <a:r>
              <a:rPr lang="de-DE" sz="1600" b="1" dirty="0">
                <a:solidFill>
                  <a:srgbClr val="3B3B3B"/>
                </a:solidFill>
              </a:rPr>
              <a:t>:</a:t>
            </a:r>
          </a:p>
          <a:p>
            <a:endParaRPr lang="de-DE" sz="1400" dirty="0">
              <a:solidFill>
                <a:srgbClr val="3B3B3B"/>
              </a:solidFill>
            </a:endParaRPr>
          </a:p>
          <a:p>
            <a:pPr marL="285750" indent="-285750">
              <a:buFont typeface="Wingdings" panose="05000000000000000000" pitchFamily="2" charset="2"/>
              <a:buChar char="§"/>
            </a:pPr>
            <a:r>
              <a:rPr lang="de-DE" sz="1400" dirty="0">
                <a:solidFill>
                  <a:srgbClr val="3B3B3B"/>
                </a:solidFill>
              </a:rPr>
              <a:t>Erdmandel</a:t>
            </a:r>
          </a:p>
          <a:p>
            <a:pPr marL="285750" indent="-285750">
              <a:buFont typeface="Wingdings" panose="05000000000000000000" pitchFamily="2" charset="2"/>
              <a:buChar char="§"/>
            </a:pPr>
            <a:r>
              <a:rPr lang="de-DE" sz="1400" dirty="0">
                <a:solidFill>
                  <a:srgbClr val="3B3B3B"/>
                </a:solidFill>
              </a:rPr>
              <a:t>Topinambur</a:t>
            </a:r>
          </a:p>
          <a:p>
            <a:endParaRPr lang="de-DE" dirty="0"/>
          </a:p>
        </p:txBody>
      </p:sp>
      <p:sp>
        <p:nvSpPr>
          <p:cNvPr id="10" name="Rechteck 9"/>
          <p:cNvSpPr/>
          <p:nvPr/>
        </p:nvSpPr>
        <p:spPr>
          <a:xfrm>
            <a:off x="5351667" y="1024085"/>
            <a:ext cx="3763962" cy="1846659"/>
          </a:xfrm>
          <a:prstGeom prst="rect">
            <a:avLst/>
          </a:prstGeom>
        </p:spPr>
        <p:txBody>
          <a:bodyPr wrap="square">
            <a:spAutoFit/>
          </a:bodyPr>
          <a:lstStyle/>
          <a:p>
            <a:r>
              <a:rPr lang="de-DE" sz="1600" b="1" dirty="0">
                <a:solidFill>
                  <a:srgbClr val="3B3B3B"/>
                </a:solidFill>
              </a:rPr>
              <a:t>Zierpflanzen:</a:t>
            </a:r>
          </a:p>
          <a:p>
            <a:endParaRPr lang="de-DE" sz="1400" dirty="0">
              <a:solidFill>
                <a:srgbClr val="3B3B3B"/>
              </a:solidFill>
            </a:endParaRPr>
          </a:p>
          <a:p>
            <a:pPr marL="285750" indent="-285750">
              <a:buFont typeface="Wingdings" panose="05000000000000000000" pitchFamily="2" charset="2"/>
              <a:buChar char="§"/>
            </a:pPr>
            <a:r>
              <a:rPr lang="de-DE" sz="1400" dirty="0">
                <a:solidFill>
                  <a:srgbClr val="3B3B3B"/>
                </a:solidFill>
              </a:rPr>
              <a:t>Riesenbärenklau</a:t>
            </a:r>
          </a:p>
          <a:p>
            <a:pPr marL="285750" indent="-285750">
              <a:buFont typeface="Wingdings" panose="05000000000000000000" pitchFamily="2" charset="2"/>
              <a:buChar char="§"/>
            </a:pPr>
            <a:r>
              <a:rPr lang="de-DE" sz="1400" dirty="0">
                <a:solidFill>
                  <a:srgbClr val="3B3B3B"/>
                </a:solidFill>
              </a:rPr>
              <a:t>Staudenknöteriche</a:t>
            </a:r>
          </a:p>
          <a:p>
            <a:pPr marL="285750" indent="-285750">
              <a:buFont typeface="Wingdings" panose="05000000000000000000" pitchFamily="2" charset="2"/>
              <a:buChar char="§"/>
            </a:pPr>
            <a:r>
              <a:rPr lang="de-DE" sz="1400" dirty="0">
                <a:solidFill>
                  <a:srgbClr val="3B3B3B"/>
                </a:solidFill>
              </a:rPr>
              <a:t>Goldruten</a:t>
            </a:r>
          </a:p>
          <a:p>
            <a:pPr marL="285750" indent="-285750">
              <a:buFont typeface="Wingdings" panose="05000000000000000000" pitchFamily="2" charset="2"/>
              <a:buChar char="§"/>
            </a:pPr>
            <a:r>
              <a:rPr lang="de-DE" sz="1400" dirty="0">
                <a:solidFill>
                  <a:srgbClr val="3B3B3B"/>
                </a:solidFill>
              </a:rPr>
              <a:t>Lupine</a:t>
            </a:r>
          </a:p>
          <a:p>
            <a:pPr marL="285750" indent="-285750">
              <a:buFont typeface="Wingdings" panose="05000000000000000000" pitchFamily="2" charset="2"/>
              <a:buChar char="§"/>
            </a:pPr>
            <a:r>
              <a:rPr lang="de-DE" sz="1400" dirty="0">
                <a:solidFill>
                  <a:srgbClr val="3B3B3B"/>
                </a:solidFill>
              </a:rPr>
              <a:t>Indisches oder </a:t>
            </a:r>
            <a:r>
              <a:rPr lang="de-DE" sz="1400" dirty="0" err="1">
                <a:solidFill>
                  <a:srgbClr val="3B3B3B"/>
                </a:solidFill>
              </a:rPr>
              <a:t>Drüsiges</a:t>
            </a:r>
            <a:r>
              <a:rPr lang="de-DE" sz="1400" dirty="0">
                <a:solidFill>
                  <a:srgbClr val="3B3B3B"/>
                </a:solidFill>
              </a:rPr>
              <a:t> Springkraut</a:t>
            </a:r>
          </a:p>
          <a:p>
            <a:pPr marL="285750" indent="-285750">
              <a:buFont typeface="Wingdings" panose="05000000000000000000" pitchFamily="2" charset="2"/>
              <a:buChar char="§"/>
            </a:pPr>
            <a:r>
              <a:rPr lang="de-DE" sz="1400" dirty="0" err="1">
                <a:solidFill>
                  <a:srgbClr val="3B3B3B"/>
                </a:solidFill>
              </a:rPr>
              <a:t>Drüsige</a:t>
            </a:r>
            <a:r>
              <a:rPr lang="de-DE" sz="1400" dirty="0">
                <a:solidFill>
                  <a:srgbClr val="3B3B3B"/>
                </a:solidFill>
              </a:rPr>
              <a:t> Kugeldistel</a:t>
            </a:r>
          </a:p>
        </p:txBody>
      </p:sp>
      <p:sp>
        <p:nvSpPr>
          <p:cNvPr id="11" name="Rechteck 10"/>
          <p:cNvSpPr/>
          <p:nvPr/>
        </p:nvSpPr>
        <p:spPr>
          <a:xfrm>
            <a:off x="5360480" y="2675102"/>
            <a:ext cx="2656522" cy="1661993"/>
          </a:xfrm>
          <a:prstGeom prst="rect">
            <a:avLst/>
          </a:prstGeom>
        </p:spPr>
        <p:txBody>
          <a:bodyPr wrap="square">
            <a:spAutoFit/>
          </a:bodyPr>
          <a:lstStyle/>
          <a:p>
            <a:endParaRPr lang="de-DE" sz="1600" b="1" dirty="0">
              <a:solidFill>
                <a:schemeClr val="tx1">
                  <a:lumMod val="50000"/>
                </a:schemeClr>
              </a:solidFill>
            </a:endParaRPr>
          </a:p>
          <a:p>
            <a:r>
              <a:rPr lang="de-DE" sz="1600" b="1" dirty="0">
                <a:solidFill>
                  <a:schemeClr val="tx1">
                    <a:lumMod val="50000"/>
                  </a:schemeClr>
                </a:solidFill>
              </a:rPr>
              <a:t>Unkräuter:</a:t>
            </a:r>
          </a:p>
          <a:p>
            <a:endParaRPr lang="de-DE" sz="1400" dirty="0">
              <a:solidFill>
                <a:schemeClr val="tx1">
                  <a:lumMod val="50000"/>
                </a:schemeClr>
              </a:solidFill>
            </a:endParaRPr>
          </a:p>
          <a:p>
            <a:pPr marL="285750" indent="-285750">
              <a:buFont typeface="Wingdings" panose="05000000000000000000" pitchFamily="2" charset="2"/>
              <a:buChar char="§"/>
            </a:pPr>
            <a:r>
              <a:rPr lang="de-DE" sz="1400" dirty="0">
                <a:solidFill>
                  <a:schemeClr val="tx1">
                    <a:lumMod val="50000"/>
                  </a:schemeClr>
                </a:solidFill>
              </a:rPr>
              <a:t>Graukresse</a:t>
            </a:r>
          </a:p>
          <a:p>
            <a:pPr marL="285750" indent="-285750">
              <a:buFont typeface="Wingdings" panose="05000000000000000000" pitchFamily="2" charset="2"/>
              <a:buChar char="§"/>
            </a:pPr>
            <a:r>
              <a:rPr lang="de-DE" sz="1400" dirty="0">
                <a:solidFill>
                  <a:schemeClr val="tx1">
                    <a:lumMod val="50000"/>
                  </a:schemeClr>
                </a:solidFill>
              </a:rPr>
              <a:t>Kreuzkräuter</a:t>
            </a:r>
          </a:p>
          <a:p>
            <a:pPr marL="285750" indent="-285750">
              <a:buFont typeface="Wingdings" panose="05000000000000000000" pitchFamily="2" charset="2"/>
              <a:buChar char="§"/>
            </a:pPr>
            <a:r>
              <a:rPr lang="de-DE" sz="1400" dirty="0">
                <a:solidFill>
                  <a:schemeClr val="tx1">
                    <a:lumMod val="50000"/>
                  </a:schemeClr>
                </a:solidFill>
              </a:rPr>
              <a:t>Ambrosia</a:t>
            </a:r>
          </a:p>
          <a:p>
            <a:pPr marL="285750" indent="-285750">
              <a:buFont typeface="Wingdings" panose="05000000000000000000" pitchFamily="2" charset="2"/>
              <a:buChar char="§"/>
            </a:pPr>
            <a:r>
              <a:rPr lang="de-DE" sz="1400" dirty="0">
                <a:solidFill>
                  <a:schemeClr val="tx1">
                    <a:lumMod val="50000"/>
                  </a:schemeClr>
                </a:solidFill>
              </a:rPr>
              <a:t>Schlagkraut</a:t>
            </a:r>
          </a:p>
        </p:txBody>
      </p:sp>
      <p:sp>
        <p:nvSpPr>
          <p:cNvPr id="12" name="Rechteck 11"/>
          <p:cNvSpPr/>
          <p:nvPr/>
        </p:nvSpPr>
        <p:spPr>
          <a:xfrm>
            <a:off x="1213191" y="5149653"/>
            <a:ext cx="5311775" cy="646331"/>
          </a:xfrm>
          <a:prstGeom prst="rect">
            <a:avLst/>
          </a:prstGeom>
        </p:spPr>
        <p:txBody>
          <a:bodyPr>
            <a:spAutoFit/>
          </a:bodyPr>
          <a:lstStyle/>
          <a:p>
            <a:r>
              <a:rPr lang="de-DE" sz="1200" dirty="0">
                <a:solidFill>
                  <a:srgbClr val="003938"/>
                </a:solidFill>
                <a:latin typeface="Source Sans Pro"/>
              </a:rPr>
              <a:t>Im Folgenden werden einige Empfehlungen aufgeführt (Hinweis: Die Liste erhebt keinen Anspruch auf Vollständigkeit und die Empfehlungen haben keinen rechtlichen Wert).</a:t>
            </a:r>
            <a:endParaRPr lang="de-DE" sz="1200" dirty="0"/>
          </a:p>
        </p:txBody>
      </p:sp>
      <p:sp>
        <p:nvSpPr>
          <p:cNvPr id="4" name="Textfeld 3"/>
          <p:cNvSpPr txBox="1"/>
          <p:nvPr/>
        </p:nvSpPr>
        <p:spPr>
          <a:xfrm>
            <a:off x="1213191" y="4108737"/>
            <a:ext cx="4147289" cy="938719"/>
          </a:xfrm>
          <a:prstGeom prst="rect">
            <a:avLst/>
          </a:prstGeom>
          <a:noFill/>
        </p:spPr>
        <p:txBody>
          <a:bodyPr wrap="none" rtlCol="0">
            <a:spAutoFit/>
          </a:bodyPr>
          <a:lstStyle/>
          <a:p>
            <a:r>
              <a:rPr lang="de-DE" sz="1100" dirty="0"/>
              <a:t>2008: Zentralverband Gartenbau e.V. </a:t>
            </a:r>
          </a:p>
          <a:p>
            <a:r>
              <a:rPr lang="de-DE" sz="1100" dirty="0"/>
              <a:t>Bundesministerium für Umwelt, Naturschutz und Reaktorsicherheit </a:t>
            </a:r>
          </a:p>
          <a:p>
            <a:r>
              <a:rPr lang="de-DE" sz="1100" dirty="0"/>
              <a:t>Bundesamt für Naturschutz </a:t>
            </a:r>
          </a:p>
          <a:p>
            <a:r>
              <a:rPr lang="de-DE" sz="1100" dirty="0"/>
              <a:t>„Empfehlungen für Gärtner, Planer und Verwender.</a:t>
            </a:r>
          </a:p>
          <a:p>
            <a:r>
              <a:rPr lang="de-DE" sz="1100" dirty="0"/>
              <a:t>Anlage zur Vereinbarung zum Umgang mit invasiven Arten“</a:t>
            </a:r>
          </a:p>
        </p:txBody>
      </p:sp>
    </p:spTree>
    <p:extLst>
      <p:ext uri="{BB962C8B-B14F-4D97-AF65-F5344CB8AC3E}">
        <p14:creationId xmlns:p14="http://schemas.microsoft.com/office/powerpoint/2010/main" val="3065404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30981" y="68094"/>
            <a:ext cx="6958542" cy="860489"/>
          </a:xfrm>
        </p:spPr>
        <p:txBody>
          <a:bodyPr/>
          <a:lstStyle/>
          <a:p>
            <a:r>
              <a:rPr lang="de-DE" dirty="0"/>
              <a:t>Der Götterbaum </a:t>
            </a:r>
            <a:r>
              <a:rPr lang="de-DE" b="0" i="1" dirty="0"/>
              <a:t>(</a:t>
            </a:r>
            <a:r>
              <a:rPr lang="de-DE" b="0" i="1" dirty="0" err="1"/>
              <a:t>Ailanthus</a:t>
            </a:r>
            <a:r>
              <a:rPr lang="de-DE" b="0" i="1" dirty="0"/>
              <a:t> </a:t>
            </a:r>
            <a:r>
              <a:rPr lang="de-DE" b="0" i="1" dirty="0" err="1"/>
              <a:t>altissima</a:t>
            </a:r>
            <a:r>
              <a:rPr lang="de-DE" b="0" dirty="0"/>
              <a:t>) </a:t>
            </a:r>
          </a:p>
        </p:txBody>
      </p:sp>
      <p:pic>
        <p:nvPicPr>
          <p:cNvPr id="1026" name="Picture 2" descr="https://upload.wikimedia.org/wikipedia/commons/thumb/e/eb/G%C3%B6tterbaum_%28Ailanthus_altissima%29.jpg/800px-G%C3%B6tterbaum_%28Ailanthus_altissima%2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2886" y="1226917"/>
            <a:ext cx="3265390" cy="44123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defin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8544" y="1226917"/>
            <a:ext cx="5885303" cy="4413978"/>
          </a:xfrm>
          <a:prstGeom prst="rect">
            <a:avLst/>
          </a:prstGeom>
          <a:noFill/>
          <a:extLst>
            <a:ext uri="{909E8E84-426E-40DD-AFC4-6F175D3DCCD1}">
              <a14:hiddenFill xmlns:a14="http://schemas.microsoft.com/office/drawing/2010/main">
                <a:solidFill>
                  <a:srgbClr val="FFFFFF"/>
                </a:solidFill>
              </a14:hiddenFill>
            </a:ext>
          </a:extLst>
        </p:spPr>
      </p:pic>
      <p:sp>
        <p:nvSpPr>
          <p:cNvPr id="5" name="Inhaltsplatzhalter 4"/>
          <p:cNvSpPr>
            <a:spLocks noGrp="1"/>
          </p:cNvSpPr>
          <p:nvPr>
            <p:ph sz="quarter" idx="13"/>
          </p:nvPr>
        </p:nvSpPr>
        <p:spPr/>
        <p:txBody>
          <a:bodyPr/>
          <a:lstStyle/>
          <a:p>
            <a:endParaRPr lang="de-DE" dirty="0"/>
          </a:p>
        </p:txBody>
      </p:sp>
    </p:spTree>
    <p:extLst>
      <p:ext uri="{BB962C8B-B14F-4D97-AF65-F5344CB8AC3E}">
        <p14:creationId xmlns:p14="http://schemas.microsoft.com/office/powerpoint/2010/main" val="3057353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Götterbaum </a:t>
            </a:r>
            <a:r>
              <a:rPr lang="de-DE" b="0" i="1" dirty="0"/>
              <a:t>(</a:t>
            </a:r>
            <a:r>
              <a:rPr lang="de-DE" b="0" i="1" dirty="0" err="1"/>
              <a:t>Ailanthus</a:t>
            </a:r>
            <a:r>
              <a:rPr lang="de-DE" b="0" i="1" dirty="0"/>
              <a:t> </a:t>
            </a:r>
            <a:r>
              <a:rPr lang="de-DE" b="0" i="1" dirty="0" err="1"/>
              <a:t>altissima</a:t>
            </a:r>
            <a:r>
              <a:rPr lang="de-DE" b="0" i="1" dirty="0"/>
              <a:t>)</a:t>
            </a:r>
          </a:p>
        </p:txBody>
      </p:sp>
      <p:sp>
        <p:nvSpPr>
          <p:cNvPr id="5" name="Inhaltsplatzhalter 3"/>
          <p:cNvSpPr>
            <a:spLocks noGrp="1"/>
          </p:cNvSpPr>
          <p:nvPr>
            <p:ph type="body" sz="quarter" idx="10"/>
          </p:nvPr>
        </p:nvSpPr>
        <p:spPr>
          <a:xfrm>
            <a:off x="482600" y="1614791"/>
            <a:ext cx="9742488" cy="3968886"/>
          </a:xfrm>
        </p:spPr>
        <p:txBody>
          <a:bodyPr/>
          <a:lstStyle/>
          <a:p>
            <a:pPr marL="285750" indent="-285750">
              <a:buFontTx/>
              <a:buChar char="-"/>
            </a:pPr>
            <a:r>
              <a:rPr lang="de-DE" sz="1600" dirty="0"/>
              <a:t>stammt ursprünglich aus China </a:t>
            </a:r>
          </a:p>
          <a:p>
            <a:pPr marL="285750" indent="-285750">
              <a:buFontTx/>
              <a:buChar char="-"/>
            </a:pPr>
            <a:r>
              <a:rPr lang="de-DE" sz="1600" dirty="0"/>
              <a:t>schon vor 1800 eingeführt, Ausbreitung nach dem Zweiten Weltkrieg als „Trümmerbaum“ in unseren Städten, heute überall etabliert und auch geduldet </a:t>
            </a:r>
          </a:p>
          <a:p>
            <a:pPr marL="285750" indent="-285750">
              <a:buFontTx/>
              <a:buChar char="-"/>
            </a:pPr>
            <a:r>
              <a:rPr lang="de-DE" sz="1600" dirty="0"/>
              <a:t>Probleme: </a:t>
            </a:r>
          </a:p>
          <a:p>
            <a:pPr marL="883288" lvl="1" indent="-285750">
              <a:buFontTx/>
              <a:buChar char="-"/>
            </a:pPr>
            <a:r>
              <a:rPr lang="de-DE" sz="1400" dirty="0"/>
              <a:t>im Offenland, wenn Götterbäume aus Naturschutzsicht wertvolle Lebensräume überwuchern</a:t>
            </a:r>
          </a:p>
          <a:p>
            <a:pPr marL="883288" lvl="1" indent="-285750">
              <a:buFontTx/>
              <a:buChar char="-"/>
            </a:pPr>
            <a:r>
              <a:rPr lang="de-DE" sz="1400" dirty="0"/>
              <a:t>Verdrängung heimischer Arten, gefährdet die Biodiversität von Lebensräumen wie </a:t>
            </a:r>
            <a:r>
              <a:rPr lang="de-DE" sz="1400" dirty="0">
                <a:solidFill>
                  <a:srgbClr val="3B3B3B"/>
                </a:solidFill>
              </a:rPr>
              <a:t>Magerrasen</a:t>
            </a:r>
            <a:r>
              <a:rPr lang="de-DE" sz="1400" dirty="0"/>
              <a:t> </a:t>
            </a:r>
          </a:p>
          <a:p>
            <a:pPr marL="883288" lvl="1" indent="-285750">
              <a:buFontTx/>
              <a:buChar char="-"/>
            </a:pPr>
            <a:endParaRPr lang="de-DE" sz="1400" b="1" dirty="0"/>
          </a:p>
          <a:p>
            <a:r>
              <a:rPr lang="de-DE" sz="1600" b="1" dirty="0"/>
              <a:t>Aufgrund seines Status als invasive Pflanzenart sollte der Götterbaum nicht angepflanzt werden. </a:t>
            </a:r>
          </a:p>
          <a:p>
            <a:endParaRPr lang="de-DE" sz="1600" b="1" dirty="0"/>
          </a:p>
          <a:p>
            <a:pPr marL="285750" indent="-285750">
              <a:buFontTx/>
              <a:buChar char="-"/>
            </a:pPr>
            <a:r>
              <a:rPr lang="de-DE" sz="1600" dirty="0"/>
              <a:t>Umgang mit vorhandenen Populationen - wird kontrovers diskutiert. </a:t>
            </a:r>
          </a:p>
          <a:p>
            <a:r>
              <a:rPr lang="de-DE" sz="1600" dirty="0"/>
              <a:t>	Einmal etabliert, ist der Götterbaum nur mit großem Aufwand wieder zu entfernen, da er ungewöhnlich 	widerstandsfähig gegenüber Trockenheit, Schnitt und Herbiziden ist – diese Eigenschaften können 	auch positiv sein</a:t>
            </a:r>
          </a:p>
          <a:p>
            <a:endParaRPr lang="de-DE" dirty="0"/>
          </a:p>
          <a:p>
            <a:endParaRPr lang="de-DE" dirty="0"/>
          </a:p>
        </p:txBody>
      </p:sp>
    </p:spTree>
    <p:extLst>
      <p:ext uri="{BB962C8B-B14F-4D97-AF65-F5344CB8AC3E}">
        <p14:creationId xmlns:p14="http://schemas.microsoft.com/office/powerpoint/2010/main" val="2984755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Robinie </a:t>
            </a:r>
            <a:r>
              <a:rPr lang="de-DE" b="0" i="1" dirty="0"/>
              <a:t>(</a:t>
            </a:r>
            <a:r>
              <a:rPr lang="de-DE" b="0" i="1" dirty="0" err="1"/>
              <a:t>Robinia</a:t>
            </a:r>
            <a:r>
              <a:rPr lang="de-DE" b="0" i="1" dirty="0"/>
              <a:t> </a:t>
            </a:r>
            <a:r>
              <a:rPr lang="de-DE" b="0" i="1" dirty="0" err="1"/>
              <a:t>pseudoacacia</a:t>
            </a:r>
            <a:r>
              <a:rPr lang="de-DE" b="0" i="1" dirty="0"/>
              <a:t>)</a:t>
            </a:r>
            <a:br>
              <a:rPr lang="de-DE" dirty="0"/>
            </a:br>
            <a:endParaRPr lang="de-DE" dirty="0"/>
          </a:p>
        </p:txBody>
      </p:sp>
      <p:pic>
        <p:nvPicPr>
          <p:cNvPr id="5" name="Inhaltsplatzhalter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282975" y="1226917"/>
            <a:ext cx="4138929" cy="3104197"/>
          </a:xfrm>
        </p:spPr>
      </p:pic>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1199" y="1226917"/>
            <a:ext cx="5774137" cy="4330603"/>
          </a:xfrm>
          <a:prstGeom prst="rect">
            <a:avLst/>
          </a:prstGeom>
        </p:spPr>
      </p:pic>
      <p:sp>
        <p:nvSpPr>
          <p:cNvPr id="7" name="Textfeld 6"/>
          <p:cNvSpPr txBox="1"/>
          <p:nvPr/>
        </p:nvSpPr>
        <p:spPr>
          <a:xfrm>
            <a:off x="121368" y="4331114"/>
            <a:ext cx="4187172" cy="307777"/>
          </a:xfrm>
          <a:prstGeom prst="rect">
            <a:avLst/>
          </a:prstGeom>
          <a:noFill/>
        </p:spPr>
        <p:txBody>
          <a:bodyPr wrap="none" rtlCol="0">
            <a:spAutoFit/>
          </a:bodyPr>
          <a:lstStyle/>
          <a:p>
            <a:r>
              <a:rPr lang="de-DE" sz="1400" dirty="0">
                <a:solidFill>
                  <a:schemeClr val="tx1">
                    <a:lumMod val="50000"/>
                  </a:schemeClr>
                </a:solidFill>
              </a:rPr>
              <a:t>  Vollblüte Robinie Versuchsstation Nuhnen19.05.2018</a:t>
            </a:r>
          </a:p>
        </p:txBody>
      </p:sp>
      <p:sp>
        <p:nvSpPr>
          <p:cNvPr id="8" name="Textfeld 7"/>
          <p:cNvSpPr txBox="1"/>
          <p:nvPr/>
        </p:nvSpPr>
        <p:spPr>
          <a:xfrm>
            <a:off x="2840478" y="3961782"/>
            <a:ext cx="1743034" cy="369332"/>
          </a:xfrm>
          <a:prstGeom prst="rect">
            <a:avLst/>
          </a:prstGeom>
          <a:noFill/>
        </p:spPr>
        <p:txBody>
          <a:bodyPr wrap="square" rtlCol="0">
            <a:spAutoFit/>
          </a:bodyPr>
          <a:lstStyle/>
          <a:p>
            <a:r>
              <a:rPr lang="de-DE" dirty="0">
                <a:solidFill>
                  <a:schemeClr val="bg1"/>
                </a:solidFill>
              </a:rPr>
              <a:t>©U. Holz, LELF</a:t>
            </a:r>
          </a:p>
        </p:txBody>
      </p:sp>
      <p:sp>
        <p:nvSpPr>
          <p:cNvPr id="9" name="Textfeld 8"/>
          <p:cNvSpPr txBox="1"/>
          <p:nvPr/>
        </p:nvSpPr>
        <p:spPr>
          <a:xfrm>
            <a:off x="8930640" y="5188188"/>
            <a:ext cx="1553823" cy="369332"/>
          </a:xfrm>
          <a:prstGeom prst="rect">
            <a:avLst/>
          </a:prstGeom>
          <a:noFill/>
        </p:spPr>
        <p:txBody>
          <a:bodyPr wrap="none" rtlCol="0">
            <a:spAutoFit/>
          </a:bodyPr>
          <a:lstStyle/>
          <a:p>
            <a:r>
              <a:rPr lang="de-DE">
                <a:solidFill>
                  <a:schemeClr val="bg1"/>
                </a:solidFill>
              </a:rPr>
              <a:t>©U. Holz, LELF</a:t>
            </a:r>
          </a:p>
        </p:txBody>
      </p:sp>
    </p:spTree>
    <p:extLst>
      <p:ext uri="{BB962C8B-B14F-4D97-AF65-F5344CB8AC3E}">
        <p14:creationId xmlns:p14="http://schemas.microsoft.com/office/powerpoint/2010/main" val="2286642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Robinie </a:t>
            </a:r>
            <a:r>
              <a:rPr lang="de-DE" b="0" i="1" dirty="0"/>
              <a:t>(</a:t>
            </a:r>
            <a:r>
              <a:rPr lang="de-DE" b="0" i="1" dirty="0" err="1"/>
              <a:t>Robinia</a:t>
            </a:r>
            <a:r>
              <a:rPr lang="de-DE" b="0" i="1" dirty="0"/>
              <a:t> </a:t>
            </a:r>
            <a:r>
              <a:rPr lang="de-DE" b="0" i="1" dirty="0" err="1"/>
              <a:t>pseudoacacia</a:t>
            </a:r>
            <a:r>
              <a:rPr lang="de-DE" b="0" i="1" dirty="0"/>
              <a:t>)</a:t>
            </a:r>
          </a:p>
        </p:txBody>
      </p:sp>
      <p:sp>
        <p:nvSpPr>
          <p:cNvPr id="4" name="Inhaltsplatzhalter 3"/>
          <p:cNvSpPr>
            <a:spLocks noGrp="1"/>
          </p:cNvSpPr>
          <p:nvPr>
            <p:ph sz="quarter" idx="13"/>
          </p:nvPr>
        </p:nvSpPr>
        <p:spPr>
          <a:xfrm>
            <a:off x="482886" y="1524000"/>
            <a:ext cx="9741958" cy="3818562"/>
          </a:xfrm>
        </p:spPr>
        <p:txBody>
          <a:bodyPr/>
          <a:lstStyle/>
          <a:p>
            <a:r>
              <a:rPr lang="de-DE" dirty="0"/>
              <a:t>Bis 38 m hoher Baum mit lockerer Krone; weiße, intensiv duftende Blüten in hängenden Trauben. </a:t>
            </a:r>
          </a:p>
          <a:p>
            <a:r>
              <a:rPr lang="de-DE" dirty="0"/>
              <a:t>Kurzlebiger Baum mit Pioniereigenschaften; Samen werden mit Wind ausgebreitet; Samen bleiben im Boden lange lebensfähig, es wird eine persistente Samenbank aufgebaut.</a:t>
            </a:r>
          </a:p>
          <a:p>
            <a:r>
              <a:rPr lang="de-DE" dirty="0"/>
              <a:t>Hohes Regenerationsvermögen durch Stockausschlag und Wurzelausläufer. </a:t>
            </a:r>
          </a:p>
          <a:p>
            <a:r>
              <a:rPr lang="de-DE" dirty="0"/>
              <a:t>Als Schmetterlingsblütler kann die Robinie mit ihren Wurzelknöllchenbakterien Luftstickstoff binden; verändert nährstoffarme Standorte nachhaltig – Standort wird </a:t>
            </a:r>
            <a:r>
              <a:rPr lang="de-DE" dirty="0" err="1"/>
              <a:t>aufgedüngt</a:t>
            </a:r>
            <a:r>
              <a:rPr lang="de-DE" dirty="0"/>
              <a:t>.</a:t>
            </a:r>
          </a:p>
          <a:p>
            <a:r>
              <a:rPr lang="de-DE" dirty="0"/>
              <a:t> Besonders problematisch: Eindringen in Sandtrocken- und Kalkmagerrasen. Auswirkungen auf schutzwürdige Trockenrasen sind schwerwiegend: rechtfertigen deshalb die Anwendung von Gegenmaßnahmen. </a:t>
            </a:r>
          </a:p>
          <a:p>
            <a:r>
              <a:rPr lang="de-DE" dirty="0"/>
              <a:t>(Forst-)Wirtschaftliche, kulturhistorische und Naturschutzgründe sprechen gegen den vollständigen Verzicht auf Pflanzung. </a:t>
            </a:r>
          </a:p>
          <a:p>
            <a:pPr marL="0" indent="0">
              <a:buNone/>
            </a:pPr>
            <a:endParaRPr lang="de-DE" dirty="0"/>
          </a:p>
          <a:p>
            <a:pPr marL="0" indent="0">
              <a:buNone/>
            </a:pPr>
            <a:r>
              <a:rPr lang="de-DE" sz="1400" b="1" dirty="0"/>
              <a:t>Empfehlung für den Gartenbau und die Pflanzenverwender:</a:t>
            </a:r>
          </a:p>
          <a:p>
            <a:pPr marL="0" indent="0">
              <a:buNone/>
            </a:pPr>
            <a:r>
              <a:rPr lang="de-DE" dirty="0"/>
              <a:t>Auf eine Pflanzung in Reichweite gefährdeter Vegetationstypen und Offenlandbiotope, insbesondere bei Magerrasen ist zu verzichten. Innerhalb von Siedlungen ist die Verwendung unproblematisch.</a:t>
            </a:r>
          </a:p>
        </p:txBody>
      </p:sp>
    </p:spTree>
    <p:extLst>
      <p:ext uri="{BB962C8B-B14F-4D97-AF65-F5344CB8AC3E}">
        <p14:creationId xmlns:p14="http://schemas.microsoft.com/office/powerpoint/2010/main" val="690026058"/>
      </p:ext>
    </p:extLst>
  </p:cSld>
  <p:clrMapOvr>
    <a:masterClrMapping/>
  </p:clrMapOvr>
</p:sld>
</file>

<file path=ppt/theme/theme1.xml><?xml version="1.0" encoding="utf-8"?>
<a:theme xmlns:a="http://schemas.openxmlformats.org/drawingml/2006/main" name="Office">
  <a:themeElements>
    <a:clrScheme name="Benutzerdefiniert 1">
      <a:dk1>
        <a:srgbClr val="214152"/>
      </a:dk1>
      <a:lt1>
        <a:srgbClr val="FFFFFF"/>
      </a:lt1>
      <a:dk2>
        <a:srgbClr val="295065"/>
      </a:dk2>
      <a:lt2>
        <a:srgbClr val="FFFFFF"/>
      </a:lt2>
      <a:accent1>
        <a:srgbClr val="295065"/>
      </a:accent1>
      <a:accent2>
        <a:srgbClr val="32637E"/>
      </a:accent2>
      <a:accent3>
        <a:srgbClr val="3B7595"/>
      </a:accent3>
      <a:accent4>
        <a:srgbClr val="4383A7"/>
      </a:accent4>
      <a:accent5>
        <a:srgbClr val="5B9ABD"/>
      </a:accent5>
      <a:accent6>
        <a:srgbClr val="FFFFFF"/>
      </a:accent6>
      <a:hlink>
        <a:srgbClr val="214152"/>
      </a:hlink>
      <a:folHlink>
        <a:srgbClr val="3A3838"/>
      </a:folHlink>
    </a:clrScheme>
    <a:fontScheme name="Schrift MLUK">
      <a:majorFont>
        <a:latin typeface="Myriad Pro"/>
        <a:ea typeface=""/>
        <a:cs typeface=""/>
      </a:majorFont>
      <a:minorFont>
        <a:latin typeface="Myriad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9B393006-C2D1-49D3-9F66-B0B46DCF3C6D}" vid="{F88A3DB3-E71A-40C3-89F6-0B1A181130BF}"/>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Vorlage-Praesentationen-2023</Template>
  <TotalTime>0</TotalTime>
  <Words>3496</Words>
  <Application>Microsoft Office PowerPoint</Application>
  <PresentationFormat>Benutzerdefiniert</PresentationFormat>
  <Paragraphs>412</Paragraphs>
  <Slides>43</Slides>
  <Notes>2</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43</vt:i4>
      </vt:variant>
    </vt:vector>
  </HeadingPairs>
  <TitlesOfParts>
    <vt:vector size="52" baseType="lpstr">
      <vt:lpstr>Arial</vt:lpstr>
      <vt:lpstr>Calibri</vt:lpstr>
      <vt:lpstr>Courier New</vt:lpstr>
      <vt:lpstr>Myriad Pro</vt:lpstr>
      <vt:lpstr>Myriad Pro semibold</vt:lpstr>
      <vt:lpstr>Open Sans</vt:lpstr>
      <vt:lpstr>Source Sans Pro</vt:lpstr>
      <vt:lpstr>Wingdings</vt:lpstr>
      <vt:lpstr>Office</vt:lpstr>
      <vt:lpstr>PowerPoint-Präsentation</vt:lpstr>
      <vt:lpstr>Neobiota – gebietsfremde Arten:  Arten, die nach 1492 vom Menschen eingeführt wurden und dauerhaft ohne sein weiteres Zutun hier vorkommen</vt:lpstr>
      <vt:lpstr>Gute Neophyten – Schlechte Neophyten: Invasivität</vt:lpstr>
      <vt:lpstr>Rechtliche Rahmenbedingungen</vt:lpstr>
      <vt:lpstr>Beispiele problematischer Pflanzen im Kleingarten</vt:lpstr>
      <vt:lpstr>Der Götterbaum (Ailanthus altissima) </vt:lpstr>
      <vt:lpstr>Götterbaum (Ailanthus altissima)</vt:lpstr>
      <vt:lpstr>Robinie (Robinia pseudoacacia) </vt:lpstr>
      <vt:lpstr>Robinie (Robinia pseudoacacia)</vt:lpstr>
      <vt:lpstr>Schmetterlingsflieder (Buddleya davidii)</vt:lpstr>
      <vt:lpstr>  Schmetterlingsflieder  (Buddleya davidii) </vt:lpstr>
      <vt:lpstr>Essigbaum (Rhus typhina)</vt:lpstr>
      <vt:lpstr>Essigbaum (Rhus typhina)</vt:lpstr>
      <vt:lpstr>Baumwürger – ab 2027 auf EU-Liste (Celastrus orbiculatus)</vt:lpstr>
      <vt:lpstr>Rundblättriger Baumwürger (Celastrus orbiculatus)</vt:lpstr>
      <vt:lpstr>Riesen-Bärenklau (Heracleum mantegazzianum)</vt:lpstr>
      <vt:lpstr>Riesen-Bärenklau  (Heracleum mantegazzianum)</vt:lpstr>
      <vt:lpstr>Riesen-Bärenklau  (Heracleum mantegazzianum)</vt:lpstr>
      <vt:lpstr>Goldruten (Solidago spec.)</vt:lpstr>
      <vt:lpstr>Goldruten (Solidago spec.)</vt:lpstr>
      <vt:lpstr>Lupine  (Vielblättrige Lupine, Lupinus polyphyllus)</vt:lpstr>
      <vt:lpstr>Lupine (Lupinus polyphyllus)</vt:lpstr>
      <vt:lpstr>Drüsige Kugeldistel (Echinops sphaerocephalus) </vt:lpstr>
      <vt:lpstr>Drüsige Kugeldistel  (Echinops sphaerocephalus)</vt:lpstr>
      <vt:lpstr>Indisches Springkraut  (Impatiens glandulifera)</vt:lpstr>
      <vt:lpstr>Indisches Springkraut  (Impatiens glandulifera)</vt:lpstr>
      <vt:lpstr>Erdmandel (Cyperus esculentus)</vt:lpstr>
      <vt:lpstr>Topinambur  (Helianthus tuberosus)</vt:lpstr>
      <vt:lpstr>Topinambur (Helianthus tuberosus)</vt:lpstr>
      <vt:lpstr>Staudenknöteriche (Fallopia japonica, F. sachalinensis, F. x bohemica)</vt:lpstr>
      <vt:lpstr>Staudenknöteriche  (F. japonica, F. sachalinensis, F. x bohemica)</vt:lpstr>
      <vt:lpstr>Staudenknöteriche  (F. japonica, F. sachalinensis, F. x bohemica)</vt:lpstr>
      <vt:lpstr>Graukresse (Berteroa incana) </vt:lpstr>
      <vt:lpstr>Graukresse (Berteroa incana) </vt:lpstr>
      <vt:lpstr>Kreuzkräuter (Senecio jacobaea, S. leucanthemifolius) </vt:lpstr>
      <vt:lpstr>Kreuzkräuter (Senecio jacobaea, S. leucanthemifolius)</vt:lpstr>
      <vt:lpstr>Ambrosia - Beifußblättriges und Ausdauerndes Traubenkraut (Ambrosia artemisiifolia, A. psilostachya) </vt:lpstr>
      <vt:lpstr>Ambrosia (A. artemisiifolia, A. psilostachya)</vt:lpstr>
      <vt:lpstr>Schlagkraut (Iva xanthiifolia)  mittlerweile verbreitetes Unkraut auf Schuttplätzen, Weg-  und Straßenrändern</vt:lpstr>
      <vt:lpstr>Schlagkraut (Iva xanthiifolia)</vt:lpstr>
      <vt:lpstr>Invasive Wasserpflanzen</vt:lpstr>
      <vt:lpstr>Einfache Grundsätze zu befolgen, bringt viel:</vt:lpstr>
      <vt:lpstr>PowerPoint-Präsentation</vt:lpstr>
    </vt:vector>
  </TitlesOfParts>
  <Company>ZIT-BB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Hoffmann, Matthias</dc:creator>
  <cp:lastModifiedBy>LV Gartenfreunde</cp:lastModifiedBy>
  <cp:revision>107</cp:revision>
  <dcterms:created xsi:type="dcterms:W3CDTF">2023-01-26T14:27:39Z</dcterms:created>
  <dcterms:modified xsi:type="dcterms:W3CDTF">2023-03-28T06:49:08Z</dcterms:modified>
</cp:coreProperties>
</file>