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48" r:id="rId1"/>
  </p:sldMasterIdLst>
  <p:notesMasterIdLst>
    <p:notesMasterId r:id="rId161"/>
  </p:notesMasterIdLst>
  <p:sldIdLst>
    <p:sldId id="530" r:id="rId2"/>
    <p:sldId id="736" r:id="rId3"/>
    <p:sldId id="454" r:id="rId4"/>
    <p:sldId id="312" r:id="rId5"/>
    <p:sldId id="625" r:id="rId6"/>
    <p:sldId id="448" r:id="rId7"/>
    <p:sldId id="474" r:id="rId8"/>
    <p:sldId id="456" r:id="rId9"/>
    <p:sldId id="572" r:id="rId10"/>
    <p:sldId id="600" r:id="rId11"/>
    <p:sldId id="410" r:id="rId12"/>
    <p:sldId id="269" r:id="rId13"/>
    <p:sldId id="339" r:id="rId14"/>
    <p:sldId id="564" r:id="rId15"/>
    <p:sldId id="293" r:id="rId16"/>
    <p:sldId id="556" r:id="rId17"/>
    <p:sldId id="557" r:id="rId18"/>
    <p:sldId id="473" r:id="rId19"/>
    <p:sldId id="463" r:id="rId20"/>
    <p:sldId id="635" r:id="rId21"/>
    <p:sldId id="294" r:id="rId22"/>
    <p:sldId id="549" r:id="rId23"/>
    <p:sldId id="623" r:id="rId24"/>
    <p:sldId id="746" r:id="rId25"/>
    <p:sldId id="630" r:id="rId26"/>
    <p:sldId id="472" r:id="rId27"/>
    <p:sldId id="464" r:id="rId28"/>
    <p:sldId id="614" r:id="rId29"/>
    <p:sldId id="407" r:id="rId30"/>
    <p:sldId id="605" r:id="rId31"/>
    <p:sldId id="408" r:id="rId32"/>
    <p:sldId id="602" r:id="rId33"/>
    <p:sldId id="465" r:id="rId34"/>
    <p:sldId id="553" r:id="rId35"/>
    <p:sldId id="593" r:id="rId36"/>
    <p:sldId id="466" r:id="rId37"/>
    <p:sldId id="637" r:id="rId38"/>
    <p:sldId id="652" r:id="rId39"/>
    <p:sldId id="554" r:id="rId40"/>
    <p:sldId id="295" r:id="rId41"/>
    <p:sldId id="756" r:id="rId42"/>
    <p:sldId id="624" r:id="rId43"/>
    <p:sldId id="752" r:id="rId44"/>
    <p:sldId id="468" r:id="rId45"/>
    <p:sldId id="638" r:id="rId46"/>
    <p:sldId id="574" r:id="rId47"/>
    <p:sldId id="629" r:id="rId48"/>
    <p:sldId id="297" r:id="rId49"/>
    <p:sldId id="758" r:id="rId50"/>
    <p:sldId id="759" r:id="rId51"/>
    <p:sldId id="475" r:id="rId52"/>
    <p:sldId id="622" r:id="rId53"/>
    <p:sldId id="598" r:id="rId54"/>
    <p:sldId id="409" r:id="rId55"/>
    <p:sldId id="760" r:id="rId56"/>
    <p:sldId id="648" r:id="rId57"/>
    <p:sldId id="599" r:id="rId58"/>
    <p:sldId id="603" r:id="rId59"/>
    <p:sldId id="478" r:id="rId60"/>
    <p:sldId id="477" r:id="rId61"/>
    <p:sldId id="642" r:id="rId62"/>
    <p:sldId id="753" r:id="rId63"/>
    <p:sldId id="619" r:id="rId64"/>
    <p:sldId id="620" r:id="rId65"/>
    <p:sldId id="480" r:id="rId66"/>
    <p:sldId id="479" r:id="rId67"/>
    <p:sldId id="566" r:id="rId68"/>
    <p:sldId id="604" r:id="rId69"/>
    <p:sldId id="761" r:id="rId70"/>
    <p:sldId id="481" r:id="rId71"/>
    <p:sldId id="639" r:id="rId72"/>
    <p:sldId id="576" r:id="rId73"/>
    <p:sldId id="640" r:id="rId74"/>
    <p:sldId id="594" r:id="rId75"/>
    <p:sldId id="762" r:id="rId76"/>
    <p:sldId id="534" r:id="rId77"/>
    <p:sldId id="763" r:id="rId78"/>
    <p:sldId id="764" r:id="rId79"/>
    <p:sldId id="641" r:id="rId80"/>
    <p:sldId id="621" r:id="rId81"/>
    <p:sldId id="373" r:id="rId82"/>
    <p:sldId id="550" r:id="rId83"/>
    <p:sldId id="597" r:id="rId84"/>
    <p:sldId id="595" r:id="rId85"/>
    <p:sldId id="596" r:id="rId86"/>
    <p:sldId id="565" r:id="rId87"/>
    <p:sldId id="555" r:id="rId88"/>
    <p:sldId id="632" r:id="rId89"/>
    <p:sldId id="748" r:id="rId90"/>
    <p:sldId id="737" r:id="rId91"/>
    <p:sldId id="738" r:id="rId92"/>
    <p:sldId id="653" r:id="rId93"/>
    <p:sldId id="552" r:id="rId94"/>
    <p:sldId id="643" r:id="rId95"/>
    <p:sldId id="631" r:id="rId96"/>
    <p:sldId id="558" r:id="rId97"/>
    <p:sldId id="559" r:id="rId98"/>
    <p:sldId id="607" r:id="rId99"/>
    <p:sldId id="612" r:id="rId100"/>
    <p:sldId id="609" r:id="rId101"/>
    <p:sldId id="615" r:id="rId102"/>
    <p:sldId id="633" r:id="rId103"/>
    <p:sldId id="751" r:id="rId104"/>
    <p:sldId id="754" r:id="rId105"/>
    <p:sldId id="616" r:id="rId106"/>
    <p:sldId id="781" r:id="rId107"/>
    <p:sldId id="649" r:id="rId108"/>
    <p:sldId id="650" r:id="rId109"/>
    <p:sldId id="425" r:id="rId110"/>
    <p:sldId id="744" r:id="rId111"/>
    <p:sldId id="765" r:id="rId112"/>
    <p:sldId id="626" r:id="rId113"/>
    <p:sldId id="644" r:id="rId114"/>
    <p:sldId id="427" r:id="rId115"/>
    <p:sldId id="535" r:id="rId116"/>
    <p:sldId id="536" r:id="rId117"/>
    <p:sldId id="583" r:id="rId118"/>
    <p:sldId id="766" r:id="rId119"/>
    <p:sldId id="560" r:id="rId120"/>
    <p:sldId id="767" r:id="rId121"/>
    <p:sldId id="768" r:id="rId122"/>
    <p:sldId id="769" r:id="rId123"/>
    <p:sldId id="770" r:id="rId124"/>
    <p:sldId id="772" r:id="rId125"/>
    <p:sldId id="773" r:id="rId126"/>
    <p:sldId id="645" r:id="rId127"/>
    <p:sldId id="646" r:id="rId128"/>
    <p:sldId id="571" r:id="rId129"/>
    <p:sldId id="745" r:id="rId130"/>
    <p:sldId id="651" r:id="rId131"/>
    <p:sldId id="542" r:id="rId132"/>
    <p:sldId id="406" r:id="rId133"/>
    <p:sldId id="611" r:id="rId134"/>
    <p:sldId id="335" r:id="rId135"/>
    <p:sldId id="608" r:id="rId136"/>
    <p:sldId id="739" r:id="rId137"/>
    <p:sldId id="655" r:id="rId138"/>
    <p:sldId id="606" r:id="rId139"/>
    <p:sldId id="743" r:id="rId140"/>
    <p:sldId id="774" r:id="rId141"/>
    <p:sldId id="340" r:id="rId142"/>
    <p:sldId id="775" r:id="rId143"/>
    <p:sldId id="776" r:id="rId144"/>
    <p:sldId id="357" r:id="rId145"/>
    <p:sldId id="358" r:id="rId146"/>
    <p:sldId id="352" r:id="rId147"/>
    <p:sldId id="590" r:id="rId148"/>
    <p:sldId id="360" r:id="rId149"/>
    <p:sldId id="777" r:id="rId150"/>
    <p:sldId id="458" r:id="rId151"/>
    <p:sldId id="402" r:id="rId152"/>
    <p:sldId id="462" r:id="rId153"/>
    <p:sldId id="779" r:id="rId154"/>
    <p:sldId id="367" r:id="rId155"/>
    <p:sldId id="450" r:id="rId156"/>
    <p:sldId id="586" r:id="rId157"/>
    <p:sldId id="455" r:id="rId158"/>
    <p:sldId id="452" r:id="rId159"/>
    <p:sldId id="424" r:id="rId160"/>
  </p:sldIdLst>
  <p:sldSz cx="9144000" cy="6858000" type="screen4x3"/>
  <p:notesSz cx="6858000" cy="9144000"/>
  <p:defaultTextStyle>
    <a:defPPr>
      <a:defRPr lang="de-DE"/>
    </a:defPPr>
    <a:lvl1pPr algn="l" rtl="0" fontAlgn="base">
      <a:spcBef>
        <a:spcPct val="0"/>
      </a:spcBef>
      <a:spcAft>
        <a:spcPct val="0"/>
      </a:spcAft>
      <a:defRPr sz="2400" kern="1200">
        <a:solidFill>
          <a:schemeClr val="tx1"/>
        </a:solidFill>
        <a:latin typeface="Arial" charset="0"/>
        <a:ea typeface="ＭＳ Ｐゴシック" charset="0"/>
        <a:cs typeface="ＭＳ Ｐゴシック" charset="0"/>
      </a:defRPr>
    </a:lvl1pPr>
    <a:lvl2pPr marL="457200" algn="l" rtl="0" fontAlgn="base">
      <a:spcBef>
        <a:spcPct val="0"/>
      </a:spcBef>
      <a:spcAft>
        <a:spcPct val="0"/>
      </a:spcAft>
      <a:defRPr sz="2400" kern="1200">
        <a:solidFill>
          <a:schemeClr val="tx1"/>
        </a:solidFill>
        <a:latin typeface="Arial" charset="0"/>
        <a:ea typeface="ＭＳ Ｐゴシック" charset="0"/>
        <a:cs typeface="ＭＳ Ｐゴシック" charset="0"/>
      </a:defRPr>
    </a:lvl2pPr>
    <a:lvl3pPr marL="914400" algn="l" rtl="0" fontAlgn="base">
      <a:spcBef>
        <a:spcPct val="0"/>
      </a:spcBef>
      <a:spcAft>
        <a:spcPct val="0"/>
      </a:spcAft>
      <a:defRPr sz="2400" kern="1200">
        <a:solidFill>
          <a:schemeClr val="tx1"/>
        </a:solidFill>
        <a:latin typeface="Arial" charset="0"/>
        <a:ea typeface="ＭＳ Ｐゴシック" charset="0"/>
        <a:cs typeface="ＭＳ Ｐゴシック" charset="0"/>
      </a:defRPr>
    </a:lvl3pPr>
    <a:lvl4pPr marL="1371600" algn="l" rtl="0" fontAlgn="base">
      <a:spcBef>
        <a:spcPct val="0"/>
      </a:spcBef>
      <a:spcAft>
        <a:spcPct val="0"/>
      </a:spcAft>
      <a:defRPr sz="2400" kern="1200">
        <a:solidFill>
          <a:schemeClr val="tx1"/>
        </a:solidFill>
        <a:latin typeface="Arial" charset="0"/>
        <a:ea typeface="ＭＳ Ｐゴシック" charset="0"/>
        <a:cs typeface="ＭＳ Ｐゴシック" charset="0"/>
      </a:defRPr>
    </a:lvl4pPr>
    <a:lvl5pPr marL="1828800" algn="l" rtl="0" fontAlgn="base">
      <a:spcBef>
        <a:spcPct val="0"/>
      </a:spcBef>
      <a:spcAft>
        <a:spcPct val="0"/>
      </a:spcAft>
      <a:defRPr sz="2400" kern="1200">
        <a:solidFill>
          <a:schemeClr val="tx1"/>
        </a:solidFill>
        <a:latin typeface="Arial" charset="0"/>
        <a:ea typeface="ＭＳ Ｐゴシック" charset="0"/>
        <a:cs typeface="ＭＳ Ｐゴシック" charset="0"/>
      </a:defRPr>
    </a:lvl5pPr>
    <a:lvl6pPr marL="2286000" algn="l" defTabSz="457200" rtl="0" eaLnBrk="1" latinLnBrk="0" hangingPunct="1">
      <a:defRPr sz="2400" kern="1200">
        <a:solidFill>
          <a:schemeClr val="tx1"/>
        </a:solidFill>
        <a:latin typeface="Arial" charset="0"/>
        <a:ea typeface="ＭＳ Ｐゴシック" charset="0"/>
        <a:cs typeface="ＭＳ Ｐゴシック" charset="0"/>
      </a:defRPr>
    </a:lvl6pPr>
    <a:lvl7pPr marL="2743200" algn="l" defTabSz="457200" rtl="0" eaLnBrk="1" latinLnBrk="0" hangingPunct="1">
      <a:defRPr sz="2400" kern="1200">
        <a:solidFill>
          <a:schemeClr val="tx1"/>
        </a:solidFill>
        <a:latin typeface="Arial" charset="0"/>
        <a:ea typeface="ＭＳ Ｐゴシック" charset="0"/>
        <a:cs typeface="ＭＳ Ｐゴシック" charset="0"/>
      </a:defRPr>
    </a:lvl7pPr>
    <a:lvl8pPr marL="3200400" algn="l" defTabSz="457200" rtl="0" eaLnBrk="1" latinLnBrk="0" hangingPunct="1">
      <a:defRPr sz="2400" kern="1200">
        <a:solidFill>
          <a:schemeClr val="tx1"/>
        </a:solidFill>
        <a:latin typeface="Arial" charset="0"/>
        <a:ea typeface="ＭＳ Ｐゴシック" charset="0"/>
        <a:cs typeface="ＭＳ Ｐゴシック" charset="0"/>
      </a:defRPr>
    </a:lvl8pPr>
    <a:lvl9pPr marL="3657600" algn="l" defTabSz="457200" rtl="0" eaLnBrk="1" latinLnBrk="0" hangingPunct="1">
      <a:defRPr sz="2400" kern="1200">
        <a:solidFill>
          <a:schemeClr val="tx1"/>
        </a:solidFill>
        <a:latin typeface="Arial"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ittlere Formatvorlage 2 - Akz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843"/>
    <p:restoredTop sz="92813"/>
  </p:normalViewPr>
  <p:slideViewPr>
    <p:cSldViewPr>
      <p:cViewPr varScale="1">
        <p:scale>
          <a:sx n="77" d="100"/>
          <a:sy n="77" d="100"/>
        </p:scale>
        <p:origin x="624" y="54"/>
      </p:cViewPr>
      <p:guideLst>
        <p:guide orient="horz" pos="2160"/>
        <p:guide pos="2880"/>
      </p:guideLst>
    </p:cSldViewPr>
  </p:slideViewPr>
  <p:notesTextViewPr>
    <p:cViewPr>
      <p:scale>
        <a:sx n="100" d="100"/>
        <a:sy n="100" d="100"/>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presProps" Target="pres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viewProps" Target="viewProp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tableStyles" Target="tableStyles.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ea typeface="+mn-ea"/>
                <a:cs typeface="+mn-cs"/>
              </a:defRPr>
            </a:lvl1pPr>
          </a:lstStyle>
          <a:p>
            <a:pPr>
              <a:defRPr/>
            </a:pPr>
            <a:endParaRPr lang="de-DE"/>
          </a:p>
        </p:txBody>
      </p:sp>
      <p:sp>
        <p:nvSpPr>
          <p:cNvPr id="12291"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ea typeface="+mn-ea"/>
                <a:cs typeface="+mn-cs"/>
              </a:defRPr>
            </a:lvl1pPr>
          </a:lstStyle>
          <a:p>
            <a:pPr>
              <a:defRPr/>
            </a:pPr>
            <a:endParaRPr lang="de-DE"/>
          </a:p>
        </p:txBody>
      </p:sp>
      <p:sp>
        <p:nvSpPr>
          <p:cNvPr id="614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Lst>
        </p:spPr>
      </p:sp>
      <p:sp>
        <p:nvSpPr>
          <p:cNvPr id="1229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1229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ea typeface="+mn-ea"/>
                <a:cs typeface="+mn-cs"/>
              </a:defRPr>
            </a:lvl1pPr>
          </a:lstStyle>
          <a:p>
            <a:pPr>
              <a:defRPr/>
            </a:pPr>
            <a:endParaRPr lang="de-DE"/>
          </a:p>
        </p:txBody>
      </p:sp>
      <p:sp>
        <p:nvSpPr>
          <p:cNvPr id="1229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ea typeface="+mn-ea"/>
                <a:cs typeface="+mn-cs"/>
              </a:defRPr>
            </a:lvl1pPr>
          </a:lstStyle>
          <a:p>
            <a:pPr>
              <a:defRPr/>
            </a:pPr>
            <a:fld id="{5579AAC1-71D0-0745-914D-DF184D24A917}" type="slidenum">
              <a:rPr lang="de-DE"/>
              <a:pPr>
                <a:defRPr/>
              </a:pPr>
              <a:t>‹Nr.›</a:t>
            </a:fld>
            <a:endParaRPr lang="de-DE" dirty="0"/>
          </a:p>
        </p:txBody>
      </p:sp>
    </p:spTree>
    <p:extLst>
      <p:ext uri="{BB962C8B-B14F-4D97-AF65-F5344CB8AC3E}">
        <p14:creationId xmlns:p14="http://schemas.microsoft.com/office/powerpoint/2010/main" val="168966633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Arial"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Folienbildplatzhalter 1"/>
          <p:cNvSpPr>
            <a:spLocks noGrp="1" noRot="1" noChangeAspect="1" noTextEdit="1"/>
          </p:cNvSpPr>
          <p:nvPr>
            <p:ph type="sldImg"/>
          </p:nvPr>
        </p:nvSpPr>
        <p:spPr>
          <a:ln/>
        </p:spPr>
      </p:sp>
      <p:sp>
        <p:nvSpPr>
          <p:cNvPr id="18434"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18435"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1A48836A-A239-C74F-8332-1BFFF1467E82}" type="slidenum">
              <a:rPr lang="de-DE" sz="1200">
                <a:cs typeface="Arial" charset="0"/>
              </a:rPr>
              <a:pPr eaLnBrk="1" hangingPunct="1"/>
              <a:t>1</a:t>
            </a:fld>
            <a:endParaRPr lang="de-DE" sz="1200">
              <a:cs typeface="Arial" charset="0"/>
            </a:endParaRPr>
          </a:p>
        </p:txBody>
      </p:sp>
    </p:spTree>
    <p:extLst>
      <p:ext uri="{BB962C8B-B14F-4D97-AF65-F5344CB8AC3E}">
        <p14:creationId xmlns:p14="http://schemas.microsoft.com/office/powerpoint/2010/main" val="15406303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Folienbildplatzhalter 1"/>
          <p:cNvSpPr>
            <a:spLocks noGrp="1" noRot="1" noChangeAspect="1" noTextEdit="1"/>
          </p:cNvSpPr>
          <p:nvPr>
            <p:ph type="sldImg"/>
          </p:nvPr>
        </p:nvSpPr>
        <p:spPr>
          <a:ln/>
        </p:spPr>
      </p:sp>
      <p:sp>
        <p:nvSpPr>
          <p:cNvPr id="43010"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43011"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DC591E58-DB7F-4041-9D53-6F66C45E75A8}" type="slidenum">
              <a:rPr lang="de-DE" sz="1200">
                <a:cs typeface="Arial" charset="0"/>
              </a:rPr>
              <a:pPr eaLnBrk="1" hangingPunct="1"/>
              <a:t>10</a:t>
            </a:fld>
            <a:endParaRPr lang="de-DE" sz="1200">
              <a:cs typeface="Arial" charset="0"/>
            </a:endParaRPr>
          </a:p>
        </p:txBody>
      </p:sp>
    </p:spTree>
    <p:extLst>
      <p:ext uri="{BB962C8B-B14F-4D97-AF65-F5344CB8AC3E}">
        <p14:creationId xmlns:p14="http://schemas.microsoft.com/office/powerpoint/2010/main" val="1341565898"/>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3" name="Folienbildplatzhalter 1"/>
          <p:cNvSpPr>
            <a:spLocks noGrp="1" noRot="1" noChangeAspect="1" noTextEdit="1"/>
          </p:cNvSpPr>
          <p:nvPr>
            <p:ph type="sldImg"/>
          </p:nvPr>
        </p:nvSpPr>
        <p:spPr>
          <a:ln/>
        </p:spPr>
      </p:sp>
      <p:sp>
        <p:nvSpPr>
          <p:cNvPr id="172034"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172035"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94D1C322-2510-8E4F-901C-656C114A9E5E}" type="slidenum">
              <a:rPr lang="de-DE" sz="1200">
                <a:cs typeface="Arial" charset="0"/>
              </a:rPr>
              <a:pPr eaLnBrk="1" hangingPunct="1"/>
              <a:t>102</a:t>
            </a:fld>
            <a:endParaRPr lang="de-DE" sz="1200">
              <a:cs typeface="Arial" charset="0"/>
            </a:endParaRPr>
          </a:p>
        </p:txBody>
      </p:sp>
    </p:spTree>
    <p:extLst>
      <p:ext uri="{BB962C8B-B14F-4D97-AF65-F5344CB8AC3E}">
        <p14:creationId xmlns:p14="http://schemas.microsoft.com/office/powerpoint/2010/main" val="123928901"/>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3" name="Folienbildplatzhalter 1"/>
          <p:cNvSpPr>
            <a:spLocks noGrp="1" noRot="1" noChangeAspect="1" noTextEdit="1"/>
          </p:cNvSpPr>
          <p:nvPr>
            <p:ph type="sldImg"/>
          </p:nvPr>
        </p:nvSpPr>
        <p:spPr>
          <a:ln/>
        </p:spPr>
      </p:sp>
      <p:sp>
        <p:nvSpPr>
          <p:cNvPr id="172034"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172035"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94D1C322-2510-8E4F-901C-656C114A9E5E}" type="slidenum">
              <a:rPr lang="de-DE" sz="1200">
                <a:cs typeface="Arial" charset="0"/>
              </a:rPr>
              <a:pPr eaLnBrk="1" hangingPunct="1"/>
              <a:t>103</a:t>
            </a:fld>
            <a:endParaRPr lang="de-DE" sz="1200">
              <a:cs typeface="Arial" charset="0"/>
            </a:endParaRPr>
          </a:p>
        </p:txBody>
      </p:sp>
    </p:spTree>
    <p:extLst>
      <p:ext uri="{BB962C8B-B14F-4D97-AF65-F5344CB8AC3E}">
        <p14:creationId xmlns:p14="http://schemas.microsoft.com/office/powerpoint/2010/main" val="3579223113"/>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3" name="Folienbildplatzhalter 1"/>
          <p:cNvSpPr>
            <a:spLocks noGrp="1" noRot="1" noChangeAspect="1" noTextEdit="1"/>
          </p:cNvSpPr>
          <p:nvPr>
            <p:ph type="sldImg"/>
          </p:nvPr>
        </p:nvSpPr>
        <p:spPr>
          <a:ln/>
        </p:spPr>
      </p:sp>
      <p:sp>
        <p:nvSpPr>
          <p:cNvPr id="172034"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172035"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94D1C322-2510-8E4F-901C-656C114A9E5E}" type="slidenum">
              <a:rPr lang="de-DE" sz="1200">
                <a:cs typeface="Arial" charset="0"/>
              </a:rPr>
              <a:pPr eaLnBrk="1" hangingPunct="1"/>
              <a:t>104</a:t>
            </a:fld>
            <a:endParaRPr lang="de-DE" sz="1200">
              <a:cs typeface="Arial" charset="0"/>
            </a:endParaRPr>
          </a:p>
        </p:txBody>
      </p:sp>
    </p:spTree>
    <p:extLst>
      <p:ext uri="{BB962C8B-B14F-4D97-AF65-F5344CB8AC3E}">
        <p14:creationId xmlns:p14="http://schemas.microsoft.com/office/powerpoint/2010/main" val="3536866134"/>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1" name="Folienbildplatzhalter 1"/>
          <p:cNvSpPr>
            <a:spLocks noGrp="1" noRot="1" noChangeAspect="1" noTextEdit="1"/>
          </p:cNvSpPr>
          <p:nvPr>
            <p:ph type="sldImg"/>
          </p:nvPr>
        </p:nvSpPr>
        <p:spPr>
          <a:ln/>
        </p:spPr>
      </p:sp>
      <p:sp>
        <p:nvSpPr>
          <p:cNvPr id="174082"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174083"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6DC18A0-47E7-CF43-B06A-01F94BC64101}" type="slidenum">
              <a:rPr lang="de-DE" sz="1200">
                <a:cs typeface="Arial" charset="0"/>
              </a:rPr>
              <a:pPr eaLnBrk="1" hangingPunct="1"/>
              <a:t>105</a:t>
            </a:fld>
            <a:endParaRPr lang="de-DE" sz="1200">
              <a:cs typeface="Arial" charset="0"/>
            </a:endParaRPr>
          </a:p>
        </p:txBody>
      </p:sp>
    </p:spTree>
    <p:extLst>
      <p:ext uri="{BB962C8B-B14F-4D97-AF65-F5344CB8AC3E}">
        <p14:creationId xmlns:p14="http://schemas.microsoft.com/office/powerpoint/2010/main" val="1930159458"/>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3" name="Folienbildplatzhalter 1"/>
          <p:cNvSpPr>
            <a:spLocks noGrp="1" noRot="1" noChangeAspect="1" noTextEdit="1"/>
          </p:cNvSpPr>
          <p:nvPr>
            <p:ph type="sldImg"/>
          </p:nvPr>
        </p:nvSpPr>
        <p:spPr>
          <a:ln/>
        </p:spPr>
      </p:sp>
      <p:sp>
        <p:nvSpPr>
          <p:cNvPr id="182274"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182275"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B24A170E-4A36-2B45-9FA7-0C33E7ACFDE5}" type="slidenum">
              <a:rPr lang="de-DE" sz="1200">
                <a:cs typeface="Arial" charset="0"/>
              </a:rPr>
              <a:pPr eaLnBrk="1" hangingPunct="1"/>
              <a:t>106</a:t>
            </a:fld>
            <a:endParaRPr lang="de-DE" sz="1200">
              <a:cs typeface="Arial" charset="0"/>
            </a:endParaRPr>
          </a:p>
        </p:txBody>
      </p:sp>
    </p:spTree>
    <p:extLst>
      <p:ext uri="{BB962C8B-B14F-4D97-AF65-F5344CB8AC3E}">
        <p14:creationId xmlns:p14="http://schemas.microsoft.com/office/powerpoint/2010/main" val="2218231735"/>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1" name="Folienbildplatzhalter 1"/>
          <p:cNvSpPr>
            <a:spLocks noGrp="1" noRot="1" noChangeAspect="1" noTextEdit="1"/>
          </p:cNvSpPr>
          <p:nvPr>
            <p:ph type="sldImg"/>
          </p:nvPr>
        </p:nvSpPr>
        <p:spPr>
          <a:ln/>
        </p:spPr>
      </p:sp>
      <p:sp>
        <p:nvSpPr>
          <p:cNvPr id="184322"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184323"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EEC517B1-82F9-B844-B0CA-EF8E14DC260B}" type="slidenum">
              <a:rPr lang="de-DE" sz="1200">
                <a:cs typeface="Arial" charset="0"/>
              </a:rPr>
              <a:pPr eaLnBrk="1" hangingPunct="1"/>
              <a:t>107</a:t>
            </a:fld>
            <a:endParaRPr lang="de-DE" sz="1200">
              <a:cs typeface="Arial" charset="0"/>
            </a:endParaRPr>
          </a:p>
        </p:txBody>
      </p:sp>
    </p:spTree>
    <p:extLst>
      <p:ext uri="{BB962C8B-B14F-4D97-AF65-F5344CB8AC3E}">
        <p14:creationId xmlns:p14="http://schemas.microsoft.com/office/powerpoint/2010/main" val="2135229542"/>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1" name="Folienbildplatzhalter 1"/>
          <p:cNvSpPr>
            <a:spLocks noGrp="1" noRot="1" noChangeAspect="1" noTextEdit="1"/>
          </p:cNvSpPr>
          <p:nvPr>
            <p:ph type="sldImg"/>
          </p:nvPr>
        </p:nvSpPr>
        <p:spPr>
          <a:ln/>
        </p:spPr>
      </p:sp>
      <p:sp>
        <p:nvSpPr>
          <p:cNvPr id="184322"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184323"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EEC517B1-82F9-B844-B0CA-EF8E14DC260B}" type="slidenum">
              <a:rPr lang="de-DE" sz="1200">
                <a:cs typeface="Arial" charset="0"/>
              </a:rPr>
              <a:pPr eaLnBrk="1" hangingPunct="1"/>
              <a:t>108</a:t>
            </a:fld>
            <a:endParaRPr lang="de-DE" sz="1200">
              <a:cs typeface="Arial" charset="0"/>
            </a:endParaRPr>
          </a:p>
        </p:txBody>
      </p:sp>
    </p:spTree>
    <p:extLst>
      <p:ext uri="{BB962C8B-B14F-4D97-AF65-F5344CB8AC3E}">
        <p14:creationId xmlns:p14="http://schemas.microsoft.com/office/powerpoint/2010/main" val="2105010792"/>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3" name="Folienbildplatzhalter 1"/>
          <p:cNvSpPr>
            <a:spLocks noGrp="1" noRot="1" noChangeAspect="1" noTextEdit="1"/>
          </p:cNvSpPr>
          <p:nvPr>
            <p:ph type="sldImg"/>
          </p:nvPr>
        </p:nvSpPr>
        <p:spPr>
          <a:ln/>
        </p:spPr>
      </p:sp>
      <p:sp>
        <p:nvSpPr>
          <p:cNvPr id="182274"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182275"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B24A170E-4A36-2B45-9FA7-0C33E7ACFDE5}" type="slidenum">
              <a:rPr lang="de-DE" sz="1200">
                <a:cs typeface="Arial" charset="0"/>
              </a:rPr>
              <a:pPr eaLnBrk="1" hangingPunct="1"/>
              <a:t>109</a:t>
            </a:fld>
            <a:endParaRPr lang="de-DE" sz="1200">
              <a:cs typeface="Arial" charset="0"/>
            </a:endParaRPr>
          </a:p>
        </p:txBody>
      </p:sp>
    </p:spTree>
    <p:extLst>
      <p:ext uri="{BB962C8B-B14F-4D97-AF65-F5344CB8AC3E}">
        <p14:creationId xmlns:p14="http://schemas.microsoft.com/office/powerpoint/2010/main" val="238392957"/>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69" name="Folienbildplatzhalter 1"/>
          <p:cNvSpPr>
            <a:spLocks noGrp="1" noRot="1" noChangeAspect="1" noTextEdit="1"/>
          </p:cNvSpPr>
          <p:nvPr>
            <p:ph type="sldImg"/>
          </p:nvPr>
        </p:nvSpPr>
        <p:spPr>
          <a:ln/>
        </p:spPr>
      </p:sp>
      <p:sp>
        <p:nvSpPr>
          <p:cNvPr id="186370"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186371"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D8E007EF-62CA-554D-9125-9CD207BB455D}" type="slidenum">
              <a:rPr lang="de-DE" sz="1200">
                <a:cs typeface="Arial" charset="0"/>
              </a:rPr>
              <a:pPr eaLnBrk="1" hangingPunct="1"/>
              <a:t>110</a:t>
            </a:fld>
            <a:endParaRPr lang="de-DE" sz="1200">
              <a:cs typeface="Arial" charset="0"/>
            </a:endParaRPr>
          </a:p>
        </p:txBody>
      </p:sp>
    </p:spTree>
    <p:extLst>
      <p:ext uri="{BB962C8B-B14F-4D97-AF65-F5344CB8AC3E}">
        <p14:creationId xmlns:p14="http://schemas.microsoft.com/office/powerpoint/2010/main" val="3014533379"/>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69" name="Folienbildplatzhalter 1"/>
          <p:cNvSpPr>
            <a:spLocks noGrp="1" noRot="1" noChangeAspect="1" noTextEdit="1"/>
          </p:cNvSpPr>
          <p:nvPr>
            <p:ph type="sldImg"/>
          </p:nvPr>
        </p:nvSpPr>
        <p:spPr>
          <a:ln/>
        </p:spPr>
      </p:sp>
      <p:sp>
        <p:nvSpPr>
          <p:cNvPr id="186370"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186371"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D8E007EF-62CA-554D-9125-9CD207BB455D}" type="slidenum">
              <a:rPr lang="de-DE" sz="1200">
                <a:cs typeface="Arial" charset="0"/>
              </a:rPr>
              <a:pPr eaLnBrk="1" hangingPunct="1"/>
              <a:t>111</a:t>
            </a:fld>
            <a:endParaRPr lang="de-DE" sz="1200">
              <a:cs typeface="Arial" charset="0"/>
            </a:endParaRPr>
          </a:p>
        </p:txBody>
      </p:sp>
    </p:spTree>
    <p:extLst>
      <p:ext uri="{BB962C8B-B14F-4D97-AF65-F5344CB8AC3E}">
        <p14:creationId xmlns:p14="http://schemas.microsoft.com/office/powerpoint/2010/main" val="5855950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Folienbildplatzhalter 1"/>
          <p:cNvSpPr>
            <a:spLocks noGrp="1" noRot="1" noChangeAspect="1" noTextEdit="1"/>
          </p:cNvSpPr>
          <p:nvPr>
            <p:ph type="sldImg"/>
          </p:nvPr>
        </p:nvSpPr>
        <p:spPr>
          <a:ln/>
        </p:spPr>
      </p:sp>
      <p:sp>
        <p:nvSpPr>
          <p:cNvPr id="40962"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40963"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A35AF47F-D89B-6F44-BAE7-3514F4EA350E}" type="slidenum">
              <a:rPr lang="de-DE" sz="1200">
                <a:cs typeface="Arial" charset="0"/>
              </a:rPr>
              <a:pPr eaLnBrk="1" hangingPunct="1"/>
              <a:t>11</a:t>
            </a:fld>
            <a:endParaRPr lang="de-DE" sz="1200">
              <a:cs typeface="Arial" charset="0"/>
            </a:endParaRPr>
          </a:p>
        </p:txBody>
      </p:sp>
    </p:spTree>
    <p:extLst>
      <p:ext uri="{BB962C8B-B14F-4D97-AF65-F5344CB8AC3E}">
        <p14:creationId xmlns:p14="http://schemas.microsoft.com/office/powerpoint/2010/main" val="120152398"/>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69" name="Folienbildplatzhalter 1"/>
          <p:cNvSpPr>
            <a:spLocks noGrp="1" noRot="1" noChangeAspect="1" noTextEdit="1"/>
          </p:cNvSpPr>
          <p:nvPr>
            <p:ph type="sldImg"/>
          </p:nvPr>
        </p:nvSpPr>
        <p:spPr>
          <a:ln/>
        </p:spPr>
      </p:sp>
      <p:sp>
        <p:nvSpPr>
          <p:cNvPr id="186370"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186371"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D8E007EF-62CA-554D-9125-9CD207BB455D}" type="slidenum">
              <a:rPr lang="de-DE" sz="1200">
                <a:cs typeface="Arial" charset="0"/>
              </a:rPr>
              <a:pPr eaLnBrk="1" hangingPunct="1"/>
              <a:t>112</a:t>
            </a:fld>
            <a:endParaRPr lang="de-DE" sz="1200">
              <a:cs typeface="Arial" charset="0"/>
            </a:endParaRPr>
          </a:p>
        </p:txBody>
      </p:sp>
    </p:spTree>
    <p:extLst>
      <p:ext uri="{BB962C8B-B14F-4D97-AF65-F5344CB8AC3E}">
        <p14:creationId xmlns:p14="http://schemas.microsoft.com/office/powerpoint/2010/main" val="918248976"/>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69" name="Folienbildplatzhalter 1"/>
          <p:cNvSpPr>
            <a:spLocks noGrp="1" noRot="1" noChangeAspect="1" noTextEdit="1"/>
          </p:cNvSpPr>
          <p:nvPr>
            <p:ph type="sldImg"/>
          </p:nvPr>
        </p:nvSpPr>
        <p:spPr>
          <a:ln/>
        </p:spPr>
      </p:sp>
      <p:sp>
        <p:nvSpPr>
          <p:cNvPr id="186370"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186371"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D8E007EF-62CA-554D-9125-9CD207BB455D}" type="slidenum">
              <a:rPr lang="de-DE" sz="1200">
                <a:cs typeface="Arial" charset="0"/>
              </a:rPr>
              <a:pPr eaLnBrk="1" hangingPunct="1"/>
              <a:t>113</a:t>
            </a:fld>
            <a:endParaRPr lang="de-DE" sz="1200">
              <a:cs typeface="Arial" charset="0"/>
            </a:endParaRPr>
          </a:p>
        </p:txBody>
      </p:sp>
    </p:spTree>
    <p:extLst>
      <p:ext uri="{BB962C8B-B14F-4D97-AF65-F5344CB8AC3E}">
        <p14:creationId xmlns:p14="http://schemas.microsoft.com/office/powerpoint/2010/main" val="4282571627"/>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7" name="Folienbildplatzhalter 1"/>
          <p:cNvSpPr>
            <a:spLocks noGrp="1" noRot="1" noChangeAspect="1" noTextEdit="1"/>
          </p:cNvSpPr>
          <p:nvPr>
            <p:ph type="sldImg"/>
          </p:nvPr>
        </p:nvSpPr>
        <p:spPr>
          <a:ln/>
        </p:spPr>
      </p:sp>
      <p:sp>
        <p:nvSpPr>
          <p:cNvPr id="188418"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188419"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6EB990B8-9BA6-734B-BCDA-689D9FD4906D}" type="slidenum">
              <a:rPr lang="de-DE" sz="1200">
                <a:cs typeface="Arial" charset="0"/>
              </a:rPr>
              <a:pPr eaLnBrk="1" hangingPunct="1"/>
              <a:t>114</a:t>
            </a:fld>
            <a:endParaRPr lang="de-DE" sz="1200">
              <a:cs typeface="Arial" charset="0"/>
            </a:endParaRPr>
          </a:p>
        </p:txBody>
      </p:sp>
    </p:spTree>
    <p:extLst>
      <p:ext uri="{BB962C8B-B14F-4D97-AF65-F5344CB8AC3E}">
        <p14:creationId xmlns:p14="http://schemas.microsoft.com/office/powerpoint/2010/main" val="178266272"/>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3" name="Folienbildplatzhalter 1"/>
          <p:cNvSpPr>
            <a:spLocks noGrp="1" noRot="1" noChangeAspect="1" noTextEdit="1"/>
          </p:cNvSpPr>
          <p:nvPr>
            <p:ph type="sldImg"/>
          </p:nvPr>
        </p:nvSpPr>
        <p:spPr>
          <a:ln/>
        </p:spPr>
      </p:sp>
      <p:sp>
        <p:nvSpPr>
          <p:cNvPr id="192514"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192515"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44714990-C1DB-DB40-8930-B96CCA5D7611}" type="slidenum">
              <a:rPr lang="de-DE" sz="1200">
                <a:cs typeface="Arial" charset="0"/>
              </a:rPr>
              <a:pPr eaLnBrk="1" hangingPunct="1"/>
              <a:t>117</a:t>
            </a:fld>
            <a:endParaRPr lang="de-DE" sz="1200">
              <a:cs typeface="Arial" charset="0"/>
            </a:endParaRPr>
          </a:p>
        </p:txBody>
      </p:sp>
    </p:spTree>
    <p:extLst>
      <p:ext uri="{BB962C8B-B14F-4D97-AF65-F5344CB8AC3E}">
        <p14:creationId xmlns:p14="http://schemas.microsoft.com/office/powerpoint/2010/main" val="381545939"/>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1" name="Folienbildplatzhalter 1"/>
          <p:cNvSpPr>
            <a:spLocks noGrp="1" noRot="1" noChangeAspect="1" noTextEdit="1"/>
          </p:cNvSpPr>
          <p:nvPr>
            <p:ph type="sldImg"/>
          </p:nvPr>
        </p:nvSpPr>
        <p:spPr>
          <a:ln/>
        </p:spPr>
      </p:sp>
      <p:sp>
        <p:nvSpPr>
          <p:cNvPr id="194562"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194563"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EE8DCCE1-F8CD-404C-A6AD-11289F14F05D}" type="slidenum">
              <a:rPr lang="de-DE" sz="1200">
                <a:cs typeface="Arial" charset="0"/>
              </a:rPr>
              <a:pPr eaLnBrk="1" hangingPunct="1"/>
              <a:t>118</a:t>
            </a:fld>
            <a:endParaRPr lang="de-DE" sz="1200">
              <a:cs typeface="Arial" charset="0"/>
            </a:endParaRPr>
          </a:p>
        </p:txBody>
      </p:sp>
    </p:spTree>
    <p:extLst>
      <p:ext uri="{BB962C8B-B14F-4D97-AF65-F5344CB8AC3E}">
        <p14:creationId xmlns:p14="http://schemas.microsoft.com/office/powerpoint/2010/main" val="256426831"/>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09" name="Folienbildplatzhalter 1"/>
          <p:cNvSpPr>
            <a:spLocks noGrp="1" noRot="1" noChangeAspect="1" noTextEdit="1"/>
          </p:cNvSpPr>
          <p:nvPr>
            <p:ph type="sldImg"/>
          </p:nvPr>
        </p:nvSpPr>
        <p:spPr>
          <a:ln/>
        </p:spPr>
      </p:sp>
      <p:sp>
        <p:nvSpPr>
          <p:cNvPr id="196610"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196611"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570625C4-5D23-5744-82C6-1AFBA1668F54}" type="slidenum">
              <a:rPr lang="de-DE" sz="1200">
                <a:cs typeface="Arial" charset="0"/>
              </a:rPr>
              <a:pPr eaLnBrk="1" hangingPunct="1"/>
              <a:t>119</a:t>
            </a:fld>
            <a:endParaRPr lang="de-DE" sz="1200">
              <a:cs typeface="Arial" charset="0"/>
            </a:endParaRPr>
          </a:p>
        </p:txBody>
      </p:sp>
    </p:spTree>
    <p:extLst>
      <p:ext uri="{BB962C8B-B14F-4D97-AF65-F5344CB8AC3E}">
        <p14:creationId xmlns:p14="http://schemas.microsoft.com/office/powerpoint/2010/main" val="576493562"/>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7" name="Folienbildplatzhalter 1"/>
          <p:cNvSpPr>
            <a:spLocks noGrp="1" noRot="1" noChangeAspect="1" noTextEdit="1"/>
          </p:cNvSpPr>
          <p:nvPr>
            <p:ph type="sldImg"/>
          </p:nvPr>
        </p:nvSpPr>
        <p:spPr>
          <a:ln/>
        </p:spPr>
      </p:sp>
      <p:sp>
        <p:nvSpPr>
          <p:cNvPr id="198658"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198659"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B21D2205-9445-6B46-B811-2E95C2951AB3}" type="slidenum">
              <a:rPr lang="de-DE" sz="1200">
                <a:cs typeface="Arial" charset="0"/>
              </a:rPr>
              <a:pPr eaLnBrk="1" hangingPunct="1"/>
              <a:t>120</a:t>
            </a:fld>
            <a:endParaRPr lang="de-DE" sz="1200">
              <a:cs typeface="Arial" charset="0"/>
            </a:endParaRPr>
          </a:p>
        </p:txBody>
      </p:sp>
    </p:spTree>
    <p:extLst>
      <p:ext uri="{BB962C8B-B14F-4D97-AF65-F5344CB8AC3E}">
        <p14:creationId xmlns:p14="http://schemas.microsoft.com/office/powerpoint/2010/main" val="1828564917"/>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5" name="Folienbildplatzhalter 1"/>
          <p:cNvSpPr>
            <a:spLocks noGrp="1" noRot="1" noChangeAspect="1" noTextEdit="1"/>
          </p:cNvSpPr>
          <p:nvPr>
            <p:ph type="sldImg"/>
          </p:nvPr>
        </p:nvSpPr>
        <p:spPr>
          <a:ln/>
        </p:spPr>
      </p:sp>
      <p:sp>
        <p:nvSpPr>
          <p:cNvPr id="200706"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200707"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3710FB87-A5C9-BA4E-BAEC-806D9BBFCFFE}" type="slidenum">
              <a:rPr lang="de-DE" sz="1200">
                <a:cs typeface="Arial" charset="0"/>
              </a:rPr>
              <a:pPr eaLnBrk="1" hangingPunct="1"/>
              <a:t>121</a:t>
            </a:fld>
            <a:endParaRPr lang="de-DE" sz="1200">
              <a:cs typeface="Arial" charset="0"/>
            </a:endParaRPr>
          </a:p>
        </p:txBody>
      </p:sp>
    </p:spTree>
    <p:extLst>
      <p:ext uri="{BB962C8B-B14F-4D97-AF65-F5344CB8AC3E}">
        <p14:creationId xmlns:p14="http://schemas.microsoft.com/office/powerpoint/2010/main" val="52087802"/>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3" name="Folienbildplatzhalter 1"/>
          <p:cNvSpPr>
            <a:spLocks noGrp="1" noRot="1" noChangeAspect="1" noTextEdit="1"/>
          </p:cNvSpPr>
          <p:nvPr>
            <p:ph type="sldImg"/>
          </p:nvPr>
        </p:nvSpPr>
        <p:spPr>
          <a:ln/>
        </p:spPr>
      </p:sp>
      <p:sp>
        <p:nvSpPr>
          <p:cNvPr id="202754"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202755"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24E19173-6959-E84F-B74F-09E16EBFDF76}" type="slidenum">
              <a:rPr lang="de-DE" sz="1200">
                <a:cs typeface="Arial" charset="0"/>
              </a:rPr>
              <a:pPr eaLnBrk="1" hangingPunct="1"/>
              <a:t>122</a:t>
            </a:fld>
            <a:endParaRPr lang="de-DE" sz="1200">
              <a:cs typeface="Arial" charset="0"/>
            </a:endParaRPr>
          </a:p>
        </p:txBody>
      </p:sp>
    </p:spTree>
    <p:extLst>
      <p:ext uri="{BB962C8B-B14F-4D97-AF65-F5344CB8AC3E}">
        <p14:creationId xmlns:p14="http://schemas.microsoft.com/office/powerpoint/2010/main" val="1413843885"/>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1" name="Folienbildplatzhalter 1"/>
          <p:cNvSpPr>
            <a:spLocks noGrp="1" noRot="1" noChangeAspect="1" noTextEdit="1"/>
          </p:cNvSpPr>
          <p:nvPr>
            <p:ph type="sldImg"/>
          </p:nvPr>
        </p:nvSpPr>
        <p:spPr>
          <a:ln/>
        </p:spPr>
      </p:sp>
      <p:sp>
        <p:nvSpPr>
          <p:cNvPr id="204802"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204803"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ED2614F-6937-3242-A5C2-860832EEA584}" type="slidenum">
              <a:rPr lang="de-DE" sz="1200">
                <a:cs typeface="Arial" charset="0"/>
              </a:rPr>
              <a:pPr eaLnBrk="1" hangingPunct="1"/>
              <a:t>123</a:t>
            </a:fld>
            <a:endParaRPr lang="de-DE" sz="1200">
              <a:cs typeface="Arial" charset="0"/>
            </a:endParaRPr>
          </a:p>
        </p:txBody>
      </p:sp>
    </p:spTree>
    <p:extLst>
      <p:ext uri="{BB962C8B-B14F-4D97-AF65-F5344CB8AC3E}">
        <p14:creationId xmlns:p14="http://schemas.microsoft.com/office/powerpoint/2010/main" val="5676211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Folienbildplatzhalter 1"/>
          <p:cNvSpPr>
            <a:spLocks noGrp="1" noRot="1" noChangeAspect="1" noTextEdit="1"/>
          </p:cNvSpPr>
          <p:nvPr>
            <p:ph type="sldImg"/>
          </p:nvPr>
        </p:nvSpPr>
        <p:spPr>
          <a:ln/>
        </p:spPr>
      </p:sp>
      <p:sp>
        <p:nvSpPr>
          <p:cNvPr id="47106"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47107"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CE94787B-0618-7746-BDC2-721F60096760}" type="slidenum">
              <a:rPr lang="de-DE" sz="1200">
                <a:cs typeface="Arial" charset="0"/>
              </a:rPr>
              <a:pPr eaLnBrk="1" hangingPunct="1"/>
              <a:t>12</a:t>
            </a:fld>
            <a:endParaRPr lang="de-DE" sz="1200">
              <a:cs typeface="Arial" charset="0"/>
            </a:endParaRPr>
          </a:p>
        </p:txBody>
      </p:sp>
    </p:spTree>
    <p:extLst>
      <p:ext uri="{BB962C8B-B14F-4D97-AF65-F5344CB8AC3E}">
        <p14:creationId xmlns:p14="http://schemas.microsoft.com/office/powerpoint/2010/main" val="866071277"/>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7" name="Folienbildplatzhalter 1"/>
          <p:cNvSpPr>
            <a:spLocks noGrp="1" noRot="1" noChangeAspect="1" noTextEdit="1"/>
          </p:cNvSpPr>
          <p:nvPr>
            <p:ph type="sldImg"/>
          </p:nvPr>
        </p:nvSpPr>
        <p:spPr>
          <a:ln/>
        </p:spPr>
      </p:sp>
      <p:sp>
        <p:nvSpPr>
          <p:cNvPr id="208898"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208899"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3CDA85CB-6ED9-EB45-81C5-61A36E94430E}" type="slidenum">
              <a:rPr lang="de-DE" sz="1200">
                <a:cs typeface="Arial" charset="0"/>
              </a:rPr>
              <a:pPr eaLnBrk="1" hangingPunct="1"/>
              <a:t>124</a:t>
            </a:fld>
            <a:endParaRPr lang="de-DE" sz="1200">
              <a:cs typeface="Arial" charset="0"/>
            </a:endParaRPr>
          </a:p>
        </p:txBody>
      </p:sp>
    </p:spTree>
    <p:extLst>
      <p:ext uri="{BB962C8B-B14F-4D97-AF65-F5344CB8AC3E}">
        <p14:creationId xmlns:p14="http://schemas.microsoft.com/office/powerpoint/2010/main" val="555988897"/>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5" name="Folienbildplatzhalter 1"/>
          <p:cNvSpPr>
            <a:spLocks noGrp="1" noRot="1" noChangeAspect="1" noTextEdit="1"/>
          </p:cNvSpPr>
          <p:nvPr>
            <p:ph type="sldImg"/>
          </p:nvPr>
        </p:nvSpPr>
        <p:spPr>
          <a:ln/>
        </p:spPr>
      </p:sp>
      <p:sp>
        <p:nvSpPr>
          <p:cNvPr id="210946"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210947"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04C91B60-C3BF-764E-A8E8-B8C483B05902}" type="slidenum">
              <a:rPr lang="de-DE" sz="1200">
                <a:cs typeface="Arial" charset="0"/>
              </a:rPr>
              <a:pPr eaLnBrk="1" hangingPunct="1"/>
              <a:t>125</a:t>
            </a:fld>
            <a:endParaRPr lang="de-DE" sz="1200">
              <a:cs typeface="Arial" charset="0"/>
            </a:endParaRPr>
          </a:p>
        </p:txBody>
      </p:sp>
    </p:spTree>
    <p:extLst>
      <p:ext uri="{BB962C8B-B14F-4D97-AF65-F5344CB8AC3E}">
        <p14:creationId xmlns:p14="http://schemas.microsoft.com/office/powerpoint/2010/main" val="804043782"/>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7" name="Folienbildplatzhalter 1"/>
          <p:cNvSpPr>
            <a:spLocks noGrp="1" noRot="1" noChangeAspect="1" noTextEdit="1"/>
          </p:cNvSpPr>
          <p:nvPr>
            <p:ph type="sldImg"/>
          </p:nvPr>
        </p:nvSpPr>
        <p:spPr>
          <a:ln/>
        </p:spPr>
      </p:sp>
      <p:sp>
        <p:nvSpPr>
          <p:cNvPr id="208898"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208899"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3CDA85CB-6ED9-EB45-81C5-61A36E94430E}" type="slidenum">
              <a:rPr lang="de-DE" sz="1200">
                <a:cs typeface="Arial" charset="0"/>
              </a:rPr>
              <a:pPr eaLnBrk="1" hangingPunct="1"/>
              <a:t>126</a:t>
            </a:fld>
            <a:endParaRPr lang="de-DE" sz="1200">
              <a:cs typeface="Arial" charset="0"/>
            </a:endParaRPr>
          </a:p>
        </p:txBody>
      </p:sp>
    </p:spTree>
    <p:extLst>
      <p:ext uri="{BB962C8B-B14F-4D97-AF65-F5344CB8AC3E}">
        <p14:creationId xmlns:p14="http://schemas.microsoft.com/office/powerpoint/2010/main" val="3274682978"/>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7" name="Folienbildplatzhalter 1"/>
          <p:cNvSpPr>
            <a:spLocks noGrp="1" noRot="1" noChangeAspect="1" noTextEdit="1"/>
          </p:cNvSpPr>
          <p:nvPr>
            <p:ph type="sldImg"/>
          </p:nvPr>
        </p:nvSpPr>
        <p:spPr>
          <a:ln/>
        </p:spPr>
      </p:sp>
      <p:sp>
        <p:nvSpPr>
          <p:cNvPr id="208898"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208899"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3CDA85CB-6ED9-EB45-81C5-61A36E94430E}" type="slidenum">
              <a:rPr lang="de-DE" sz="1200">
                <a:cs typeface="Arial" charset="0"/>
              </a:rPr>
              <a:pPr eaLnBrk="1" hangingPunct="1"/>
              <a:t>127</a:t>
            </a:fld>
            <a:endParaRPr lang="de-DE" sz="1200">
              <a:cs typeface="Arial" charset="0"/>
            </a:endParaRPr>
          </a:p>
        </p:txBody>
      </p:sp>
    </p:spTree>
    <p:extLst>
      <p:ext uri="{BB962C8B-B14F-4D97-AF65-F5344CB8AC3E}">
        <p14:creationId xmlns:p14="http://schemas.microsoft.com/office/powerpoint/2010/main" val="1420866782"/>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Folienbildplatzhalter 1"/>
          <p:cNvSpPr>
            <a:spLocks noGrp="1" noRot="1" noChangeAspect="1" noTextEdit="1"/>
          </p:cNvSpPr>
          <p:nvPr>
            <p:ph type="sldImg"/>
          </p:nvPr>
        </p:nvSpPr>
        <p:spPr>
          <a:ln/>
        </p:spPr>
      </p:sp>
      <p:sp>
        <p:nvSpPr>
          <p:cNvPr id="24578"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24579"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E3059BEA-ECFC-E24B-B057-13EF1BF39014}" type="slidenum">
              <a:rPr lang="de-DE" sz="1200">
                <a:cs typeface="Arial" charset="0"/>
              </a:rPr>
              <a:pPr eaLnBrk="1" hangingPunct="1"/>
              <a:t>128</a:t>
            </a:fld>
            <a:endParaRPr lang="de-DE" sz="1200">
              <a:cs typeface="Arial" charset="0"/>
            </a:endParaRPr>
          </a:p>
        </p:txBody>
      </p:sp>
    </p:spTree>
    <p:extLst>
      <p:ext uri="{BB962C8B-B14F-4D97-AF65-F5344CB8AC3E}">
        <p14:creationId xmlns:p14="http://schemas.microsoft.com/office/powerpoint/2010/main" val="2800886081"/>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Folienbildplatzhalter 1"/>
          <p:cNvSpPr>
            <a:spLocks noGrp="1" noRot="1" noChangeAspect="1" noTextEdit="1"/>
          </p:cNvSpPr>
          <p:nvPr>
            <p:ph type="sldImg"/>
          </p:nvPr>
        </p:nvSpPr>
        <p:spPr>
          <a:ln/>
        </p:spPr>
      </p:sp>
      <p:sp>
        <p:nvSpPr>
          <p:cNvPr id="53250"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de-DE"/>
          </a:p>
        </p:txBody>
      </p:sp>
      <p:sp>
        <p:nvSpPr>
          <p:cNvPr id="53251" name="Foliennummernplatzhalt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A6148789-130F-EB4D-937B-02A817BC8047}" type="slidenum">
              <a:rPr lang="de-DE" sz="1200">
                <a:cs typeface="Arial" charset="0"/>
              </a:rPr>
              <a:pPr eaLnBrk="1" hangingPunct="1"/>
              <a:t>129</a:t>
            </a:fld>
            <a:endParaRPr lang="de-DE" sz="1200">
              <a:cs typeface="Arial" charset="0"/>
            </a:endParaRPr>
          </a:p>
        </p:txBody>
      </p:sp>
    </p:spTree>
    <p:extLst>
      <p:ext uri="{BB962C8B-B14F-4D97-AF65-F5344CB8AC3E}">
        <p14:creationId xmlns:p14="http://schemas.microsoft.com/office/powerpoint/2010/main" val="1558286408"/>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Folienbildplatzhalter 1"/>
          <p:cNvSpPr>
            <a:spLocks noGrp="1" noRot="1" noChangeAspect="1" noTextEdit="1"/>
          </p:cNvSpPr>
          <p:nvPr>
            <p:ph type="sldImg"/>
          </p:nvPr>
        </p:nvSpPr>
        <p:spPr>
          <a:ln/>
        </p:spPr>
      </p:sp>
      <p:sp>
        <p:nvSpPr>
          <p:cNvPr id="53250"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de-DE"/>
          </a:p>
        </p:txBody>
      </p:sp>
      <p:sp>
        <p:nvSpPr>
          <p:cNvPr id="53251" name="Foliennummernplatzhalt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A6148789-130F-EB4D-937B-02A817BC8047}" type="slidenum">
              <a:rPr lang="de-DE" sz="1200">
                <a:cs typeface="Arial" charset="0"/>
              </a:rPr>
              <a:pPr eaLnBrk="1" hangingPunct="1"/>
              <a:t>130</a:t>
            </a:fld>
            <a:endParaRPr lang="de-DE" sz="1200">
              <a:cs typeface="Arial" charset="0"/>
            </a:endParaRPr>
          </a:p>
        </p:txBody>
      </p:sp>
    </p:spTree>
    <p:extLst>
      <p:ext uri="{BB962C8B-B14F-4D97-AF65-F5344CB8AC3E}">
        <p14:creationId xmlns:p14="http://schemas.microsoft.com/office/powerpoint/2010/main" val="503424241"/>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89" name="Folienbildplatzhalter 1"/>
          <p:cNvSpPr>
            <a:spLocks noGrp="1" noRot="1" noChangeAspect="1" noTextEdit="1"/>
          </p:cNvSpPr>
          <p:nvPr>
            <p:ph type="sldImg"/>
          </p:nvPr>
        </p:nvSpPr>
        <p:spPr>
          <a:ln/>
        </p:spPr>
      </p:sp>
      <p:sp>
        <p:nvSpPr>
          <p:cNvPr id="217090"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217091"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E62C2EAB-0326-3F4C-9A8C-F8FA9C2D1200}" type="slidenum">
              <a:rPr lang="de-DE" sz="1200">
                <a:cs typeface="Arial" charset="0"/>
              </a:rPr>
              <a:pPr eaLnBrk="1" hangingPunct="1"/>
              <a:t>132</a:t>
            </a:fld>
            <a:endParaRPr lang="de-DE" sz="1200">
              <a:cs typeface="Arial" charset="0"/>
            </a:endParaRPr>
          </a:p>
        </p:txBody>
      </p:sp>
    </p:spTree>
    <p:extLst>
      <p:ext uri="{BB962C8B-B14F-4D97-AF65-F5344CB8AC3E}">
        <p14:creationId xmlns:p14="http://schemas.microsoft.com/office/powerpoint/2010/main" val="2055191366"/>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5633" name="Folienbildplatzhalter 1"/>
          <p:cNvSpPr>
            <a:spLocks noGrp="1" noRot="1" noChangeAspect="1" noTextEdit="1"/>
          </p:cNvSpPr>
          <p:nvPr>
            <p:ph type="sldImg"/>
          </p:nvPr>
        </p:nvSpPr>
        <p:spPr>
          <a:ln/>
        </p:spPr>
      </p:sp>
      <p:sp>
        <p:nvSpPr>
          <p:cNvPr id="325634"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325635"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BDCB8144-FB36-914D-A502-E13799742818}" type="slidenum">
              <a:rPr lang="de-DE" sz="1200">
                <a:cs typeface="Arial" charset="0"/>
              </a:rPr>
              <a:pPr eaLnBrk="1" hangingPunct="1"/>
              <a:t>133</a:t>
            </a:fld>
            <a:endParaRPr lang="de-DE" sz="1200">
              <a:cs typeface="Arial" charset="0"/>
            </a:endParaRPr>
          </a:p>
        </p:txBody>
      </p:sp>
    </p:spTree>
    <p:extLst>
      <p:ext uri="{BB962C8B-B14F-4D97-AF65-F5344CB8AC3E}">
        <p14:creationId xmlns:p14="http://schemas.microsoft.com/office/powerpoint/2010/main" val="1148260076"/>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7" name="Folienbildplatzhalter 1"/>
          <p:cNvSpPr>
            <a:spLocks noGrp="1" noRot="1" noChangeAspect="1" noTextEdit="1"/>
          </p:cNvSpPr>
          <p:nvPr>
            <p:ph type="sldImg"/>
          </p:nvPr>
        </p:nvSpPr>
        <p:spPr>
          <a:ln/>
        </p:spPr>
      </p:sp>
      <p:sp>
        <p:nvSpPr>
          <p:cNvPr id="219138"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219139"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285B18F4-C0E5-1844-9D24-52903EA10A9A}" type="slidenum">
              <a:rPr lang="de-DE" sz="1200">
                <a:cs typeface="Arial" charset="0"/>
              </a:rPr>
              <a:pPr eaLnBrk="1" hangingPunct="1"/>
              <a:t>134</a:t>
            </a:fld>
            <a:endParaRPr lang="de-DE" sz="1200">
              <a:cs typeface="Arial" charset="0"/>
            </a:endParaRPr>
          </a:p>
        </p:txBody>
      </p:sp>
    </p:spTree>
    <p:extLst>
      <p:ext uri="{BB962C8B-B14F-4D97-AF65-F5344CB8AC3E}">
        <p14:creationId xmlns:p14="http://schemas.microsoft.com/office/powerpoint/2010/main" val="14743100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Folienbildplatzhalter 1"/>
          <p:cNvSpPr>
            <a:spLocks noGrp="1" noRot="1" noChangeAspect="1" noTextEdit="1"/>
          </p:cNvSpPr>
          <p:nvPr>
            <p:ph type="sldImg"/>
          </p:nvPr>
        </p:nvSpPr>
        <p:spPr>
          <a:ln/>
        </p:spPr>
      </p:sp>
      <p:sp>
        <p:nvSpPr>
          <p:cNvPr id="53250"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53251"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A6148789-130F-EB4D-937B-02A817BC8047}" type="slidenum">
              <a:rPr lang="de-DE" sz="1200">
                <a:cs typeface="Arial" charset="0"/>
              </a:rPr>
              <a:pPr eaLnBrk="1" hangingPunct="1"/>
              <a:t>13</a:t>
            </a:fld>
            <a:endParaRPr lang="de-DE" sz="1200">
              <a:cs typeface="Arial" charset="0"/>
            </a:endParaRPr>
          </a:p>
        </p:txBody>
      </p:sp>
    </p:spTree>
    <p:extLst>
      <p:ext uri="{BB962C8B-B14F-4D97-AF65-F5344CB8AC3E}">
        <p14:creationId xmlns:p14="http://schemas.microsoft.com/office/powerpoint/2010/main" val="647356519"/>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5633" name="Folienbildplatzhalter 1"/>
          <p:cNvSpPr>
            <a:spLocks noGrp="1" noRot="1" noChangeAspect="1" noTextEdit="1"/>
          </p:cNvSpPr>
          <p:nvPr>
            <p:ph type="sldImg"/>
          </p:nvPr>
        </p:nvSpPr>
        <p:spPr>
          <a:ln/>
        </p:spPr>
      </p:sp>
      <p:sp>
        <p:nvSpPr>
          <p:cNvPr id="325634"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325635"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BDCB8144-FB36-914D-A502-E13799742818}" type="slidenum">
              <a:rPr lang="de-DE" sz="1200">
                <a:cs typeface="Arial" charset="0"/>
              </a:rPr>
              <a:pPr eaLnBrk="1" hangingPunct="1"/>
              <a:t>135</a:t>
            </a:fld>
            <a:endParaRPr lang="de-DE" sz="1200">
              <a:cs typeface="Arial" charset="0"/>
            </a:endParaRPr>
          </a:p>
        </p:txBody>
      </p:sp>
    </p:spTree>
    <p:extLst>
      <p:ext uri="{BB962C8B-B14F-4D97-AF65-F5344CB8AC3E}">
        <p14:creationId xmlns:p14="http://schemas.microsoft.com/office/powerpoint/2010/main" val="2137494419"/>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625" name="Folienbildplatzhalter 1"/>
          <p:cNvSpPr>
            <a:spLocks noGrp="1" noRot="1" noChangeAspect="1" noTextEdit="1"/>
          </p:cNvSpPr>
          <p:nvPr>
            <p:ph type="sldImg"/>
          </p:nvPr>
        </p:nvSpPr>
        <p:spPr>
          <a:ln/>
        </p:spPr>
      </p:sp>
      <p:sp>
        <p:nvSpPr>
          <p:cNvPr id="282626"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282627"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A60E1469-9401-A240-A8F9-FD468F0EA842}" type="slidenum">
              <a:rPr lang="de-DE" sz="1200">
                <a:cs typeface="Arial" charset="0"/>
              </a:rPr>
              <a:pPr eaLnBrk="1" hangingPunct="1"/>
              <a:t>136</a:t>
            </a:fld>
            <a:endParaRPr lang="de-DE" sz="1200">
              <a:cs typeface="Arial" charset="0"/>
            </a:endParaRPr>
          </a:p>
        </p:txBody>
      </p:sp>
    </p:spTree>
    <p:extLst>
      <p:ext uri="{BB962C8B-B14F-4D97-AF65-F5344CB8AC3E}">
        <p14:creationId xmlns:p14="http://schemas.microsoft.com/office/powerpoint/2010/main" val="3081976586"/>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265" name="Folienbildplatzhalter 1"/>
          <p:cNvSpPr>
            <a:spLocks noGrp="1" noRot="1" noChangeAspect="1" noTextEdit="1"/>
          </p:cNvSpPr>
          <p:nvPr>
            <p:ph type="sldImg"/>
          </p:nvPr>
        </p:nvSpPr>
        <p:spPr>
          <a:ln/>
        </p:spPr>
      </p:sp>
      <p:sp>
        <p:nvSpPr>
          <p:cNvPr id="267266"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de-DE"/>
          </a:p>
        </p:txBody>
      </p:sp>
      <p:sp>
        <p:nvSpPr>
          <p:cNvPr id="267267" name="Foliennummernplatzhalt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A10F78BE-F47B-8F48-805B-57BF522DEC90}" type="slidenum">
              <a:rPr lang="de-DE" sz="1200">
                <a:cs typeface="Arial" charset="0"/>
              </a:rPr>
              <a:pPr eaLnBrk="1" hangingPunct="1"/>
              <a:t>137</a:t>
            </a:fld>
            <a:endParaRPr lang="de-DE" sz="1200">
              <a:cs typeface="Arial" charset="0"/>
            </a:endParaRPr>
          </a:p>
        </p:txBody>
      </p:sp>
    </p:spTree>
    <p:extLst>
      <p:ext uri="{BB962C8B-B14F-4D97-AF65-F5344CB8AC3E}">
        <p14:creationId xmlns:p14="http://schemas.microsoft.com/office/powerpoint/2010/main" val="528341181"/>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5633" name="Folienbildplatzhalter 1"/>
          <p:cNvSpPr>
            <a:spLocks noGrp="1" noRot="1" noChangeAspect="1" noTextEdit="1"/>
          </p:cNvSpPr>
          <p:nvPr>
            <p:ph type="sldImg"/>
          </p:nvPr>
        </p:nvSpPr>
        <p:spPr>
          <a:ln/>
        </p:spPr>
      </p:sp>
      <p:sp>
        <p:nvSpPr>
          <p:cNvPr id="325634"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325635"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BDCB8144-FB36-914D-A502-E13799742818}" type="slidenum">
              <a:rPr lang="de-DE" sz="1200">
                <a:cs typeface="Arial" charset="0"/>
              </a:rPr>
              <a:pPr eaLnBrk="1" hangingPunct="1"/>
              <a:t>138</a:t>
            </a:fld>
            <a:endParaRPr lang="de-DE" sz="1200">
              <a:cs typeface="Arial" charset="0"/>
            </a:endParaRPr>
          </a:p>
        </p:txBody>
      </p:sp>
    </p:spTree>
    <p:extLst>
      <p:ext uri="{BB962C8B-B14F-4D97-AF65-F5344CB8AC3E}">
        <p14:creationId xmlns:p14="http://schemas.microsoft.com/office/powerpoint/2010/main" val="212934373"/>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625" name="Folienbildplatzhalter 1"/>
          <p:cNvSpPr>
            <a:spLocks noGrp="1" noRot="1" noChangeAspect="1" noTextEdit="1"/>
          </p:cNvSpPr>
          <p:nvPr>
            <p:ph type="sldImg"/>
          </p:nvPr>
        </p:nvSpPr>
        <p:spPr>
          <a:ln/>
        </p:spPr>
      </p:sp>
      <p:sp>
        <p:nvSpPr>
          <p:cNvPr id="282626"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282627"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A60E1469-9401-A240-A8F9-FD468F0EA842}" type="slidenum">
              <a:rPr lang="de-DE" sz="1200">
                <a:cs typeface="Arial" charset="0"/>
              </a:rPr>
              <a:pPr eaLnBrk="1" hangingPunct="1"/>
              <a:t>139</a:t>
            </a:fld>
            <a:endParaRPr lang="de-DE" sz="1200">
              <a:cs typeface="Arial" charset="0"/>
            </a:endParaRPr>
          </a:p>
        </p:txBody>
      </p:sp>
    </p:spTree>
    <p:extLst>
      <p:ext uri="{BB962C8B-B14F-4D97-AF65-F5344CB8AC3E}">
        <p14:creationId xmlns:p14="http://schemas.microsoft.com/office/powerpoint/2010/main" val="121629493"/>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5" name="Folienbildplatzhalter 1"/>
          <p:cNvSpPr>
            <a:spLocks noGrp="1" noRot="1" noChangeAspect="1" noTextEdit="1"/>
          </p:cNvSpPr>
          <p:nvPr>
            <p:ph type="sldImg"/>
          </p:nvPr>
        </p:nvSpPr>
        <p:spPr>
          <a:ln/>
        </p:spPr>
      </p:sp>
      <p:sp>
        <p:nvSpPr>
          <p:cNvPr id="221186"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221187"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1DF7FFEC-E756-E34D-AF60-289CE6DD5522}" type="slidenum">
              <a:rPr lang="de-DE" sz="1200">
                <a:cs typeface="Arial" charset="0"/>
              </a:rPr>
              <a:pPr eaLnBrk="1" hangingPunct="1"/>
              <a:t>140</a:t>
            </a:fld>
            <a:endParaRPr lang="de-DE" sz="1200">
              <a:cs typeface="Arial" charset="0"/>
            </a:endParaRPr>
          </a:p>
        </p:txBody>
      </p:sp>
    </p:spTree>
    <p:extLst>
      <p:ext uri="{BB962C8B-B14F-4D97-AF65-F5344CB8AC3E}">
        <p14:creationId xmlns:p14="http://schemas.microsoft.com/office/powerpoint/2010/main" val="1062086212"/>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3" name="Folienbildplatzhalter 1"/>
          <p:cNvSpPr>
            <a:spLocks noGrp="1" noRot="1" noChangeAspect="1" noTextEdit="1"/>
          </p:cNvSpPr>
          <p:nvPr>
            <p:ph type="sldImg"/>
          </p:nvPr>
        </p:nvSpPr>
        <p:spPr>
          <a:ln/>
        </p:spPr>
      </p:sp>
      <p:sp>
        <p:nvSpPr>
          <p:cNvPr id="223234"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223235"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27BA4CA2-E8E5-3640-B2C0-8B7B27A39EF5}" type="slidenum">
              <a:rPr lang="de-DE" sz="1200">
                <a:cs typeface="Arial" charset="0"/>
              </a:rPr>
              <a:pPr eaLnBrk="1" hangingPunct="1"/>
              <a:t>141</a:t>
            </a:fld>
            <a:endParaRPr lang="de-DE" sz="1200">
              <a:cs typeface="Arial" charset="0"/>
            </a:endParaRPr>
          </a:p>
        </p:txBody>
      </p:sp>
    </p:spTree>
    <p:extLst>
      <p:ext uri="{BB962C8B-B14F-4D97-AF65-F5344CB8AC3E}">
        <p14:creationId xmlns:p14="http://schemas.microsoft.com/office/powerpoint/2010/main" val="598891220"/>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1" name="Folienbildplatzhalter 1"/>
          <p:cNvSpPr>
            <a:spLocks noGrp="1" noRot="1" noChangeAspect="1" noTextEdit="1"/>
          </p:cNvSpPr>
          <p:nvPr>
            <p:ph type="sldImg"/>
          </p:nvPr>
        </p:nvSpPr>
        <p:spPr>
          <a:ln/>
        </p:spPr>
      </p:sp>
      <p:sp>
        <p:nvSpPr>
          <p:cNvPr id="225282"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225283"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9FF9F96B-A0AC-074E-8D07-1BF48A5AA0D8}" type="slidenum">
              <a:rPr lang="de-DE" sz="1200">
                <a:cs typeface="Arial" charset="0"/>
              </a:rPr>
              <a:pPr eaLnBrk="1" hangingPunct="1"/>
              <a:t>142</a:t>
            </a:fld>
            <a:endParaRPr lang="de-DE" sz="1200">
              <a:cs typeface="Arial" charset="0"/>
            </a:endParaRPr>
          </a:p>
        </p:txBody>
      </p:sp>
    </p:spTree>
    <p:extLst>
      <p:ext uri="{BB962C8B-B14F-4D97-AF65-F5344CB8AC3E}">
        <p14:creationId xmlns:p14="http://schemas.microsoft.com/office/powerpoint/2010/main" val="500586569"/>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393" name="Folienbildplatzhalter 1"/>
          <p:cNvSpPr>
            <a:spLocks noGrp="1" noRot="1" noChangeAspect="1" noTextEdit="1"/>
          </p:cNvSpPr>
          <p:nvPr>
            <p:ph type="sldImg"/>
          </p:nvPr>
        </p:nvSpPr>
        <p:spPr>
          <a:ln/>
        </p:spPr>
      </p:sp>
      <p:sp>
        <p:nvSpPr>
          <p:cNvPr id="315394"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315395"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4D0E17E4-A276-D941-B290-B3316B426E1E}" type="slidenum">
              <a:rPr lang="de-DE" sz="1200">
                <a:cs typeface="Arial" charset="0"/>
              </a:rPr>
              <a:pPr eaLnBrk="1" hangingPunct="1"/>
              <a:t>143</a:t>
            </a:fld>
            <a:endParaRPr lang="de-DE" sz="1200">
              <a:cs typeface="Arial" charset="0"/>
            </a:endParaRPr>
          </a:p>
        </p:txBody>
      </p:sp>
    </p:spTree>
    <p:extLst>
      <p:ext uri="{BB962C8B-B14F-4D97-AF65-F5344CB8AC3E}">
        <p14:creationId xmlns:p14="http://schemas.microsoft.com/office/powerpoint/2010/main" val="488222997"/>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1" name="Folienbildplatzhalter 1"/>
          <p:cNvSpPr>
            <a:spLocks noGrp="1" noRot="1" noChangeAspect="1" noTextEdit="1"/>
          </p:cNvSpPr>
          <p:nvPr>
            <p:ph type="sldImg"/>
          </p:nvPr>
        </p:nvSpPr>
        <p:spPr>
          <a:ln/>
        </p:spPr>
      </p:sp>
      <p:sp>
        <p:nvSpPr>
          <p:cNvPr id="317442"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317443"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F11E3F1E-CE75-8545-824B-758D05CD94CD}" type="slidenum">
              <a:rPr lang="de-DE" sz="1200">
                <a:cs typeface="Arial" charset="0"/>
              </a:rPr>
              <a:pPr eaLnBrk="1" hangingPunct="1"/>
              <a:t>144</a:t>
            </a:fld>
            <a:endParaRPr lang="de-DE" sz="1200">
              <a:cs typeface="Arial" charset="0"/>
            </a:endParaRPr>
          </a:p>
        </p:txBody>
      </p:sp>
    </p:spTree>
    <p:extLst>
      <p:ext uri="{BB962C8B-B14F-4D97-AF65-F5344CB8AC3E}">
        <p14:creationId xmlns:p14="http://schemas.microsoft.com/office/powerpoint/2010/main" val="288953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Folienbildplatzhalter 1"/>
          <p:cNvSpPr>
            <a:spLocks noGrp="1" noRot="1" noChangeAspect="1" noTextEdit="1"/>
          </p:cNvSpPr>
          <p:nvPr>
            <p:ph type="sldImg"/>
          </p:nvPr>
        </p:nvSpPr>
        <p:spPr>
          <a:ln/>
        </p:spPr>
      </p:sp>
      <p:sp>
        <p:nvSpPr>
          <p:cNvPr id="57346"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57347"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D6D2670F-8EDD-0C41-BA01-BE45C9EF3E0E}" type="slidenum">
              <a:rPr lang="de-DE" sz="1200">
                <a:cs typeface="Arial" charset="0"/>
              </a:rPr>
              <a:pPr eaLnBrk="1" hangingPunct="1"/>
              <a:t>14</a:t>
            </a:fld>
            <a:endParaRPr lang="de-DE" sz="1200">
              <a:cs typeface="Arial" charset="0"/>
            </a:endParaRPr>
          </a:p>
        </p:txBody>
      </p:sp>
    </p:spTree>
    <p:extLst>
      <p:ext uri="{BB962C8B-B14F-4D97-AF65-F5344CB8AC3E}">
        <p14:creationId xmlns:p14="http://schemas.microsoft.com/office/powerpoint/2010/main" val="409571573"/>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89" name="Folienbildplatzhalter 1"/>
          <p:cNvSpPr>
            <a:spLocks noGrp="1" noRot="1" noChangeAspect="1" noTextEdit="1"/>
          </p:cNvSpPr>
          <p:nvPr>
            <p:ph type="sldImg"/>
          </p:nvPr>
        </p:nvSpPr>
        <p:spPr>
          <a:ln/>
        </p:spPr>
      </p:sp>
      <p:sp>
        <p:nvSpPr>
          <p:cNvPr id="319490"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319491"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27166C7-8230-C64B-9A00-80BC245359F9}" type="slidenum">
              <a:rPr lang="de-DE" sz="1200">
                <a:cs typeface="Arial" charset="0"/>
              </a:rPr>
              <a:pPr eaLnBrk="1" hangingPunct="1"/>
              <a:t>145</a:t>
            </a:fld>
            <a:endParaRPr lang="de-DE" sz="1200">
              <a:cs typeface="Arial" charset="0"/>
            </a:endParaRPr>
          </a:p>
        </p:txBody>
      </p:sp>
    </p:spTree>
    <p:extLst>
      <p:ext uri="{BB962C8B-B14F-4D97-AF65-F5344CB8AC3E}">
        <p14:creationId xmlns:p14="http://schemas.microsoft.com/office/powerpoint/2010/main" val="313549122"/>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1537" name="Folienbildplatzhalter 1"/>
          <p:cNvSpPr>
            <a:spLocks noGrp="1" noRot="1" noChangeAspect="1" noTextEdit="1"/>
          </p:cNvSpPr>
          <p:nvPr>
            <p:ph type="sldImg"/>
          </p:nvPr>
        </p:nvSpPr>
        <p:spPr>
          <a:ln/>
        </p:spPr>
      </p:sp>
      <p:sp>
        <p:nvSpPr>
          <p:cNvPr id="321538"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321539"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A47BEE04-B263-404C-92F5-1D32418E5B22}" type="slidenum">
              <a:rPr lang="de-DE" sz="1200">
                <a:cs typeface="Arial" charset="0"/>
              </a:rPr>
              <a:pPr eaLnBrk="1" hangingPunct="1"/>
              <a:t>146</a:t>
            </a:fld>
            <a:endParaRPr lang="de-DE" sz="1200">
              <a:cs typeface="Arial" charset="0"/>
            </a:endParaRPr>
          </a:p>
        </p:txBody>
      </p:sp>
    </p:spTree>
    <p:extLst>
      <p:ext uri="{BB962C8B-B14F-4D97-AF65-F5344CB8AC3E}">
        <p14:creationId xmlns:p14="http://schemas.microsoft.com/office/powerpoint/2010/main" val="2042707363"/>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3585" name="Folienbildplatzhalter 1"/>
          <p:cNvSpPr>
            <a:spLocks noGrp="1" noRot="1" noChangeAspect="1" noTextEdit="1"/>
          </p:cNvSpPr>
          <p:nvPr>
            <p:ph type="sldImg"/>
          </p:nvPr>
        </p:nvSpPr>
        <p:spPr>
          <a:ln/>
        </p:spPr>
      </p:sp>
      <p:sp>
        <p:nvSpPr>
          <p:cNvPr id="323586"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323587"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DB44F068-30E0-7045-9329-9726AB900246}" type="slidenum">
              <a:rPr lang="de-DE" sz="1200">
                <a:cs typeface="Arial" charset="0"/>
              </a:rPr>
              <a:pPr eaLnBrk="1" hangingPunct="1"/>
              <a:t>147</a:t>
            </a:fld>
            <a:endParaRPr lang="de-DE" sz="1200">
              <a:cs typeface="Arial" charset="0"/>
            </a:endParaRPr>
          </a:p>
        </p:txBody>
      </p:sp>
    </p:spTree>
    <p:extLst>
      <p:ext uri="{BB962C8B-B14F-4D97-AF65-F5344CB8AC3E}">
        <p14:creationId xmlns:p14="http://schemas.microsoft.com/office/powerpoint/2010/main" val="2109068999"/>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5633" name="Folienbildplatzhalter 1"/>
          <p:cNvSpPr>
            <a:spLocks noGrp="1" noRot="1" noChangeAspect="1" noTextEdit="1"/>
          </p:cNvSpPr>
          <p:nvPr>
            <p:ph type="sldImg"/>
          </p:nvPr>
        </p:nvSpPr>
        <p:spPr>
          <a:ln/>
        </p:spPr>
      </p:sp>
      <p:sp>
        <p:nvSpPr>
          <p:cNvPr id="325634"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325635"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BDCB8144-FB36-914D-A502-E13799742818}" type="slidenum">
              <a:rPr lang="de-DE" sz="1200">
                <a:cs typeface="Arial" charset="0"/>
              </a:rPr>
              <a:pPr eaLnBrk="1" hangingPunct="1"/>
              <a:t>148</a:t>
            </a:fld>
            <a:endParaRPr lang="de-DE" sz="1200">
              <a:cs typeface="Arial" charset="0"/>
            </a:endParaRPr>
          </a:p>
        </p:txBody>
      </p:sp>
    </p:spTree>
    <p:extLst>
      <p:ext uri="{BB962C8B-B14F-4D97-AF65-F5344CB8AC3E}">
        <p14:creationId xmlns:p14="http://schemas.microsoft.com/office/powerpoint/2010/main" val="757588811"/>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81" name="Folienbildplatzhalter 1"/>
          <p:cNvSpPr>
            <a:spLocks noGrp="1" noRot="1" noChangeAspect="1" noTextEdit="1"/>
          </p:cNvSpPr>
          <p:nvPr>
            <p:ph type="sldImg"/>
          </p:nvPr>
        </p:nvSpPr>
        <p:spPr>
          <a:ln/>
        </p:spPr>
      </p:sp>
      <p:sp>
        <p:nvSpPr>
          <p:cNvPr id="327682"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327683"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51615078-B1C4-AA41-AD94-446373512FE6}" type="slidenum">
              <a:rPr lang="de-DE" sz="1200">
                <a:cs typeface="Arial" charset="0"/>
              </a:rPr>
              <a:pPr eaLnBrk="1" hangingPunct="1"/>
              <a:t>149</a:t>
            </a:fld>
            <a:endParaRPr lang="de-DE" sz="1200">
              <a:cs typeface="Arial" charset="0"/>
            </a:endParaRPr>
          </a:p>
        </p:txBody>
      </p:sp>
    </p:spTree>
    <p:extLst>
      <p:ext uri="{BB962C8B-B14F-4D97-AF65-F5344CB8AC3E}">
        <p14:creationId xmlns:p14="http://schemas.microsoft.com/office/powerpoint/2010/main" val="364603414"/>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9729" name="Folienbildplatzhalter 1"/>
          <p:cNvSpPr>
            <a:spLocks noGrp="1" noRot="1" noChangeAspect="1" noTextEdit="1"/>
          </p:cNvSpPr>
          <p:nvPr>
            <p:ph type="sldImg"/>
          </p:nvPr>
        </p:nvSpPr>
        <p:spPr>
          <a:ln/>
        </p:spPr>
      </p:sp>
      <p:sp>
        <p:nvSpPr>
          <p:cNvPr id="329730"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329731"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91400D25-2E62-C64B-B06F-36FCB7FE48C7}" type="slidenum">
              <a:rPr lang="de-DE" sz="1200">
                <a:cs typeface="Arial" charset="0"/>
              </a:rPr>
              <a:pPr eaLnBrk="1" hangingPunct="1"/>
              <a:t>150</a:t>
            </a:fld>
            <a:endParaRPr lang="de-DE" sz="1200">
              <a:cs typeface="Arial" charset="0"/>
            </a:endParaRPr>
          </a:p>
        </p:txBody>
      </p:sp>
    </p:spTree>
    <p:extLst>
      <p:ext uri="{BB962C8B-B14F-4D97-AF65-F5344CB8AC3E}">
        <p14:creationId xmlns:p14="http://schemas.microsoft.com/office/powerpoint/2010/main" val="1118734207"/>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21" name="Folienbildplatzhalter 1"/>
          <p:cNvSpPr>
            <a:spLocks noGrp="1" noRot="1" noChangeAspect="1" noTextEdit="1"/>
          </p:cNvSpPr>
          <p:nvPr>
            <p:ph type="sldImg"/>
          </p:nvPr>
        </p:nvSpPr>
        <p:spPr>
          <a:ln/>
        </p:spPr>
      </p:sp>
      <p:sp>
        <p:nvSpPr>
          <p:cNvPr id="337922"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337923"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C419D33F-5FB0-5344-B987-0AB5683EB180}" type="slidenum">
              <a:rPr lang="de-DE" sz="1200">
                <a:cs typeface="Arial" charset="0"/>
              </a:rPr>
              <a:pPr eaLnBrk="1" hangingPunct="1"/>
              <a:t>151</a:t>
            </a:fld>
            <a:endParaRPr lang="de-DE" sz="1200">
              <a:cs typeface="Arial" charset="0"/>
            </a:endParaRPr>
          </a:p>
        </p:txBody>
      </p:sp>
    </p:spTree>
    <p:extLst>
      <p:ext uri="{BB962C8B-B14F-4D97-AF65-F5344CB8AC3E}">
        <p14:creationId xmlns:p14="http://schemas.microsoft.com/office/powerpoint/2010/main" val="1348244829"/>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9969" name="Folienbildplatzhalter 1"/>
          <p:cNvSpPr>
            <a:spLocks noGrp="1" noRot="1" noChangeAspect="1" noTextEdit="1"/>
          </p:cNvSpPr>
          <p:nvPr>
            <p:ph type="sldImg"/>
          </p:nvPr>
        </p:nvSpPr>
        <p:spPr>
          <a:ln/>
        </p:spPr>
      </p:sp>
      <p:sp>
        <p:nvSpPr>
          <p:cNvPr id="339970"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339971"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CDFE3F78-7682-134B-B8DF-CC18A52B8CDB}" type="slidenum">
              <a:rPr lang="de-DE" sz="1200">
                <a:cs typeface="Arial" charset="0"/>
              </a:rPr>
              <a:pPr eaLnBrk="1" hangingPunct="1"/>
              <a:t>152</a:t>
            </a:fld>
            <a:endParaRPr lang="de-DE" sz="1200">
              <a:cs typeface="Arial" charset="0"/>
            </a:endParaRPr>
          </a:p>
        </p:txBody>
      </p:sp>
    </p:spTree>
    <p:extLst>
      <p:ext uri="{BB962C8B-B14F-4D97-AF65-F5344CB8AC3E}">
        <p14:creationId xmlns:p14="http://schemas.microsoft.com/office/powerpoint/2010/main" val="1850881506"/>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2017" name="Folienbildplatzhalter 1"/>
          <p:cNvSpPr>
            <a:spLocks noGrp="1" noRot="1" noChangeAspect="1" noTextEdit="1"/>
          </p:cNvSpPr>
          <p:nvPr>
            <p:ph type="sldImg"/>
          </p:nvPr>
        </p:nvSpPr>
        <p:spPr>
          <a:ln/>
        </p:spPr>
      </p:sp>
      <p:sp>
        <p:nvSpPr>
          <p:cNvPr id="342018"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342019"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A59B5B4B-A64D-5D4A-BAEA-CEF8C3BB8E74}" type="slidenum">
              <a:rPr lang="de-DE" sz="1200">
                <a:cs typeface="Arial" charset="0"/>
              </a:rPr>
              <a:pPr eaLnBrk="1" hangingPunct="1"/>
              <a:t>153</a:t>
            </a:fld>
            <a:endParaRPr lang="de-DE" sz="1200">
              <a:cs typeface="Arial" charset="0"/>
            </a:endParaRPr>
          </a:p>
        </p:txBody>
      </p:sp>
    </p:spTree>
    <p:extLst>
      <p:ext uri="{BB962C8B-B14F-4D97-AF65-F5344CB8AC3E}">
        <p14:creationId xmlns:p14="http://schemas.microsoft.com/office/powerpoint/2010/main" val="1464844547"/>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065" name="Folienbildplatzhalter 1"/>
          <p:cNvSpPr>
            <a:spLocks noGrp="1" noRot="1" noChangeAspect="1" noTextEdit="1"/>
          </p:cNvSpPr>
          <p:nvPr>
            <p:ph type="sldImg"/>
          </p:nvPr>
        </p:nvSpPr>
        <p:spPr>
          <a:ln/>
        </p:spPr>
      </p:sp>
      <p:sp>
        <p:nvSpPr>
          <p:cNvPr id="344066"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344067"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139E086E-5111-BC49-94E8-2D4C772C41E0}" type="slidenum">
              <a:rPr lang="de-DE" sz="1200">
                <a:cs typeface="Arial" charset="0"/>
              </a:rPr>
              <a:pPr eaLnBrk="1" hangingPunct="1"/>
              <a:t>154</a:t>
            </a:fld>
            <a:endParaRPr lang="de-DE" sz="1200">
              <a:cs typeface="Arial" charset="0"/>
            </a:endParaRPr>
          </a:p>
        </p:txBody>
      </p:sp>
    </p:spTree>
    <p:extLst>
      <p:ext uri="{BB962C8B-B14F-4D97-AF65-F5344CB8AC3E}">
        <p14:creationId xmlns:p14="http://schemas.microsoft.com/office/powerpoint/2010/main" val="19036590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Folienbildplatzhalter 1"/>
          <p:cNvSpPr>
            <a:spLocks noGrp="1" noRot="1" noChangeAspect="1" noTextEdit="1"/>
          </p:cNvSpPr>
          <p:nvPr>
            <p:ph type="sldImg"/>
          </p:nvPr>
        </p:nvSpPr>
        <p:spPr>
          <a:ln/>
        </p:spPr>
      </p:sp>
      <p:sp>
        <p:nvSpPr>
          <p:cNvPr id="55298"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55299"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900EB161-D76A-1242-9DED-D9F466B4AD42}" type="slidenum">
              <a:rPr lang="de-DE" sz="1200">
                <a:cs typeface="Arial" charset="0"/>
              </a:rPr>
              <a:pPr eaLnBrk="1" hangingPunct="1"/>
              <a:t>15</a:t>
            </a:fld>
            <a:endParaRPr lang="de-DE" sz="1200">
              <a:cs typeface="Arial" charset="0"/>
            </a:endParaRPr>
          </a:p>
        </p:txBody>
      </p:sp>
    </p:spTree>
    <p:extLst>
      <p:ext uri="{BB962C8B-B14F-4D97-AF65-F5344CB8AC3E}">
        <p14:creationId xmlns:p14="http://schemas.microsoft.com/office/powerpoint/2010/main" val="968859131"/>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01" name="Folienbildplatzhalter 1"/>
          <p:cNvSpPr>
            <a:spLocks noGrp="1" noRot="1" noChangeAspect="1" noTextEdit="1"/>
          </p:cNvSpPr>
          <p:nvPr>
            <p:ph type="sldImg"/>
          </p:nvPr>
        </p:nvSpPr>
        <p:spPr>
          <a:ln/>
        </p:spPr>
      </p:sp>
      <p:sp>
        <p:nvSpPr>
          <p:cNvPr id="358402"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358403"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DB4169E0-0259-D944-A226-E79B899E5584}" type="slidenum">
              <a:rPr lang="de-DE" sz="1200">
                <a:cs typeface="Arial" charset="0"/>
              </a:rPr>
              <a:pPr eaLnBrk="1" hangingPunct="1"/>
              <a:t>155</a:t>
            </a:fld>
            <a:endParaRPr lang="de-DE" sz="1200">
              <a:cs typeface="Arial" charset="0"/>
            </a:endParaRPr>
          </a:p>
        </p:txBody>
      </p:sp>
    </p:spTree>
    <p:extLst>
      <p:ext uri="{BB962C8B-B14F-4D97-AF65-F5344CB8AC3E}">
        <p14:creationId xmlns:p14="http://schemas.microsoft.com/office/powerpoint/2010/main" val="1614604108"/>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0449" name="Folienbildplatzhalter 1"/>
          <p:cNvSpPr>
            <a:spLocks noGrp="1" noRot="1" noChangeAspect="1" noTextEdit="1"/>
          </p:cNvSpPr>
          <p:nvPr>
            <p:ph type="sldImg"/>
          </p:nvPr>
        </p:nvSpPr>
        <p:spPr>
          <a:ln/>
        </p:spPr>
      </p:sp>
      <p:sp>
        <p:nvSpPr>
          <p:cNvPr id="360450"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360451"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03040982-77E4-804C-AB8A-1F95DF134193}" type="slidenum">
              <a:rPr lang="de-DE" sz="1200">
                <a:cs typeface="Arial" charset="0"/>
              </a:rPr>
              <a:pPr eaLnBrk="1" hangingPunct="1"/>
              <a:t>156</a:t>
            </a:fld>
            <a:endParaRPr lang="de-DE" sz="1200">
              <a:cs typeface="Arial" charset="0"/>
            </a:endParaRPr>
          </a:p>
        </p:txBody>
      </p:sp>
    </p:spTree>
    <p:extLst>
      <p:ext uri="{BB962C8B-B14F-4D97-AF65-F5344CB8AC3E}">
        <p14:creationId xmlns:p14="http://schemas.microsoft.com/office/powerpoint/2010/main" val="1047879664"/>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41" name="Folienbildplatzhalter 1"/>
          <p:cNvSpPr>
            <a:spLocks noGrp="1" noRot="1" noChangeAspect="1" noTextEdit="1"/>
          </p:cNvSpPr>
          <p:nvPr>
            <p:ph type="sldImg"/>
          </p:nvPr>
        </p:nvSpPr>
        <p:spPr>
          <a:ln/>
        </p:spPr>
      </p:sp>
      <p:sp>
        <p:nvSpPr>
          <p:cNvPr id="368642"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368643"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B13E9E0B-4585-1840-BF5F-E52679E59DD4}" type="slidenum">
              <a:rPr lang="de-DE" sz="1200">
                <a:cs typeface="Arial" charset="0"/>
              </a:rPr>
              <a:pPr eaLnBrk="1" hangingPunct="1"/>
              <a:t>157</a:t>
            </a:fld>
            <a:endParaRPr lang="de-DE" sz="1200">
              <a:cs typeface="Arial" charset="0"/>
            </a:endParaRPr>
          </a:p>
        </p:txBody>
      </p:sp>
    </p:spTree>
    <p:extLst>
      <p:ext uri="{BB962C8B-B14F-4D97-AF65-F5344CB8AC3E}">
        <p14:creationId xmlns:p14="http://schemas.microsoft.com/office/powerpoint/2010/main" val="286688450"/>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0689" name="Folienbildplatzhalter 1"/>
          <p:cNvSpPr>
            <a:spLocks noGrp="1" noRot="1" noChangeAspect="1" noTextEdit="1"/>
          </p:cNvSpPr>
          <p:nvPr>
            <p:ph type="sldImg"/>
          </p:nvPr>
        </p:nvSpPr>
        <p:spPr>
          <a:ln/>
        </p:spPr>
      </p:sp>
      <p:sp>
        <p:nvSpPr>
          <p:cNvPr id="370690"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370691"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D9318A64-4FCF-0E48-8E85-9CDA13CCBC3C}" type="slidenum">
              <a:rPr lang="de-DE" sz="1200">
                <a:cs typeface="Arial" charset="0"/>
              </a:rPr>
              <a:pPr eaLnBrk="1" hangingPunct="1"/>
              <a:t>158</a:t>
            </a:fld>
            <a:endParaRPr lang="de-DE" sz="1200">
              <a:cs typeface="Arial" charset="0"/>
            </a:endParaRPr>
          </a:p>
        </p:txBody>
      </p:sp>
    </p:spTree>
    <p:extLst>
      <p:ext uri="{BB962C8B-B14F-4D97-AF65-F5344CB8AC3E}">
        <p14:creationId xmlns:p14="http://schemas.microsoft.com/office/powerpoint/2010/main" val="1566958929"/>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7073" name="Folienbildplatzhalter 1"/>
          <p:cNvSpPr>
            <a:spLocks noGrp="1" noRot="1" noChangeAspect="1" noTextEdit="1"/>
          </p:cNvSpPr>
          <p:nvPr>
            <p:ph type="sldImg"/>
          </p:nvPr>
        </p:nvSpPr>
        <p:spPr>
          <a:ln/>
        </p:spPr>
      </p:sp>
      <p:sp>
        <p:nvSpPr>
          <p:cNvPr id="387074"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387075"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C91ACD69-CC2A-E449-808B-DF019819D6ED}" type="slidenum">
              <a:rPr lang="de-DE" sz="1200">
                <a:cs typeface="Arial" charset="0"/>
              </a:rPr>
              <a:pPr eaLnBrk="1" hangingPunct="1"/>
              <a:t>159</a:t>
            </a:fld>
            <a:endParaRPr lang="de-DE" sz="1200">
              <a:cs typeface="Arial" charset="0"/>
            </a:endParaRPr>
          </a:p>
        </p:txBody>
      </p:sp>
    </p:spTree>
    <p:extLst>
      <p:ext uri="{BB962C8B-B14F-4D97-AF65-F5344CB8AC3E}">
        <p14:creationId xmlns:p14="http://schemas.microsoft.com/office/powerpoint/2010/main" val="13159461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Folienbildplatzhalter 1"/>
          <p:cNvSpPr>
            <a:spLocks noGrp="1" noRot="1" noChangeAspect="1" noTextEdit="1"/>
          </p:cNvSpPr>
          <p:nvPr>
            <p:ph type="sldImg"/>
          </p:nvPr>
        </p:nvSpPr>
        <p:spPr>
          <a:ln/>
        </p:spPr>
      </p:sp>
      <p:sp>
        <p:nvSpPr>
          <p:cNvPr id="59394"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59395"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0D62E0E9-8423-C344-96A7-6D00AF94E8BE}" type="slidenum">
              <a:rPr lang="de-DE" sz="1200">
                <a:cs typeface="Arial" charset="0"/>
              </a:rPr>
              <a:pPr eaLnBrk="1" hangingPunct="1"/>
              <a:t>16</a:t>
            </a:fld>
            <a:endParaRPr lang="de-DE" sz="1200">
              <a:cs typeface="Arial" charset="0"/>
            </a:endParaRPr>
          </a:p>
        </p:txBody>
      </p:sp>
    </p:spTree>
    <p:extLst>
      <p:ext uri="{BB962C8B-B14F-4D97-AF65-F5344CB8AC3E}">
        <p14:creationId xmlns:p14="http://schemas.microsoft.com/office/powerpoint/2010/main" val="2449208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Folienbildplatzhalter 1"/>
          <p:cNvSpPr>
            <a:spLocks noGrp="1" noRot="1" noChangeAspect="1" noTextEdit="1"/>
          </p:cNvSpPr>
          <p:nvPr>
            <p:ph type="sldImg"/>
          </p:nvPr>
        </p:nvSpPr>
        <p:spPr>
          <a:ln/>
        </p:spPr>
      </p:sp>
      <p:sp>
        <p:nvSpPr>
          <p:cNvPr id="61442"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61443"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660CF2EB-DC18-5E41-8CF0-B9E8C0E0C436}" type="slidenum">
              <a:rPr lang="de-DE" sz="1200">
                <a:cs typeface="Arial" charset="0"/>
              </a:rPr>
              <a:pPr eaLnBrk="1" hangingPunct="1"/>
              <a:t>17</a:t>
            </a:fld>
            <a:endParaRPr lang="de-DE" sz="1200">
              <a:cs typeface="Arial" charset="0"/>
            </a:endParaRPr>
          </a:p>
        </p:txBody>
      </p:sp>
    </p:spTree>
    <p:extLst>
      <p:ext uri="{BB962C8B-B14F-4D97-AF65-F5344CB8AC3E}">
        <p14:creationId xmlns:p14="http://schemas.microsoft.com/office/powerpoint/2010/main" val="18057221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Folienbildplatzhalter 1"/>
          <p:cNvSpPr>
            <a:spLocks noGrp="1" noRot="1" noChangeAspect="1" noTextEdit="1"/>
          </p:cNvSpPr>
          <p:nvPr>
            <p:ph type="sldImg"/>
          </p:nvPr>
        </p:nvSpPr>
        <p:spPr>
          <a:ln/>
        </p:spPr>
      </p:sp>
      <p:sp>
        <p:nvSpPr>
          <p:cNvPr id="65538"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65539"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93EE7FD6-C196-D846-A7AA-DF66DCBF8CAA}" type="slidenum">
              <a:rPr lang="de-DE" sz="1200">
                <a:cs typeface="Arial" charset="0"/>
              </a:rPr>
              <a:pPr eaLnBrk="1" hangingPunct="1"/>
              <a:t>18</a:t>
            </a:fld>
            <a:endParaRPr lang="de-DE" sz="1200">
              <a:cs typeface="Arial" charset="0"/>
            </a:endParaRPr>
          </a:p>
        </p:txBody>
      </p:sp>
    </p:spTree>
    <p:extLst>
      <p:ext uri="{BB962C8B-B14F-4D97-AF65-F5344CB8AC3E}">
        <p14:creationId xmlns:p14="http://schemas.microsoft.com/office/powerpoint/2010/main" val="32993090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Folienbildplatzhalter 1"/>
          <p:cNvSpPr>
            <a:spLocks noGrp="1" noRot="1" noChangeAspect="1" noTextEdit="1"/>
          </p:cNvSpPr>
          <p:nvPr>
            <p:ph type="sldImg"/>
          </p:nvPr>
        </p:nvSpPr>
        <p:spPr>
          <a:ln/>
        </p:spPr>
      </p:sp>
      <p:sp>
        <p:nvSpPr>
          <p:cNvPr id="63490"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63491"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40E875AF-A3EB-2149-8946-E40A3E3FD498}" type="slidenum">
              <a:rPr lang="de-DE" sz="1200">
                <a:cs typeface="Arial" charset="0"/>
              </a:rPr>
              <a:pPr eaLnBrk="1" hangingPunct="1"/>
              <a:t>19</a:t>
            </a:fld>
            <a:endParaRPr lang="de-DE" sz="1200">
              <a:cs typeface="Arial" charset="0"/>
            </a:endParaRPr>
          </a:p>
        </p:txBody>
      </p:sp>
    </p:spTree>
    <p:extLst>
      <p:ext uri="{BB962C8B-B14F-4D97-AF65-F5344CB8AC3E}">
        <p14:creationId xmlns:p14="http://schemas.microsoft.com/office/powerpoint/2010/main" val="5334101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3" name="Folienbildplatzhalter 1"/>
          <p:cNvSpPr>
            <a:spLocks noGrp="1" noRot="1" noChangeAspect="1" noTextEdit="1"/>
          </p:cNvSpPr>
          <p:nvPr>
            <p:ph type="sldImg"/>
          </p:nvPr>
        </p:nvSpPr>
        <p:spPr>
          <a:ln/>
        </p:spPr>
      </p:sp>
      <p:sp>
        <p:nvSpPr>
          <p:cNvPr id="182274"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182275"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B24A170E-4A36-2B45-9FA7-0C33E7ACFDE5}" type="slidenum">
              <a:rPr lang="de-DE" sz="1200">
                <a:cs typeface="Arial" charset="0"/>
              </a:rPr>
              <a:pPr eaLnBrk="1" hangingPunct="1"/>
              <a:t>2</a:t>
            </a:fld>
            <a:endParaRPr lang="de-DE" sz="1200">
              <a:cs typeface="Arial" charset="0"/>
            </a:endParaRPr>
          </a:p>
        </p:txBody>
      </p:sp>
    </p:spTree>
    <p:extLst>
      <p:ext uri="{BB962C8B-B14F-4D97-AF65-F5344CB8AC3E}">
        <p14:creationId xmlns:p14="http://schemas.microsoft.com/office/powerpoint/2010/main" val="28114952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Folienbildplatzhalter 1"/>
          <p:cNvSpPr>
            <a:spLocks noGrp="1" noRot="1" noChangeAspect="1" noTextEdit="1"/>
          </p:cNvSpPr>
          <p:nvPr>
            <p:ph type="sldImg"/>
          </p:nvPr>
        </p:nvSpPr>
        <p:spPr>
          <a:ln/>
        </p:spPr>
      </p:sp>
      <p:sp>
        <p:nvSpPr>
          <p:cNvPr id="63490"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63491"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40E875AF-A3EB-2149-8946-E40A3E3FD498}" type="slidenum">
              <a:rPr lang="de-DE" sz="1200">
                <a:cs typeface="Arial" charset="0"/>
              </a:rPr>
              <a:pPr eaLnBrk="1" hangingPunct="1"/>
              <a:t>20</a:t>
            </a:fld>
            <a:endParaRPr lang="de-DE" sz="1200">
              <a:cs typeface="Arial" charset="0"/>
            </a:endParaRPr>
          </a:p>
        </p:txBody>
      </p:sp>
    </p:spTree>
    <p:extLst>
      <p:ext uri="{BB962C8B-B14F-4D97-AF65-F5344CB8AC3E}">
        <p14:creationId xmlns:p14="http://schemas.microsoft.com/office/powerpoint/2010/main" val="14357823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Folienbildplatzhalter 1"/>
          <p:cNvSpPr>
            <a:spLocks noGrp="1" noRot="1" noChangeAspect="1" noTextEdit="1"/>
          </p:cNvSpPr>
          <p:nvPr>
            <p:ph type="sldImg"/>
          </p:nvPr>
        </p:nvSpPr>
        <p:spPr>
          <a:ln/>
        </p:spPr>
      </p:sp>
      <p:sp>
        <p:nvSpPr>
          <p:cNvPr id="73730"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73731"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02AC36C-DCAE-C94D-A021-AF68A9F8AE8F}" type="slidenum">
              <a:rPr lang="de-DE" sz="1200">
                <a:cs typeface="Arial" charset="0"/>
              </a:rPr>
              <a:pPr eaLnBrk="1" hangingPunct="1"/>
              <a:t>21</a:t>
            </a:fld>
            <a:endParaRPr lang="de-DE" sz="1200">
              <a:cs typeface="Arial" charset="0"/>
            </a:endParaRPr>
          </a:p>
        </p:txBody>
      </p:sp>
    </p:spTree>
    <p:extLst>
      <p:ext uri="{BB962C8B-B14F-4D97-AF65-F5344CB8AC3E}">
        <p14:creationId xmlns:p14="http://schemas.microsoft.com/office/powerpoint/2010/main" val="19608752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Folienbildplatzhalter 1"/>
          <p:cNvSpPr>
            <a:spLocks noGrp="1" noRot="1" noChangeAspect="1" noTextEdit="1"/>
          </p:cNvSpPr>
          <p:nvPr>
            <p:ph type="sldImg"/>
          </p:nvPr>
        </p:nvSpPr>
        <p:spPr>
          <a:ln/>
        </p:spPr>
      </p:sp>
      <p:sp>
        <p:nvSpPr>
          <p:cNvPr id="80898"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80899"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30BAFB3F-233B-3443-B45A-C72EAE2C63F4}" type="slidenum">
              <a:rPr lang="de-DE" sz="1200">
                <a:cs typeface="Arial" charset="0"/>
              </a:rPr>
              <a:pPr eaLnBrk="1" hangingPunct="1"/>
              <a:t>23</a:t>
            </a:fld>
            <a:endParaRPr lang="de-DE" sz="1200">
              <a:cs typeface="Arial" charset="0"/>
            </a:endParaRPr>
          </a:p>
        </p:txBody>
      </p:sp>
    </p:spTree>
    <p:extLst>
      <p:ext uri="{BB962C8B-B14F-4D97-AF65-F5344CB8AC3E}">
        <p14:creationId xmlns:p14="http://schemas.microsoft.com/office/powerpoint/2010/main" val="4708296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Folienbildplatzhalter 1"/>
          <p:cNvSpPr>
            <a:spLocks noGrp="1" noRot="1" noChangeAspect="1" noTextEdit="1"/>
          </p:cNvSpPr>
          <p:nvPr>
            <p:ph type="sldImg"/>
          </p:nvPr>
        </p:nvSpPr>
        <p:spPr>
          <a:ln/>
        </p:spPr>
      </p:sp>
      <p:sp>
        <p:nvSpPr>
          <p:cNvPr id="80898"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80899"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30BAFB3F-233B-3443-B45A-C72EAE2C63F4}" type="slidenum">
              <a:rPr lang="de-DE" sz="1200">
                <a:cs typeface="Arial" charset="0"/>
              </a:rPr>
              <a:pPr eaLnBrk="1" hangingPunct="1"/>
              <a:t>24</a:t>
            </a:fld>
            <a:endParaRPr lang="de-DE" sz="1200">
              <a:cs typeface="Arial" charset="0"/>
            </a:endParaRPr>
          </a:p>
        </p:txBody>
      </p:sp>
    </p:spTree>
    <p:extLst>
      <p:ext uri="{BB962C8B-B14F-4D97-AF65-F5344CB8AC3E}">
        <p14:creationId xmlns:p14="http://schemas.microsoft.com/office/powerpoint/2010/main" val="316830276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Folienbildplatzhalter 1"/>
          <p:cNvSpPr>
            <a:spLocks noGrp="1" noRot="1" noChangeAspect="1" noTextEdit="1"/>
          </p:cNvSpPr>
          <p:nvPr>
            <p:ph type="sldImg"/>
          </p:nvPr>
        </p:nvSpPr>
        <p:spPr>
          <a:ln/>
        </p:spPr>
      </p:sp>
      <p:sp>
        <p:nvSpPr>
          <p:cNvPr id="80898"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80899"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30BAFB3F-233B-3443-B45A-C72EAE2C63F4}" type="slidenum">
              <a:rPr lang="de-DE" sz="1200">
                <a:cs typeface="Arial" charset="0"/>
              </a:rPr>
              <a:pPr eaLnBrk="1" hangingPunct="1"/>
              <a:t>25</a:t>
            </a:fld>
            <a:endParaRPr lang="de-DE" sz="1200">
              <a:cs typeface="Arial" charset="0"/>
            </a:endParaRPr>
          </a:p>
        </p:txBody>
      </p:sp>
    </p:spTree>
    <p:extLst>
      <p:ext uri="{BB962C8B-B14F-4D97-AF65-F5344CB8AC3E}">
        <p14:creationId xmlns:p14="http://schemas.microsoft.com/office/powerpoint/2010/main" val="157308607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Folienbildplatzhalter 1"/>
          <p:cNvSpPr>
            <a:spLocks noGrp="1" noRot="1" noChangeAspect="1" noTextEdit="1"/>
          </p:cNvSpPr>
          <p:nvPr>
            <p:ph type="sldImg"/>
          </p:nvPr>
        </p:nvSpPr>
        <p:spPr>
          <a:ln/>
        </p:spPr>
      </p:sp>
      <p:sp>
        <p:nvSpPr>
          <p:cNvPr id="82946"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82947"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34EAF0B9-AADE-CE46-B5E3-9B9F234651AA}" type="slidenum">
              <a:rPr lang="de-DE" sz="1200">
                <a:cs typeface="Arial" charset="0"/>
              </a:rPr>
              <a:pPr eaLnBrk="1" hangingPunct="1"/>
              <a:t>26</a:t>
            </a:fld>
            <a:endParaRPr lang="de-DE" sz="1200">
              <a:cs typeface="Arial" charset="0"/>
            </a:endParaRPr>
          </a:p>
        </p:txBody>
      </p:sp>
    </p:spTree>
    <p:extLst>
      <p:ext uri="{BB962C8B-B14F-4D97-AF65-F5344CB8AC3E}">
        <p14:creationId xmlns:p14="http://schemas.microsoft.com/office/powerpoint/2010/main" val="355080056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Folienbildplatzhalter 1"/>
          <p:cNvSpPr>
            <a:spLocks noGrp="1" noRot="1" noChangeAspect="1" noTextEdit="1"/>
          </p:cNvSpPr>
          <p:nvPr>
            <p:ph type="sldImg"/>
          </p:nvPr>
        </p:nvSpPr>
        <p:spPr>
          <a:ln/>
        </p:spPr>
      </p:sp>
      <p:sp>
        <p:nvSpPr>
          <p:cNvPr id="80898"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80899"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30BAFB3F-233B-3443-B45A-C72EAE2C63F4}" type="slidenum">
              <a:rPr lang="de-DE" sz="1200">
                <a:cs typeface="Arial" charset="0"/>
              </a:rPr>
              <a:pPr eaLnBrk="1" hangingPunct="1"/>
              <a:t>27</a:t>
            </a:fld>
            <a:endParaRPr lang="de-DE" sz="1200">
              <a:cs typeface="Arial" charset="0"/>
            </a:endParaRPr>
          </a:p>
        </p:txBody>
      </p:sp>
    </p:spTree>
    <p:extLst>
      <p:ext uri="{BB962C8B-B14F-4D97-AF65-F5344CB8AC3E}">
        <p14:creationId xmlns:p14="http://schemas.microsoft.com/office/powerpoint/2010/main" val="2695965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Folienbildplatzhalter 1"/>
          <p:cNvSpPr>
            <a:spLocks noGrp="1" noRot="1" noChangeAspect="1" noTextEdit="1"/>
          </p:cNvSpPr>
          <p:nvPr>
            <p:ph type="sldImg"/>
          </p:nvPr>
        </p:nvSpPr>
        <p:spPr>
          <a:ln/>
        </p:spPr>
      </p:sp>
      <p:sp>
        <p:nvSpPr>
          <p:cNvPr id="84994"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84995"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1785F5B6-2E17-EE45-B9D1-86C7F519DE4B}" type="slidenum">
              <a:rPr lang="de-DE" sz="1200">
                <a:cs typeface="Arial" charset="0"/>
              </a:rPr>
              <a:pPr eaLnBrk="1" hangingPunct="1"/>
              <a:t>28</a:t>
            </a:fld>
            <a:endParaRPr lang="de-DE" sz="1200">
              <a:cs typeface="Arial" charset="0"/>
            </a:endParaRPr>
          </a:p>
        </p:txBody>
      </p:sp>
    </p:spTree>
    <p:extLst>
      <p:ext uri="{BB962C8B-B14F-4D97-AF65-F5344CB8AC3E}">
        <p14:creationId xmlns:p14="http://schemas.microsoft.com/office/powerpoint/2010/main" val="173112849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Folienbildplatzhalter 1"/>
          <p:cNvSpPr>
            <a:spLocks noGrp="1" noRot="1" noChangeAspect="1" noTextEdit="1"/>
          </p:cNvSpPr>
          <p:nvPr>
            <p:ph type="sldImg"/>
          </p:nvPr>
        </p:nvSpPr>
        <p:spPr>
          <a:ln/>
        </p:spPr>
      </p:sp>
      <p:sp>
        <p:nvSpPr>
          <p:cNvPr id="84994"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84995"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1785F5B6-2E17-EE45-B9D1-86C7F519DE4B}" type="slidenum">
              <a:rPr lang="de-DE" sz="1200">
                <a:cs typeface="Arial" charset="0"/>
              </a:rPr>
              <a:pPr eaLnBrk="1" hangingPunct="1"/>
              <a:t>29</a:t>
            </a:fld>
            <a:endParaRPr lang="de-DE" sz="1200">
              <a:cs typeface="Arial" charset="0"/>
            </a:endParaRPr>
          </a:p>
        </p:txBody>
      </p:sp>
    </p:spTree>
    <p:extLst>
      <p:ext uri="{BB962C8B-B14F-4D97-AF65-F5344CB8AC3E}">
        <p14:creationId xmlns:p14="http://schemas.microsoft.com/office/powerpoint/2010/main" val="58213522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Folienbildplatzhalter 1"/>
          <p:cNvSpPr>
            <a:spLocks noGrp="1" noRot="1" noChangeAspect="1" noTextEdit="1"/>
          </p:cNvSpPr>
          <p:nvPr>
            <p:ph type="sldImg"/>
          </p:nvPr>
        </p:nvSpPr>
        <p:spPr>
          <a:ln/>
        </p:spPr>
      </p:sp>
      <p:sp>
        <p:nvSpPr>
          <p:cNvPr id="87042"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87043"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33BBF0E2-EAC5-0D4C-955C-ED4943A4198B}" type="slidenum">
              <a:rPr lang="de-DE" sz="1200">
                <a:cs typeface="Arial" charset="0"/>
              </a:rPr>
              <a:pPr eaLnBrk="1" hangingPunct="1"/>
              <a:t>30</a:t>
            </a:fld>
            <a:endParaRPr lang="de-DE" sz="1200">
              <a:cs typeface="Arial" charset="0"/>
            </a:endParaRPr>
          </a:p>
        </p:txBody>
      </p:sp>
    </p:spTree>
    <p:extLst>
      <p:ext uri="{BB962C8B-B14F-4D97-AF65-F5344CB8AC3E}">
        <p14:creationId xmlns:p14="http://schemas.microsoft.com/office/powerpoint/2010/main" val="17608341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Folienbildplatzhalter 1"/>
          <p:cNvSpPr>
            <a:spLocks noGrp="1" noRot="1" noChangeAspect="1" noTextEdit="1"/>
          </p:cNvSpPr>
          <p:nvPr>
            <p:ph type="sldImg"/>
          </p:nvPr>
        </p:nvSpPr>
        <p:spPr>
          <a:ln/>
        </p:spPr>
      </p:sp>
      <p:sp>
        <p:nvSpPr>
          <p:cNvPr id="20482"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20483"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5676A01D-7337-DD4B-BE77-87EB5D02D073}" type="slidenum">
              <a:rPr lang="de-DE" sz="1200">
                <a:cs typeface="Arial" charset="0"/>
              </a:rPr>
              <a:pPr eaLnBrk="1" hangingPunct="1"/>
              <a:t>3</a:t>
            </a:fld>
            <a:endParaRPr lang="de-DE" sz="1200">
              <a:cs typeface="Arial" charset="0"/>
            </a:endParaRPr>
          </a:p>
        </p:txBody>
      </p:sp>
    </p:spTree>
    <p:extLst>
      <p:ext uri="{BB962C8B-B14F-4D97-AF65-F5344CB8AC3E}">
        <p14:creationId xmlns:p14="http://schemas.microsoft.com/office/powerpoint/2010/main" val="116392695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Folienbildplatzhalter 1"/>
          <p:cNvSpPr>
            <a:spLocks noGrp="1" noRot="1" noChangeAspect="1" noTextEdit="1"/>
          </p:cNvSpPr>
          <p:nvPr>
            <p:ph type="sldImg"/>
          </p:nvPr>
        </p:nvSpPr>
        <p:spPr>
          <a:ln/>
        </p:spPr>
      </p:sp>
      <p:sp>
        <p:nvSpPr>
          <p:cNvPr id="87042"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87043"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33BBF0E2-EAC5-0D4C-955C-ED4943A4198B}" type="slidenum">
              <a:rPr lang="de-DE" sz="1200">
                <a:cs typeface="Arial" charset="0"/>
              </a:rPr>
              <a:pPr eaLnBrk="1" hangingPunct="1"/>
              <a:t>31</a:t>
            </a:fld>
            <a:endParaRPr lang="de-DE" sz="1200">
              <a:cs typeface="Arial" charset="0"/>
            </a:endParaRPr>
          </a:p>
        </p:txBody>
      </p:sp>
    </p:spTree>
    <p:extLst>
      <p:ext uri="{BB962C8B-B14F-4D97-AF65-F5344CB8AC3E}">
        <p14:creationId xmlns:p14="http://schemas.microsoft.com/office/powerpoint/2010/main" val="1124765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Folienbildplatzhalter 1"/>
          <p:cNvSpPr>
            <a:spLocks noGrp="1" noRot="1" noChangeAspect="1" noTextEdit="1"/>
          </p:cNvSpPr>
          <p:nvPr>
            <p:ph type="sldImg"/>
          </p:nvPr>
        </p:nvSpPr>
        <p:spPr>
          <a:ln/>
        </p:spPr>
      </p:sp>
      <p:sp>
        <p:nvSpPr>
          <p:cNvPr id="105474"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105475"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65679657-70F2-414C-9359-65AC3AFED143}" type="slidenum">
              <a:rPr lang="de-DE" sz="1200">
                <a:cs typeface="Arial" charset="0"/>
              </a:rPr>
              <a:pPr eaLnBrk="1" hangingPunct="1"/>
              <a:t>32</a:t>
            </a:fld>
            <a:endParaRPr lang="de-DE" sz="1200">
              <a:cs typeface="Arial" charset="0"/>
            </a:endParaRPr>
          </a:p>
        </p:txBody>
      </p:sp>
    </p:spTree>
    <p:extLst>
      <p:ext uri="{BB962C8B-B14F-4D97-AF65-F5344CB8AC3E}">
        <p14:creationId xmlns:p14="http://schemas.microsoft.com/office/powerpoint/2010/main" val="26189098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Folienbildplatzhalter 1"/>
          <p:cNvSpPr>
            <a:spLocks noGrp="1" noRot="1" noChangeAspect="1" noTextEdit="1"/>
          </p:cNvSpPr>
          <p:nvPr>
            <p:ph type="sldImg"/>
          </p:nvPr>
        </p:nvSpPr>
        <p:spPr>
          <a:ln/>
        </p:spPr>
      </p:sp>
      <p:sp>
        <p:nvSpPr>
          <p:cNvPr id="89090"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89091"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AAFACCF6-40F9-1A41-AD74-A443E5CB0633}" type="slidenum">
              <a:rPr lang="de-DE" sz="1200">
                <a:cs typeface="Arial" charset="0"/>
              </a:rPr>
              <a:pPr eaLnBrk="1" hangingPunct="1"/>
              <a:t>33</a:t>
            </a:fld>
            <a:endParaRPr lang="de-DE" sz="1200">
              <a:cs typeface="Arial" charset="0"/>
            </a:endParaRPr>
          </a:p>
        </p:txBody>
      </p:sp>
    </p:spTree>
    <p:extLst>
      <p:ext uri="{BB962C8B-B14F-4D97-AF65-F5344CB8AC3E}">
        <p14:creationId xmlns:p14="http://schemas.microsoft.com/office/powerpoint/2010/main" val="6069261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Folienbildplatzhalter 1"/>
          <p:cNvSpPr>
            <a:spLocks noGrp="1" noRot="1" noChangeAspect="1" noTextEdit="1"/>
          </p:cNvSpPr>
          <p:nvPr>
            <p:ph type="sldImg"/>
          </p:nvPr>
        </p:nvSpPr>
        <p:spPr>
          <a:ln/>
        </p:spPr>
      </p:sp>
      <p:sp>
        <p:nvSpPr>
          <p:cNvPr id="91138"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91139"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607D817D-C925-5644-A69D-C731F6880BE3}" type="slidenum">
              <a:rPr lang="de-DE" sz="1200">
                <a:cs typeface="Arial" charset="0"/>
              </a:rPr>
              <a:pPr eaLnBrk="1" hangingPunct="1"/>
              <a:t>34</a:t>
            </a:fld>
            <a:endParaRPr lang="de-DE" sz="1200">
              <a:cs typeface="Arial" charset="0"/>
            </a:endParaRPr>
          </a:p>
        </p:txBody>
      </p:sp>
    </p:spTree>
    <p:extLst>
      <p:ext uri="{BB962C8B-B14F-4D97-AF65-F5344CB8AC3E}">
        <p14:creationId xmlns:p14="http://schemas.microsoft.com/office/powerpoint/2010/main" val="603117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Folienbildplatzhalter 1"/>
          <p:cNvSpPr>
            <a:spLocks noGrp="1" noRot="1" noChangeAspect="1" noTextEdit="1"/>
          </p:cNvSpPr>
          <p:nvPr>
            <p:ph type="sldImg"/>
          </p:nvPr>
        </p:nvSpPr>
        <p:spPr>
          <a:ln/>
        </p:spPr>
      </p:sp>
      <p:sp>
        <p:nvSpPr>
          <p:cNvPr id="97282"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97283"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43C13AB9-6650-6942-AF6D-5CC92E50A4F8}" type="slidenum">
              <a:rPr lang="de-DE" sz="1200">
                <a:cs typeface="Arial" charset="0"/>
              </a:rPr>
              <a:pPr eaLnBrk="1" hangingPunct="1"/>
              <a:t>35</a:t>
            </a:fld>
            <a:endParaRPr lang="de-DE" sz="1200">
              <a:cs typeface="Arial" charset="0"/>
            </a:endParaRPr>
          </a:p>
        </p:txBody>
      </p:sp>
    </p:spTree>
    <p:extLst>
      <p:ext uri="{BB962C8B-B14F-4D97-AF65-F5344CB8AC3E}">
        <p14:creationId xmlns:p14="http://schemas.microsoft.com/office/powerpoint/2010/main" val="81511229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Folienbildplatzhalter 1"/>
          <p:cNvSpPr>
            <a:spLocks noGrp="1" noRot="1" noChangeAspect="1" noTextEdit="1"/>
          </p:cNvSpPr>
          <p:nvPr>
            <p:ph type="sldImg"/>
          </p:nvPr>
        </p:nvSpPr>
        <p:spPr>
          <a:ln/>
        </p:spPr>
      </p:sp>
      <p:sp>
        <p:nvSpPr>
          <p:cNvPr id="101378"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101379"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8BC8013B-6FA7-654F-809C-A2194B5D6213}" type="slidenum">
              <a:rPr lang="de-DE" sz="1200">
                <a:cs typeface="Arial" charset="0"/>
              </a:rPr>
              <a:pPr eaLnBrk="1" hangingPunct="1"/>
              <a:t>36</a:t>
            </a:fld>
            <a:endParaRPr lang="de-DE" sz="1200">
              <a:cs typeface="Arial" charset="0"/>
            </a:endParaRPr>
          </a:p>
        </p:txBody>
      </p:sp>
    </p:spTree>
    <p:extLst>
      <p:ext uri="{BB962C8B-B14F-4D97-AF65-F5344CB8AC3E}">
        <p14:creationId xmlns:p14="http://schemas.microsoft.com/office/powerpoint/2010/main" val="108262770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Folienbildplatzhalter 1"/>
          <p:cNvSpPr>
            <a:spLocks noGrp="1" noRot="1" noChangeAspect="1" noTextEdit="1"/>
          </p:cNvSpPr>
          <p:nvPr>
            <p:ph type="sldImg"/>
          </p:nvPr>
        </p:nvSpPr>
        <p:spPr>
          <a:ln/>
        </p:spPr>
      </p:sp>
      <p:sp>
        <p:nvSpPr>
          <p:cNvPr id="101378"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101379"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8BC8013B-6FA7-654F-809C-A2194B5D6213}" type="slidenum">
              <a:rPr lang="de-DE" sz="1200">
                <a:cs typeface="Arial" charset="0"/>
              </a:rPr>
              <a:pPr eaLnBrk="1" hangingPunct="1"/>
              <a:t>37</a:t>
            </a:fld>
            <a:endParaRPr lang="de-DE" sz="1200">
              <a:cs typeface="Arial" charset="0"/>
            </a:endParaRPr>
          </a:p>
        </p:txBody>
      </p:sp>
    </p:spTree>
    <p:extLst>
      <p:ext uri="{BB962C8B-B14F-4D97-AF65-F5344CB8AC3E}">
        <p14:creationId xmlns:p14="http://schemas.microsoft.com/office/powerpoint/2010/main" val="69201888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Folienbildplatzhalter 1"/>
          <p:cNvSpPr>
            <a:spLocks noGrp="1" noRot="1" noChangeAspect="1" noTextEdit="1"/>
          </p:cNvSpPr>
          <p:nvPr>
            <p:ph type="sldImg"/>
          </p:nvPr>
        </p:nvSpPr>
        <p:spPr>
          <a:ln/>
        </p:spPr>
      </p:sp>
      <p:sp>
        <p:nvSpPr>
          <p:cNvPr id="101378"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de-DE"/>
          </a:p>
        </p:txBody>
      </p:sp>
      <p:sp>
        <p:nvSpPr>
          <p:cNvPr id="101379" name="Foliennummernplatzhalt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8BC8013B-6FA7-654F-809C-A2194B5D6213}" type="slidenum">
              <a:rPr lang="de-DE" sz="1200">
                <a:cs typeface="Arial" charset="0"/>
              </a:rPr>
              <a:pPr eaLnBrk="1" hangingPunct="1"/>
              <a:t>38</a:t>
            </a:fld>
            <a:endParaRPr lang="de-DE" sz="1200">
              <a:cs typeface="Arial" charset="0"/>
            </a:endParaRPr>
          </a:p>
        </p:txBody>
      </p:sp>
    </p:spTree>
    <p:extLst>
      <p:ext uri="{BB962C8B-B14F-4D97-AF65-F5344CB8AC3E}">
        <p14:creationId xmlns:p14="http://schemas.microsoft.com/office/powerpoint/2010/main" val="104146741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Folienbildplatzhalter 1"/>
          <p:cNvSpPr>
            <a:spLocks noGrp="1" noRot="1" noChangeAspect="1" noTextEdit="1"/>
          </p:cNvSpPr>
          <p:nvPr>
            <p:ph type="sldImg"/>
          </p:nvPr>
        </p:nvSpPr>
        <p:spPr>
          <a:ln/>
        </p:spPr>
      </p:sp>
      <p:sp>
        <p:nvSpPr>
          <p:cNvPr id="103426"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103427"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1510F6AE-0A24-564B-BDD1-637F4DFDF3DB}" type="slidenum">
              <a:rPr lang="de-DE" sz="1200">
                <a:cs typeface="Arial" charset="0"/>
              </a:rPr>
              <a:pPr eaLnBrk="1" hangingPunct="1"/>
              <a:t>39</a:t>
            </a:fld>
            <a:endParaRPr lang="de-DE" sz="1200">
              <a:cs typeface="Arial" charset="0"/>
            </a:endParaRPr>
          </a:p>
        </p:txBody>
      </p:sp>
    </p:spTree>
    <p:extLst>
      <p:ext uri="{BB962C8B-B14F-4D97-AF65-F5344CB8AC3E}">
        <p14:creationId xmlns:p14="http://schemas.microsoft.com/office/powerpoint/2010/main" val="9494732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Folienbildplatzhalter 1"/>
          <p:cNvSpPr>
            <a:spLocks noGrp="1" noRot="1" noChangeAspect="1" noTextEdit="1"/>
          </p:cNvSpPr>
          <p:nvPr>
            <p:ph type="sldImg"/>
          </p:nvPr>
        </p:nvSpPr>
        <p:spPr>
          <a:ln/>
        </p:spPr>
      </p:sp>
      <p:sp>
        <p:nvSpPr>
          <p:cNvPr id="107522"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107523"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F3426283-D27E-264B-90AC-1C74BD707475}" type="slidenum">
              <a:rPr lang="de-DE" sz="1200">
                <a:cs typeface="Arial" charset="0"/>
              </a:rPr>
              <a:pPr eaLnBrk="1" hangingPunct="1"/>
              <a:t>40</a:t>
            </a:fld>
            <a:endParaRPr lang="de-DE" sz="1200">
              <a:cs typeface="Arial" charset="0"/>
            </a:endParaRPr>
          </a:p>
        </p:txBody>
      </p:sp>
    </p:spTree>
    <p:extLst>
      <p:ext uri="{BB962C8B-B14F-4D97-AF65-F5344CB8AC3E}">
        <p14:creationId xmlns:p14="http://schemas.microsoft.com/office/powerpoint/2010/main" val="2590087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Folienbildplatzhalter 1"/>
          <p:cNvSpPr>
            <a:spLocks noGrp="1" noRot="1" noChangeAspect="1" noTextEdit="1"/>
          </p:cNvSpPr>
          <p:nvPr>
            <p:ph type="sldImg"/>
          </p:nvPr>
        </p:nvSpPr>
        <p:spPr>
          <a:ln/>
        </p:spPr>
      </p:sp>
      <p:sp>
        <p:nvSpPr>
          <p:cNvPr id="22530"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22531"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36F97BA4-6046-6849-B3EC-5A01677F2765}" type="slidenum">
              <a:rPr lang="de-DE" sz="1200">
                <a:cs typeface="Arial" charset="0"/>
              </a:rPr>
              <a:pPr eaLnBrk="1" hangingPunct="1"/>
              <a:t>4</a:t>
            </a:fld>
            <a:endParaRPr lang="de-DE" sz="1200">
              <a:cs typeface="Arial" charset="0"/>
            </a:endParaRPr>
          </a:p>
        </p:txBody>
      </p:sp>
    </p:spTree>
    <p:extLst>
      <p:ext uri="{BB962C8B-B14F-4D97-AF65-F5344CB8AC3E}">
        <p14:creationId xmlns:p14="http://schemas.microsoft.com/office/powerpoint/2010/main" val="69182577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Folienbildplatzhalter 1"/>
          <p:cNvSpPr>
            <a:spLocks noGrp="1" noRot="1" noChangeAspect="1" noTextEdit="1"/>
          </p:cNvSpPr>
          <p:nvPr>
            <p:ph type="sldImg"/>
          </p:nvPr>
        </p:nvSpPr>
        <p:spPr>
          <a:ln/>
        </p:spPr>
      </p:sp>
      <p:sp>
        <p:nvSpPr>
          <p:cNvPr id="57346"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57347"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D6D2670F-8EDD-0C41-BA01-BE45C9EF3E0E}" type="slidenum">
              <a:rPr lang="de-DE" sz="1200">
                <a:cs typeface="Arial" charset="0"/>
              </a:rPr>
              <a:pPr eaLnBrk="1" hangingPunct="1"/>
              <a:t>41</a:t>
            </a:fld>
            <a:endParaRPr lang="de-DE" sz="1200">
              <a:cs typeface="Arial" charset="0"/>
            </a:endParaRPr>
          </a:p>
        </p:txBody>
      </p:sp>
    </p:spTree>
    <p:extLst>
      <p:ext uri="{BB962C8B-B14F-4D97-AF65-F5344CB8AC3E}">
        <p14:creationId xmlns:p14="http://schemas.microsoft.com/office/powerpoint/2010/main" val="5772527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Folienbildplatzhalter 1"/>
          <p:cNvSpPr>
            <a:spLocks noGrp="1" noRot="1" noChangeAspect="1" noTextEdit="1"/>
          </p:cNvSpPr>
          <p:nvPr>
            <p:ph type="sldImg"/>
          </p:nvPr>
        </p:nvSpPr>
        <p:spPr>
          <a:ln/>
        </p:spPr>
      </p:sp>
      <p:sp>
        <p:nvSpPr>
          <p:cNvPr id="109570"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109571"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01192A69-7023-094F-BBAB-1EB11D5009FE}" type="slidenum">
              <a:rPr lang="de-DE" sz="1200">
                <a:cs typeface="Arial" charset="0"/>
              </a:rPr>
              <a:pPr eaLnBrk="1" hangingPunct="1"/>
              <a:t>42</a:t>
            </a:fld>
            <a:endParaRPr lang="de-DE" sz="1200">
              <a:cs typeface="Arial" charset="0"/>
            </a:endParaRPr>
          </a:p>
        </p:txBody>
      </p:sp>
    </p:spTree>
    <p:extLst>
      <p:ext uri="{BB962C8B-B14F-4D97-AF65-F5344CB8AC3E}">
        <p14:creationId xmlns:p14="http://schemas.microsoft.com/office/powerpoint/2010/main" val="183487447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Folienbildplatzhalter 1"/>
          <p:cNvSpPr>
            <a:spLocks noGrp="1" noRot="1" noChangeAspect="1" noTextEdit="1"/>
          </p:cNvSpPr>
          <p:nvPr>
            <p:ph type="sldImg"/>
          </p:nvPr>
        </p:nvSpPr>
        <p:spPr>
          <a:ln/>
        </p:spPr>
      </p:sp>
      <p:sp>
        <p:nvSpPr>
          <p:cNvPr id="117762"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117763"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21EF6812-1B9C-D346-B803-BAF53F776D4B}" type="slidenum">
              <a:rPr lang="de-DE" sz="1200">
                <a:cs typeface="Arial" charset="0"/>
              </a:rPr>
              <a:pPr eaLnBrk="1" hangingPunct="1"/>
              <a:t>43</a:t>
            </a:fld>
            <a:endParaRPr lang="de-DE" sz="1200">
              <a:cs typeface="Arial" charset="0"/>
            </a:endParaRPr>
          </a:p>
        </p:txBody>
      </p:sp>
    </p:spTree>
    <p:extLst>
      <p:ext uri="{BB962C8B-B14F-4D97-AF65-F5344CB8AC3E}">
        <p14:creationId xmlns:p14="http://schemas.microsoft.com/office/powerpoint/2010/main" val="355214834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Folienbildplatzhalter 1"/>
          <p:cNvSpPr>
            <a:spLocks noGrp="1" noRot="1" noChangeAspect="1" noTextEdit="1"/>
          </p:cNvSpPr>
          <p:nvPr>
            <p:ph type="sldImg"/>
          </p:nvPr>
        </p:nvSpPr>
        <p:spPr>
          <a:ln/>
        </p:spPr>
      </p:sp>
      <p:sp>
        <p:nvSpPr>
          <p:cNvPr id="109570"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109571"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01192A69-7023-094F-BBAB-1EB11D5009FE}" type="slidenum">
              <a:rPr lang="de-DE" sz="1200">
                <a:cs typeface="Arial" charset="0"/>
              </a:rPr>
              <a:pPr eaLnBrk="1" hangingPunct="1"/>
              <a:t>44</a:t>
            </a:fld>
            <a:endParaRPr lang="de-DE" sz="1200">
              <a:cs typeface="Arial" charset="0"/>
            </a:endParaRPr>
          </a:p>
        </p:txBody>
      </p:sp>
    </p:spTree>
    <p:extLst>
      <p:ext uri="{BB962C8B-B14F-4D97-AF65-F5344CB8AC3E}">
        <p14:creationId xmlns:p14="http://schemas.microsoft.com/office/powerpoint/2010/main" val="21084323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Folienbildplatzhalter 1"/>
          <p:cNvSpPr>
            <a:spLocks noGrp="1" noRot="1" noChangeAspect="1" noTextEdit="1"/>
          </p:cNvSpPr>
          <p:nvPr>
            <p:ph type="sldImg"/>
          </p:nvPr>
        </p:nvSpPr>
        <p:spPr>
          <a:ln/>
        </p:spPr>
      </p:sp>
      <p:sp>
        <p:nvSpPr>
          <p:cNvPr id="109570"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109571"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01192A69-7023-094F-BBAB-1EB11D5009FE}" type="slidenum">
              <a:rPr lang="de-DE" sz="1200">
                <a:cs typeface="Arial" charset="0"/>
              </a:rPr>
              <a:pPr eaLnBrk="1" hangingPunct="1"/>
              <a:t>45</a:t>
            </a:fld>
            <a:endParaRPr lang="de-DE" sz="1200">
              <a:cs typeface="Arial" charset="0"/>
            </a:endParaRPr>
          </a:p>
        </p:txBody>
      </p:sp>
    </p:spTree>
    <p:extLst>
      <p:ext uri="{BB962C8B-B14F-4D97-AF65-F5344CB8AC3E}">
        <p14:creationId xmlns:p14="http://schemas.microsoft.com/office/powerpoint/2010/main" val="131077745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Folienbildplatzhalter 1"/>
          <p:cNvSpPr>
            <a:spLocks noGrp="1" noRot="1" noChangeAspect="1" noTextEdit="1"/>
          </p:cNvSpPr>
          <p:nvPr>
            <p:ph type="sldImg"/>
          </p:nvPr>
        </p:nvSpPr>
        <p:spPr>
          <a:ln/>
        </p:spPr>
      </p:sp>
      <p:sp>
        <p:nvSpPr>
          <p:cNvPr id="111618"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111619"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9DB42600-8E35-3E4C-97F1-51762A622DA9}" type="slidenum">
              <a:rPr lang="de-DE" sz="1200">
                <a:cs typeface="Arial" charset="0"/>
              </a:rPr>
              <a:pPr eaLnBrk="1" hangingPunct="1"/>
              <a:t>46</a:t>
            </a:fld>
            <a:endParaRPr lang="de-DE" sz="1200">
              <a:cs typeface="Arial" charset="0"/>
            </a:endParaRPr>
          </a:p>
        </p:txBody>
      </p:sp>
    </p:spTree>
    <p:extLst>
      <p:ext uri="{BB962C8B-B14F-4D97-AF65-F5344CB8AC3E}">
        <p14:creationId xmlns:p14="http://schemas.microsoft.com/office/powerpoint/2010/main" val="29426670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Folienbildplatzhalter 1"/>
          <p:cNvSpPr>
            <a:spLocks noGrp="1" noRot="1" noChangeAspect="1" noTextEdit="1"/>
          </p:cNvSpPr>
          <p:nvPr>
            <p:ph type="sldImg"/>
          </p:nvPr>
        </p:nvSpPr>
        <p:spPr>
          <a:ln/>
        </p:spPr>
      </p:sp>
      <p:sp>
        <p:nvSpPr>
          <p:cNvPr id="111618"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111619"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9DB42600-8E35-3E4C-97F1-51762A622DA9}" type="slidenum">
              <a:rPr lang="de-DE" sz="1200">
                <a:cs typeface="Arial" charset="0"/>
              </a:rPr>
              <a:pPr eaLnBrk="1" hangingPunct="1"/>
              <a:t>47</a:t>
            </a:fld>
            <a:endParaRPr lang="de-DE" sz="1200">
              <a:cs typeface="Arial" charset="0"/>
            </a:endParaRPr>
          </a:p>
        </p:txBody>
      </p:sp>
    </p:spTree>
    <p:extLst>
      <p:ext uri="{BB962C8B-B14F-4D97-AF65-F5344CB8AC3E}">
        <p14:creationId xmlns:p14="http://schemas.microsoft.com/office/powerpoint/2010/main" val="84248377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Folienbildplatzhalter 1"/>
          <p:cNvSpPr>
            <a:spLocks noGrp="1" noRot="1" noChangeAspect="1" noTextEdit="1"/>
          </p:cNvSpPr>
          <p:nvPr>
            <p:ph type="sldImg"/>
          </p:nvPr>
        </p:nvSpPr>
        <p:spPr>
          <a:ln/>
        </p:spPr>
      </p:sp>
      <p:sp>
        <p:nvSpPr>
          <p:cNvPr id="117762"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117763"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21EF6812-1B9C-D346-B803-BAF53F776D4B}" type="slidenum">
              <a:rPr lang="de-DE" sz="1200">
                <a:cs typeface="Arial" charset="0"/>
              </a:rPr>
              <a:pPr eaLnBrk="1" hangingPunct="1"/>
              <a:t>48</a:t>
            </a:fld>
            <a:endParaRPr lang="de-DE" sz="1200">
              <a:cs typeface="Arial" charset="0"/>
            </a:endParaRPr>
          </a:p>
        </p:txBody>
      </p:sp>
    </p:spTree>
    <p:extLst>
      <p:ext uri="{BB962C8B-B14F-4D97-AF65-F5344CB8AC3E}">
        <p14:creationId xmlns:p14="http://schemas.microsoft.com/office/powerpoint/2010/main" val="99904608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Folienbildplatzhalter 1"/>
          <p:cNvSpPr>
            <a:spLocks noGrp="1" noRot="1" noChangeAspect="1" noTextEdit="1"/>
          </p:cNvSpPr>
          <p:nvPr>
            <p:ph type="sldImg"/>
          </p:nvPr>
        </p:nvSpPr>
        <p:spPr>
          <a:ln/>
        </p:spPr>
      </p:sp>
      <p:sp>
        <p:nvSpPr>
          <p:cNvPr id="57346"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57347"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D6D2670F-8EDD-0C41-BA01-BE45C9EF3E0E}" type="slidenum">
              <a:rPr lang="de-DE" sz="1200">
                <a:cs typeface="Arial" charset="0"/>
              </a:rPr>
              <a:pPr eaLnBrk="1" hangingPunct="1"/>
              <a:t>49</a:t>
            </a:fld>
            <a:endParaRPr lang="de-DE" sz="1200">
              <a:cs typeface="Arial" charset="0"/>
            </a:endParaRPr>
          </a:p>
        </p:txBody>
      </p:sp>
    </p:spTree>
    <p:extLst>
      <p:ext uri="{BB962C8B-B14F-4D97-AF65-F5344CB8AC3E}">
        <p14:creationId xmlns:p14="http://schemas.microsoft.com/office/powerpoint/2010/main" val="329821844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7" name="Folienbildplatzhalter 1"/>
          <p:cNvSpPr>
            <a:spLocks noGrp="1" noRot="1" noChangeAspect="1" noTextEdit="1"/>
          </p:cNvSpPr>
          <p:nvPr>
            <p:ph type="sldImg"/>
          </p:nvPr>
        </p:nvSpPr>
        <p:spPr>
          <a:ln/>
        </p:spPr>
      </p:sp>
      <p:sp>
        <p:nvSpPr>
          <p:cNvPr id="121858"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de-DE"/>
          </a:p>
        </p:txBody>
      </p:sp>
      <p:sp>
        <p:nvSpPr>
          <p:cNvPr id="121859" name="Foliennummernplatzhalt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41597AC4-40A9-EA44-BDD9-D77F81F4363B}" type="slidenum">
              <a:rPr lang="de-DE" sz="1200">
                <a:cs typeface="Arial" charset="0"/>
              </a:rPr>
              <a:pPr eaLnBrk="1" hangingPunct="1"/>
              <a:t>50</a:t>
            </a:fld>
            <a:endParaRPr lang="de-DE" sz="1200">
              <a:cs typeface="Arial" charset="0"/>
            </a:endParaRPr>
          </a:p>
        </p:txBody>
      </p:sp>
    </p:spTree>
    <p:extLst>
      <p:ext uri="{BB962C8B-B14F-4D97-AF65-F5344CB8AC3E}">
        <p14:creationId xmlns:p14="http://schemas.microsoft.com/office/powerpoint/2010/main" val="39531396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Folienbildplatzhalter 1"/>
          <p:cNvSpPr>
            <a:spLocks noGrp="1" noRot="1" noChangeAspect="1" noTextEdit="1"/>
          </p:cNvSpPr>
          <p:nvPr>
            <p:ph type="sldImg"/>
          </p:nvPr>
        </p:nvSpPr>
        <p:spPr>
          <a:ln/>
        </p:spPr>
      </p:sp>
      <p:sp>
        <p:nvSpPr>
          <p:cNvPr id="22530"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22531"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36F97BA4-6046-6849-B3EC-5A01677F2765}" type="slidenum">
              <a:rPr lang="de-DE" sz="1200">
                <a:cs typeface="Arial" charset="0"/>
              </a:rPr>
              <a:pPr eaLnBrk="1" hangingPunct="1"/>
              <a:t>5</a:t>
            </a:fld>
            <a:endParaRPr lang="de-DE" sz="1200">
              <a:cs typeface="Arial" charset="0"/>
            </a:endParaRPr>
          </a:p>
        </p:txBody>
      </p:sp>
    </p:spTree>
    <p:extLst>
      <p:ext uri="{BB962C8B-B14F-4D97-AF65-F5344CB8AC3E}">
        <p14:creationId xmlns:p14="http://schemas.microsoft.com/office/powerpoint/2010/main" val="145754185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Folienbildplatzhalter 1"/>
          <p:cNvSpPr>
            <a:spLocks noGrp="1" noRot="1" noChangeAspect="1" noTextEdit="1"/>
          </p:cNvSpPr>
          <p:nvPr>
            <p:ph type="sldImg"/>
          </p:nvPr>
        </p:nvSpPr>
        <p:spPr>
          <a:ln/>
        </p:spPr>
      </p:sp>
      <p:sp>
        <p:nvSpPr>
          <p:cNvPr id="119810"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119811"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AAAA116-51B0-684E-A065-5E1591426EE1}" type="slidenum">
              <a:rPr lang="de-DE" sz="1200">
                <a:cs typeface="Arial" charset="0"/>
              </a:rPr>
              <a:pPr eaLnBrk="1" hangingPunct="1"/>
              <a:t>51</a:t>
            </a:fld>
            <a:endParaRPr lang="de-DE" sz="1200">
              <a:cs typeface="Arial" charset="0"/>
            </a:endParaRPr>
          </a:p>
        </p:txBody>
      </p:sp>
    </p:spTree>
    <p:extLst>
      <p:ext uri="{BB962C8B-B14F-4D97-AF65-F5344CB8AC3E}">
        <p14:creationId xmlns:p14="http://schemas.microsoft.com/office/powerpoint/2010/main" val="87865692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Folienbildplatzhalter 1"/>
          <p:cNvSpPr>
            <a:spLocks noGrp="1" noRot="1" noChangeAspect="1" noTextEdit="1"/>
          </p:cNvSpPr>
          <p:nvPr>
            <p:ph type="sldImg"/>
          </p:nvPr>
        </p:nvSpPr>
        <p:spPr>
          <a:ln/>
        </p:spPr>
      </p:sp>
      <p:sp>
        <p:nvSpPr>
          <p:cNvPr id="119810"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119811"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AAAA116-51B0-684E-A065-5E1591426EE1}" type="slidenum">
              <a:rPr lang="de-DE" sz="1200">
                <a:cs typeface="Arial" charset="0"/>
              </a:rPr>
              <a:pPr eaLnBrk="1" hangingPunct="1"/>
              <a:t>52</a:t>
            </a:fld>
            <a:endParaRPr lang="de-DE" sz="1200">
              <a:cs typeface="Arial" charset="0"/>
            </a:endParaRPr>
          </a:p>
        </p:txBody>
      </p:sp>
    </p:spTree>
    <p:extLst>
      <p:ext uri="{BB962C8B-B14F-4D97-AF65-F5344CB8AC3E}">
        <p14:creationId xmlns:p14="http://schemas.microsoft.com/office/powerpoint/2010/main" val="206041325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Folienbildplatzhalter 1"/>
          <p:cNvSpPr>
            <a:spLocks noGrp="1" noRot="1" noChangeAspect="1" noTextEdit="1"/>
          </p:cNvSpPr>
          <p:nvPr>
            <p:ph type="sldImg"/>
          </p:nvPr>
        </p:nvSpPr>
        <p:spPr>
          <a:ln/>
        </p:spPr>
      </p:sp>
      <p:sp>
        <p:nvSpPr>
          <p:cNvPr id="125954"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125955"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1C3EF0A0-78A3-CC43-A323-67291544E59B}" type="slidenum">
              <a:rPr lang="de-DE" sz="1200">
                <a:cs typeface="Arial" charset="0"/>
              </a:rPr>
              <a:pPr eaLnBrk="1" hangingPunct="1"/>
              <a:t>53</a:t>
            </a:fld>
            <a:endParaRPr lang="de-DE" sz="1200">
              <a:cs typeface="Arial" charset="0"/>
            </a:endParaRPr>
          </a:p>
        </p:txBody>
      </p:sp>
    </p:spTree>
    <p:extLst>
      <p:ext uri="{BB962C8B-B14F-4D97-AF65-F5344CB8AC3E}">
        <p14:creationId xmlns:p14="http://schemas.microsoft.com/office/powerpoint/2010/main" val="4039423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Folienbildplatzhalter 1"/>
          <p:cNvSpPr>
            <a:spLocks noGrp="1" noRot="1" noChangeAspect="1" noTextEdit="1"/>
          </p:cNvSpPr>
          <p:nvPr>
            <p:ph type="sldImg"/>
          </p:nvPr>
        </p:nvSpPr>
        <p:spPr>
          <a:ln/>
        </p:spPr>
      </p:sp>
      <p:sp>
        <p:nvSpPr>
          <p:cNvPr id="125954"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125955"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1C3EF0A0-78A3-CC43-A323-67291544E59B}" type="slidenum">
              <a:rPr lang="de-DE" sz="1200">
                <a:cs typeface="Arial" charset="0"/>
              </a:rPr>
              <a:pPr eaLnBrk="1" hangingPunct="1"/>
              <a:t>54</a:t>
            </a:fld>
            <a:endParaRPr lang="de-DE" sz="1200">
              <a:cs typeface="Arial" charset="0"/>
            </a:endParaRPr>
          </a:p>
        </p:txBody>
      </p:sp>
    </p:spTree>
    <p:extLst>
      <p:ext uri="{BB962C8B-B14F-4D97-AF65-F5344CB8AC3E}">
        <p14:creationId xmlns:p14="http://schemas.microsoft.com/office/powerpoint/2010/main" val="86395737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Folienbildplatzhalter 1"/>
          <p:cNvSpPr>
            <a:spLocks noGrp="1" noRot="1" noChangeAspect="1" noTextEdit="1"/>
          </p:cNvSpPr>
          <p:nvPr>
            <p:ph type="sldImg"/>
          </p:nvPr>
        </p:nvSpPr>
        <p:spPr>
          <a:ln/>
        </p:spPr>
      </p:sp>
      <p:sp>
        <p:nvSpPr>
          <p:cNvPr id="57346"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57347"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D6D2670F-8EDD-0C41-BA01-BE45C9EF3E0E}" type="slidenum">
              <a:rPr lang="de-DE" sz="1200">
                <a:cs typeface="Arial" charset="0"/>
              </a:rPr>
              <a:pPr eaLnBrk="1" hangingPunct="1"/>
              <a:t>55</a:t>
            </a:fld>
            <a:endParaRPr lang="de-DE" sz="1200">
              <a:cs typeface="Arial" charset="0"/>
            </a:endParaRPr>
          </a:p>
        </p:txBody>
      </p:sp>
    </p:spTree>
    <p:extLst>
      <p:ext uri="{BB962C8B-B14F-4D97-AF65-F5344CB8AC3E}">
        <p14:creationId xmlns:p14="http://schemas.microsoft.com/office/powerpoint/2010/main" val="340418689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Folienbildplatzhalter 1"/>
          <p:cNvSpPr>
            <a:spLocks noGrp="1" noRot="1" noChangeAspect="1" noTextEdit="1"/>
          </p:cNvSpPr>
          <p:nvPr>
            <p:ph type="sldImg"/>
          </p:nvPr>
        </p:nvSpPr>
        <p:spPr>
          <a:ln/>
        </p:spPr>
      </p:sp>
      <p:sp>
        <p:nvSpPr>
          <p:cNvPr id="119810"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119811"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AAAA116-51B0-684E-A065-5E1591426EE1}" type="slidenum">
              <a:rPr lang="de-DE" sz="1200">
                <a:cs typeface="Arial" charset="0"/>
              </a:rPr>
              <a:pPr eaLnBrk="1" hangingPunct="1"/>
              <a:t>56</a:t>
            </a:fld>
            <a:endParaRPr lang="de-DE" sz="1200">
              <a:cs typeface="Arial" charset="0"/>
            </a:endParaRPr>
          </a:p>
        </p:txBody>
      </p:sp>
    </p:spTree>
    <p:extLst>
      <p:ext uri="{BB962C8B-B14F-4D97-AF65-F5344CB8AC3E}">
        <p14:creationId xmlns:p14="http://schemas.microsoft.com/office/powerpoint/2010/main" val="168879144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Folienbildplatzhalter 1"/>
          <p:cNvSpPr>
            <a:spLocks noGrp="1" noRot="1" noChangeAspect="1" noTextEdit="1"/>
          </p:cNvSpPr>
          <p:nvPr>
            <p:ph type="sldImg"/>
          </p:nvPr>
        </p:nvSpPr>
        <p:spPr>
          <a:ln/>
        </p:spPr>
      </p:sp>
      <p:sp>
        <p:nvSpPr>
          <p:cNvPr id="119810"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119811"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AAAA116-51B0-684E-A065-5E1591426EE1}" type="slidenum">
              <a:rPr lang="de-DE" sz="1200">
                <a:cs typeface="Arial" charset="0"/>
              </a:rPr>
              <a:pPr eaLnBrk="1" hangingPunct="1"/>
              <a:t>57</a:t>
            </a:fld>
            <a:endParaRPr lang="de-DE" sz="1200">
              <a:cs typeface="Arial" charset="0"/>
            </a:endParaRPr>
          </a:p>
        </p:txBody>
      </p:sp>
    </p:spTree>
    <p:extLst>
      <p:ext uri="{BB962C8B-B14F-4D97-AF65-F5344CB8AC3E}">
        <p14:creationId xmlns:p14="http://schemas.microsoft.com/office/powerpoint/2010/main" val="187188914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Folienbildplatzhalter 1"/>
          <p:cNvSpPr>
            <a:spLocks noGrp="1" noRot="1" noChangeAspect="1" noTextEdit="1"/>
          </p:cNvSpPr>
          <p:nvPr>
            <p:ph type="sldImg"/>
          </p:nvPr>
        </p:nvSpPr>
        <p:spPr>
          <a:ln/>
        </p:spPr>
      </p:sp>
      <p:sp>
        <p:nvSpPr>
          <p:cNvPr id="125954"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125955"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1C3EF0A0-78A3-CC43-A323-67291544E59B}" type="slidenum">
              <a:rPr lang="de-DE" sz="1200">
                <a:cs typeface="Arial" charset="0"/>
              </a:rPr>
              <a:pPr eaLnBrk="1" hangingPunct="1"/>
              <a:t>58</a:t>
            </a:fld>
            <a:endParaRPr lang="de-DE" sz="1200">
              <a:cs typeface="Arial" charset="0"/>
            </a:endParaRPr>
          </a:p>
        </p:txBody>
      </p:sp>
    </p:spTree>
    <p:extLst>
      <p:ext uri="{BB962C8B-B14F-4D97-AF65-F5344CB8AC3E}">
        <p14:creationId xmlns:p14="http://schemas.microsoft.com/office/powerpoint/2010/main" val="40342006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7" name="Folienbildplatzhalter 1"/>
          <p:cNvSpPr>
            <a:spLocks noGrp="1" noRot="1" noChangeAspect="1" noTextEdit="1"/>
          </p:cNvSpPr>
          <p:nvPr>
            <p:ph type="sldImg"/>
          </p:nvPr>
        </p:nvSpPr>
        <p:spPr>
          <a:ln/>
        </p:spPr>
      </p:sp>
      <p:sp>
        <p:nvSpPr>
          <p:cNvPr id="132098"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132099"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61D4E4E9-1204-5F4E-882E-B69775E3E06B}" type="slidenum">
              <a:rPr lang="de-DE" sz="1200">
                <a:cs typeface="Arial" charset="0"/>
              </a:rPr>
              <a:pPr eaLnBrk="1" hangingPunct="1"/>
              <a:t>59</a:t>
            </a:fld>
            <a:endParaRPr lang="de-DE" sz="1200">
              <a:cs typeface="Arial" charset="0"/>
            </a:endParaRPr>
          </a:p>
        </p:txBody>
      </p:sp>
    </p:spTree>
    <p:extLst>
      <p:ext uri="{BB962C8B-B14F-4D97-AF65-F5344CB8AC3E}">
        <p14:creationId xmlns:p14="http://schemas.microsoft.com/office/powerpoint/2010/main" val="327063771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1" name="Folienbildplatzhalter 1"/>
          <p:cNvSpPr>
            <a:spLocks noGrp="1" noRot="1" noChangeAspect="1" noTextEdit="1"/>
          </p:cNvSpPr>
          <p:nvPr>
            <p:ph type="sldImg"/>
          </p:nvPr>
        </p:nvSpPr>
        <p:spPr>
          <a:ln/>
        </p:spPr>
      </p:sp>
      <p:sp>
        <p:nvSpPr>
          <p:cNvPr id="128002"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128003"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C1441810-A5C1-2F4E-BDDF-D699263D9590}" type="slidenum">
              <a:rPr lang="de-DE" sz="1200">
                <a:cs typeface="Arial" charset="0"/>
              </a:rPr>
              <a:pPr eaLnBrk="1" hangingPunct="1"/>
              <a:t>60</a:t>
            </a:fld>
            <a:endParaRPr lang="de-DE" sz="1200">
              <a:cs typeface="Arial" charset="0"/>
            </a:endParaRPr>
          </a:p>
        </p:txBody>
      </p:sp>
    </p:spTree>
    <p:extLst>
      <p:ext uri="{BB962C8B-B14F-4D97-AF65-F5344CB8AC3E}">
        <p14:creationId xmlns:p14="http://schemas.microsoft.com/office/powerpoint/2010/main" val="13945802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Folienbildplatzhalter 1"/>
          <p:cNvSpPr>
            <a:spLocks noGrp="1" noRot="1" noChangeAspect="1" noTextEdit="1"/>
          </p:cNvSpPr>
          <p:nvPr>
            <p:ph type="sldImg"/>
          </p:nvPr>
        </p:nvSpPr>
        <p:spPr>
          <a:ln/>
        </p:spPr>
      </p:sp>
      <p:sp>
        <p:nvSpPr>
          <p:cNvPr id="26626"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26627"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0806E20-E80C-6D43-AD27-3F5A2B58ADC5}" type="slidenum">
              <a:rPr lang="de-DE" sz="1200">
                <a:cs typeface="Arial" charset="0"/>
              </a:rPr>
              <a:pPr eaLnBrk="1" hangingPunct="1"/>
              <a:t>6</a:t>
            </a:fld>
            <a:endParaRPr lang="de-DE" sz="1200">
              <a:cs typeface="Arial" charset="0"/>
            </a:endParaRPr>
          </a:p>
        </p:txBody>
      </p:sp>
    </p:spTree>
    <p:extLst>
      <p:ext uri="{BB962C8B-B14F-4D97-AF65-F5344CB8AC3E}">
        <p14:creationId xmlns:p14="http://schemas.microsoft.com/office/powerpoint/2010/main" val="76336512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1" name="Folienbildplatzhalter 1"/>
          <p:cNvSpPr>
            <a:spLocks noGrp="1" noRot="1" noChangeAspect="1" noTextEdit="1"/>
          </p:cNvSpPr>
          <p:nvPr>
            <p:ph type="sldImg"/>
          </p:nvPr>
        </p:nvSpPr>
        <p:spPr>
          <a:ln/>
        </p:spPr>
      </p:sp>
      <p:sp>
        <p:nvSpPr>
          <p:cNvPr id="128002"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128003"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C1441810-A5C1-2F4E-BDDF-D699263D9590}" type="slidenum">
              <a:rPr lang="de-DE" sz="1200">
                <a:cs typeface="Arial" charset="0"/>
              </a:rPr>
              <a:pPr eaLnBrk="1" hangingPunct="1"/>
              <a:t>61</a:t>
            </a:fld>
            <a:endParaRPr lang="de-DE" sz="1200">
              <a:cs typeface="Arial" charset="0"/>
            </a:endParaRPr>
          </a:p>
        </p:txBody>
      </p:sp>
    </p:spTree>
    <p:extLst>
      <p:ext uri="{BB962C8B-B14F-4D97-AF65-F5344CB8AC3E}">
        <p14:creationId xmlns:p14="http://schemas.microsoft.com/office/powerpoint/2010/main" val="185543900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1" name="Folienbildplatzhalter 1"/>
          <p:cNvSpPr>
            <a:spLocks noGrp="1" noRot="1" noChangeAspect="1" noTextEdit="1"/>
          </p:cNvSpPr>
          <p:nvPr>
            <p:ph type="sldImg"/>
          </p:nvPr>
        </p:nvSpPr>
        <p:spPr>
          <a:ln/>
        </p:spPr>
      </p:sp>
      <p:sp>
        <p:nvSpPr>
          <p:cNvPr id="128002"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128003"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C1441810-A5C1-2F4E-BDDF-D699263D9590}" type="slidenum">
              <a:rPr lang="de-DE" sz="1200">
                <a:cs typeface="Arial" charset="0"/>
              </a:rPr>
              <a:pPr eaLnBrk="1" hangingPunct="1"/>
              <a:t>62</a:t>
            </a:fld>
            <a:endParaRPr lang="de-DE" sz="1200">
              <a:cs typeface="Arial" charset="0"/>
            </a:endParaRPr>
          </a:p>
        </p:txBody>
      </p:sp>
    </p:spTree>
    <p:extLst>
      <p:ext uri="{BB962C8B-B14F-4D97-AF65-F5344CB8AC3E}">
        <p14:creationId xmlns:p14="http://schemas.microsoft.com/office/powerpoint/2010/main" val="63544104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49" name="Folienbildplatzhalter 1"/>
          <p:cNvSpPr>
            <a:spLocks noGrp="1" noRot="1" noChangeAspect="1" noTextEdit="1"/>
          </p:cNvSpPr>
          <p:nvPr>
            <p:ph type="sldImg"/>
          </p:nvPr>
        </p:nvSpPr>
        <p:spPr>
          <a:ln/>
        </p:spPr>
      </p:sp>
      <p:sp>
        <p:nvSpPr>
          <p:cNvPr id="130050"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130051"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6AB5F787-C541-BD4D-A121-2A8E5C4C2FB3}" type="slidenum">
              <a:rPr lang="de-DE" sz="1200">
                <a:cs typeface="Arial" charset="0"/>
              </a:rPr>
              <a:pPr eaLnBrk="1" hangingPunct="1"/>
              <a:t>63</a:t>
            </a:fld>
            <a:endParaRPr lang="de-DE" sz="1200">
              <a:cs typeface="Arial" charset="0"/>
            </a:endParaRPr>
          </a:p>
        </p:txBody>
      </p:sp>
    </p:spTree>
    <p:extLst>
      <p:ext uri="{BB962C8B-B14F-4D97-AF65-F5344CB8AC3E}">
        <p14:creationId xmlns:p14="http://schemas.microsoft.com/office/powerpoint/2010/main" val="190337635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49" name="Folienbildplatzhalter 1"/>
          <p:cNvSpPr>
            <a:spLocks noGrp="1" noRot="1" noChangeAspect="1" noTextEdit="1"/>
          </p:cNvSpPr>
          <p:nvPr>
            <p:ph type="sldImg"/>
          </p:nvPr>
        </p:nvSpPr>
        <p:spPr>
          <a:ln/>
        </p:spPr>
      </p:sp>
      <p:sp>
        <p:nvSpPr>
          <p:cNvPr id="130050"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130051"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6AB5F787-C541-BD4D-A121-2A8E5C4C2FB3}" type="slidenum">
              <a:rPr lang="de-DE" sz="1200">
                <a:cs typeface="Arial" charset="0"/>
              </a:rPr>
              <a:pPr eaLnBrk="1" hangingPunct="1"/>
              <a:t>64</a:t>
            </a:fld>
            <a:endParaRPr lang="de-DE" sz="1200">
              <a:cs typeface="Arial" charset="0"/>
            </a:endParaRPr>
          </a:p>
        </p:txBody>
      </p:sp>
    </p:spTree>
    <p:extLst>
      <p:ext uri="{BB962C8B-B14F-4D97-AF65-F5344CB8AC3E}">
        <p14:creationId xmlns:p14="http://schemas.microsoft.com/office/powerpoint/2010/main" val="182028852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1" name="Folienbildplatzhalter 1"/>
          <p:cNvSpPr>
            <a:spLocks noGrp="1" noRot="1" noChangeAspect="1" noTextEdit="1"/>
          </p:cNvSpPr>
          <p:nvPr>
            <p:ph type="sldImg"/>
          </p:nvPr>
        </p:nvSpPr>
        <p:spPr>
          <a:ln/>
        </p:spPr>
      </p:sp>
      <p:sp>
        <p:nvSpPr>
          <p:cNvPr id="138242"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138243"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4F326D58-3A7E-BD4A-B87B-EAAC0C8DC042}" type="slidenum">
              <a:rPr lang="de-DE" sz="1200">
                <a:cs typeface="Arial" charset="0"/>
              </a:rPr>
              <a:pPr eaLnBrk="1" hangingPunct="1"/>
              <a:t>65</a:t>
            </a:fld>
            <a:endParaRPr lang="de-DE" sz="1200">
              <a:cs typeface="Arial" charset="0"/>
            </a:endParaRPr>
          </a:p>
        </p:txBody>
      </p:sp>
    </p:spTree>
    <p:extLst>
      <p:ext uri="{BB962C8B-B14F-4D97-AF65-F5344CB8AC3E}">
        <p14:creationId xmlns:p14="http://schemas.microsoft.com/office/powerpoint/2010/main" val="282514488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5" name="Folienbildplatzhalter 1"/>
          <p:cNvSpPr>
            <a:spLocks noGrp="1" noRot="1" noChangeAspect="1" noTextEdit="1"/>
          </p:cNvSpPr>
          <p:nvPr>
            <p:ph type="sldImg"/>
          </p:nvPr>
        </p:nvSpPr>
        <p:spPr>
          <a:ln/>
        </p:spPr>
      </p:sp>
      <p:sp>
        <p:nvSpPr>
          <p:cNvPr id="134146"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134147"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58BAF36B-098E-7343-8E63-12B51E0DD27F}" type="slidenum">
              <a:rPr lang="de-DE" sz="1200">
                <a:cs typeface="Arial" charset="0"/>
              </a:rPr>
              <a:pPr eaLnBrk="1" hangingPunct="1"/>
              <a:t>66</a:t>
            </a:fld>
            <a:endParaRPr lang="de-DE" sz="1200">
              <a:cs typeface="Arial" charset="0"/>
            </a:endParaRPr>
          </a:p>
        </p:txBody>
      </p:sp>
    </p:spTree>
    <p:extLst>
      <p:ext uri="{BB962C8B-B14F-4D97-AF65-F5344CB8AC3E}">
        <p14:creationId xmlns:p14="http://schemas.microsoft.com/office/powerpoint/2010/main" val="156065429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3" name="Folienbildplatzhalter 1"/>
          <p:cNvSpPr>
            <a:spLocks noGrp="1" noRot="1" noChangeAspect="1" noTextEdit="1"/>
          </p:cNvSpPr>
          <p:nvPr>
            <p:ph type="sldImg"/>
          </p:nvPr>
        </p:nvSpPr>
        <p:spPr>
          <a:ln/>
        </p:spPr>
      </p:sp>
      <p:sp>
        <p:nvSpPr>
          <p:cNvPr id="136194"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136195"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BE405961-687A-2B49-90A5-B9EA71EA5EC7}" type="slidenum">
              <a:rPr lang="de-DE" sz="1200">
                <a:cs typeface="Arial" charset="0"/>
              </a:rPr>
              <a:pPr eaLnBrk="1" hangingPunct="1"/>
              <a:t>67</a:t>
            </a:fld>
            <a:endParaRPr lang="de-DE" sz="1200">
              <a:cs typeface="Arial" charset="0"/>
            </a:endParaRPr>
          </a:p>
        </p:txBody>
      </p:sp>
    </p:spTree>
    <p:extLst>
      <p:ext uri="{BB962C8B-B14F-4D97-AF65-F5344CB8AC3E}">
        <p14:creationId xmlns:p14="http://schemas.microsoft.com/office/powerpoint/2010/main" val="551437993"/>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3" name="Folienbildplatzhalter 1"/>
          <p:cNvSpPr>
            <a:spLocks noGrp="1" noRot="1" noChangeAspect="1" noTextEdit="1"/>
          </p:cNvSpPr>
          <p:nvPr>
            <p:ph type="sldImg"/>
          </p:nvPr>
        </p:nvSpPr>
        <p:spPr>
          <a:ln/>
        </p:spPr>
      </p:sp>
      <p:sp>
        <p:nvSpPr>
          <p:cNvPr id="136194"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136195"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BE405961-687A-2B49-90A5-B9EA71EA5EC7}" type="slidenum">
              <a:rPr lang="de-DE" sz="1200">
                <a:cs typeface="Arial" charset="0"/>
              </a:rPr>
              <a:pPr eaLnBrk="1" hangingPunct="1"/>
              <a:t>68</a:t>
            </a:fld>
            <a:endParaRPr lang="de-DE" sz="1200">
              <a:cs typeface="Arial" charset="0"/>
            </a:endParaRPr>
          </a:p>
        </p:txBody>
      </p:sp>
    </p:spTree>
    <p:extLst>
      <p:ext uri="{BB962C8B-B14F-4D97-AF65-F5344CB8AC3E}">
        <p14:creationId xmlns:p14="http://schemas.microsoft.com/office/powerpoint/2010/main" val="440740855"/>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1" name="Folienbildplatzhalter 1"/>
          <p:cNvSpPr>
            <a:spLocks noGrp="1" noRot="1" noChangeAspect="1" noTextEdit="1"/>
          </p:cNvSpPr>
          <p:nvPr>
            <p:ph type="sldImg"/>
          </p:nvPr>
        </p:nvSpPr>
        <p:spPr>
          <a:ln/>
        </p:spPr>
      </p:sp>
      <p:sp>
        <p:nvSpPr>
          <p:cNvPr id="148482"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de-DE"/>
          </a:p>
        </p:txBody>
      </p:sp>
      <p:sp>
        <p:nvSpPr>
          <p:cNvPr id="148483" name="Foliennummernplatzhalt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B0329619-878D-264A-94AD-B4A1496C6660}" type="slidenum">
              <a:rPr lang="de-DE" sz="1200">
                <a:cs typeface="Arial" charset="0"/>
              </a:rPr>
              <a:pPr eaLnBrk="1" hangingPunct="1"/>
              <a:t>69</a:t>
            </a:fld>
            <a:endParaRPr lang="de-DE" sz="1200">
              <a:cs typeface="Arial" charset="0"/>
            </a:endParaRPr>
          </a:p>
        </p:txBody>
      </p:sp>
    </p:spTree>
    <p:extLst>
      <p:ext uri="{BB962C8B-B14F-4D97-AF65-F5344CB8AC3E}">
        <p14:creationId xmlns:p14="http://schemas.microsoft.com/office/powerpoint/2010/main" val="408175720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89" name="Folienbildplatzhalter 1"/>
          <p:cNvSpPr>
            <a:spLocks noGrp="1" noRot="1" noChangeAspect="1" noTextEdit="1"/>
          </p:cNvSpPr>
          <p:nvPr>
            <p:ph type="sldImg"/>
          </p:nvPr>
        </p:nvSpPr>
        <p:spPr>
          <a:ln/>
        </p:spPr>
      </p:sp>
      <p:sp>
        <p:nvSpPr>
          <p:cNvPr id="140290"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140291"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B5799CE3-D0E5-CB44-BFDF-70132EBC24BF}" type="slidenum">
              <a:rPr lang="de-DE" sz="1200">
                <a:cs typeface="Arial" charset="0"/>
              </a:rPr>
              <a:pPr eaLnBrk="1" hangingPunct="1"/>
              <a:t>70</a:t>
            </a:fld>
            <a:endParaRPr lang="de-DE" sz="1200">
              <a:cs typeface="Arial" charset="0"/>
            </a:endParaRPr>
          </a:p>
        </p:txBody>
      </p:sp>
    </p:spTree>
    <p:extLst>
      <p:ext uri="{BB962C8B-B14F-4D97-AF65-F5344CB8AC3E}">
        <p14:creationId xmlns:p14="http://schemas.microsoft.com/office/powerpoint/2010/main" val="19269946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Folienbildplatzhalter 1"/>
          <p:cNvSpPr>
            <a:spLocks noGrp="1" noRot="1" noChangeAspect="1" noTextEdit="1"/>
          </p:cNvSpPr>
          <p:nvPr>
            <p:ph type="sldImg"/>
          </p:nvPr>
        </p:nvSpPr>
        <p:spPr>
          <a:ln/>
        </p:spPr>
      </p:sp>
      <p:sp>
        <p:nvSpPr>
          <p:cNvPr id="34818"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34819"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D1A3EEF0-8B20-1F48-B982-CCCBFBD0D200}" type="slidenum">
              <a:rPr lang="de-DE" sz="1200">
                <a:cs typeface="Arial" charset="0"/>
              </a:rPr>
              <a:pPr eaLnBrk="1" hangingPunct="1"/>
              <a:t>7</a:t>
            </a:fld>
            <a:endParaRPr lang="de-DE" sz="1200">
              <a:cs typeface="Arial" charset="0"/>
            </a:endParaRPr>
          </a:p>
        </p:txBody>
      </p:sp>
    </p:spTree>
    <p:extLst>
      <p:ext uri="{BB962C8B-B14F-4D97-AF65-F5344CB8AC3E}">
        <p14:creationId xmlns:p14="http://schemas.microsoft.com/office/powerpoint/2010/main" val="318940082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89" name="Folienbildplatzhalter 1"/>
          <p:cNvSpPr>
            <a:spLocks noGrp="1" noRot="1" noChangeAspect="1" noTextEdit="1"/>
          </p:cNvSpPr>
          <p:nvPr>
            <p:ph type="sldImg"/>
          </p:nvPr>
        </p:nvSpPr>
        <p:spPr>
          <a:ln/>
        </p:spPr>
      </p:sp>
      <p:sp>
        <p:nvSpPr>
          <p:cNvPr id="140290"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140291"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B5799CE3-D0E5-CB44-BFDF-70132EBC24BF}" type="slidenum">
              <a:rPr lang="de-DE" sz="1200">
                <a:cs typeface="Arial" charset="0"/>
              </a:rPr>
              <a:pPr eaLnBrk="1" hangingPunct="1"/>
              <a:t>71</a:t>
            </a:fld>
            <a:endParaRPr lang="de-DE" sz="1200">
              <a:cs typeface="Arial" charset="0"/>
            </a:endParaRPr>
          </a:p>
        </p:txBody>
      </p:sp>
    </p:spTree>
    <p:extLst>
      <p:ext uri="{BB962C8B-B14F-4D97-AF65-F5344CB8AC3E}">
        <p14:creationId xmlns:p14="http://schemas.microsoft.com/office/powerpoint/2010/main" val="1494672023"/>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7" name="Folienbildplatzhalter 1"/>
          <p:cNvSpPr>
            <a:spLocks noGrp="1" noRot="1" noChangeAspect="1" noTextEdit="1"/>
          </p:cNvSpPr>
          <p:nvPr>
            <p:ph type="sldImg"/>
          </p:nvPr>
        </p:nvSpPr>
        <p:spPr>
          <a:ln/>
        </p:spPr>
      </p:sp>
      <p:sp>
        <p:nvSpPr>
          <p:cNvPr id="142338"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142339"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DDF31AB5-D33E-ED4E-A0B7-AFE4AD79FB72}" type="slidenum">
              <a:rPr lang="de-DE" sz="1200">
                <a:cs typeface="Arial" charset="0"/>
              </a:rPr>
              <a:pPr eaLnBrk="1" hangingPunct="1"/>
              <a:t>72</a:t>
            </a:fld>
            <a:endParaRPr lang="de-DE" sz="1200">
              <a:cs typeface="Arial" charset="0"/>
            </a:endParaRPr>
          </a:p>
        </p:txBody>
      </p:sp>
    </p:spTree>
    <p:extLst>
      <p:ext uri="{BB962C8B-B14F-4D97-AF65-F5344CB8AC3E}">
        <p14:creationId xmlns:p14="http://schemas.microsoft.com/office/powerpoint/2010/main" val="797462635"/>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7" name="Folienbildplatzhalter 1"/>
          <p:cNvSpPr>
            <a:spLocks noGrp="1" noRot="1" noChangeAspect="1" noTextEdit="1"/>
          </p:cNvSpPr>
          <p:nvPr>
            <p:ph type="sldImg"/>
          </p:nvPr>
        </p:nvSpPr>
        <p:spPr>
          <a:ln/>
        </p:spPr>
      </p:sp>
      <p:sp>
        <p:nvSpPr>
          <p:cNvPr id="142338"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142339"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DDF31AB5-D33E-ED4E-A0B7-AFE4AD79FB72}" type="slidenum">
              <a:rPr lang="de-DE" sz="1200">
                <a:cs typeface="Arial" charset="0"/>
              </a:rPr>
              <a:pPr eaLnBrk="1" hangingPunct="1"/>
              <a:t>73</a:t>
            </a:fld>
            <a:endParaRPr lang="de-DE" sz="1200">
              <a:cs typeface="Arial" charset="0"/>
            </a:endParaRPr>
          </a:p>
        </p:txBody>
      </p:sp>
    </p:spTree>
    <p:extLst>
      <p:ext uri="{BB962C8B-B14F-4D97-AF65-F5344CB8AC3E}">
        <p14:creationId xmlns:p14="http://schemas.microsoft.com/office/powerpoint/2010/main" val="2136516775"/>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5" name="Folienbildplatzhalter 1"/>
          <p:cNvSpPr>
            <a:spLocks noGrp="1" noRot="1" noChangeAspect="1" noTextEdit="1"/>
          </p:cNvSpPr>
          <p:nvPr>
            <p:ph type="sldImg"/>
          </p:nvPr>
        </p:nvSpPr>
        <p:spPr>
          <a:ln/>
        </p:spPr>
      </p:sp>
      <p:sp>
        <p:nvSpPr>
          <p:cNvPr id="144386"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144387"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13B1F08-B4B6-8A41-8CDA-8C825906F97D}" type="slidenum">
              <a:rPr lang="de-DE" sz="1200">
                <a:cs typeface="Arial" charset="0"/>
              </a:rPr>
              <a:pPr eaLnBrk="1" hangingPunct="1"/>
              <a:t>74</a:t>
            </a:fld>
            <a:endParaRPr lang="de-DE" sz="1200">
              <a:cs typeface="Arial" charset="0"/>
            </a:endParaRPr>
          </a:p>
        </p:txBody>
      </p:sp>
    </p:spTree>
    <p:extLst>
      <p:ext uri="{BB962C8B-B14F-4D97-AF65-F5344CB8AC3E}">
        <p14:creationId xmlns:p14="http://schemas.microsoft.com/office/powerpoint/2010/main" val="2122527842"/>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3" name="Folienbildplatzhalter 1"/>
          <p:cNvSpPr>
            <a:spLocks noGrp="1" noRot="1" noChangeAspect="1" noTextEdit="1"/>
          </p:cNvSpPr>
          <p:nvPr>
            <p:ph type="sldImg"/>
          </p:nvPr>
        </p:nvSpPr>
        <p:spPr>
          <a:ln/>
        </p:spPr>
      </p:sp>
      <p:sp>
        <p:nvSpPr>
          <p:cNvPr id="146434"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146435"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8D394A63-8268-7D43-9A0B-0120BD337D5C}" type="slidenum">
              <a:rPr lang="de-DE" sz="1200">
                <a:cs typeface="Arial" charset="0"/>
              </a:rPr>
              <a:pPr eaLnBrk="1" hangingPunct="1"/>
              <a:t>75</a:t>
            </a:fld>
            <a:endParaRPr lang="de-DE" sz="1200">
              <a:cs typeface="Arial" charset="0"/>
            </a:endParaRPr>
          </a:p>
        </p:txBody>
      </p:sp>
    </p:spTree>
    <p:extLst>
      <p:ext uri="{BB962C8B-B14F-4D97-AF65-F5344CB8AC3E}">
        <p14:creationId xmlns:p14="http://schemas.microsoft.com/office/powerpoint/2010/main" val="1474580177"/>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1" name="Folienbildplatzhalter 1"/>
          <p:cNvSpPr>
            <a:spLocks noGrp="1" noRot="1" noChangeAspect="1" noTextEdit="1"/>
          </p:cNvSpPr>
          <p:nvPr>
            <p:ph type="sldImg"/>
          </p:nvPr>
        </p:nvSpPr>
        <p:spPr>
          <a:ln/>
        </p:spPr>
      </p:sp>
      <p:sp>
        <p:nvSpPr>
          <p:cNvPr id="153602"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153603"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4345B36A-916A-9645-A3EE-F200DB5B630B}" type="slidenum">
              <a:rPr lang="de-DE" sz="1200">
                <a:cs typeface="Arial" charset="0"/>
              </a:rPr>
              <a:pPr eaLnBrk="1" hangingPunct="1"/>
              <a:t>77</a:t>
            </a:fld>
            <a:endParaRPr lang="de-DE" sz="1200">
              <a:cs typeface="Arial" charset="0"/>
            </a:endParaRPr>
          </a:p>
        </p:txBody>
      </p:sp>
    </p:spTree>
    <p:extLst>
      <p:ext uri="{BB962C8B-B14F-4D97-AF65-F5344CB8AC3E}">
        <p14:creationId xmlns:p14="http://schemas.microsoft.com/office/powerpoint/2010/main" val="3764603373"/>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3" name="Folienbildplatzhalter 1"/>
          <p:cNvSpPr>
            <a:spLocks noGrp="1" noRot="1" noChangeAspect="1" noTextEdit="1"/>
          </p:cNvSpPr>
          <p:nvPr>
            <p:ph type="sldImg"/>
          </p:nvPr>
        </p:nvSpPr>
        <p:spPr>
          <a:ln/>
        </p:spPr>
      </p:sp>
      <p:sp>
        <p:nvSpPr>
          <p:cNvPr id="151554"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151555"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54E4FFDF-D063-5348-92E6-5F44A793D25E}" type="slidenum">
              <a:rPr lang="de-DE" sz="1200">
                <a:cs typeface="Arial" charset="0"/>
              </a:rPr>
              <a:pPr eaLnBrk="1" hangingPunct="1"/>
              <a:t>78</a:t>
            </a:fld>
            <a:endParaRPr lang="de-DE" sz="1200">
              <a:cs typeface="Arial" charset="0"/>
            </a:endParaRPr>
          </a:p>
        </p:txBody>
      </p:sp>
    </p:spTree>
    <p:extLst>
      <p:ext uri="{BB962C8B-B14F-4D97-AF65-F5344CB8AC3E}">
        <p14:creationId xmlns:p14="http://schemas.microsoft.com/office/powerpoint/2010/main" val="1980707015"/>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3" name="Folienbildplatzhalter 1"/>
          <p:cNvSpPr>
            <a:spLocks noGrp="1" noRot="1" noChangeAspect="1" noTextEdit="1"/>
          </p:cNvSpPr>
          <p:nvPr>
            <p:ph type="sldImg"/>
          </p:nvPr>
        </p:nvSpPr>
        <p:spPr>
          <a:ln/>
        </p:spPr>
      </p:sp>
      <p:sp>
        <p:nvSpPr>
          <p:cNvPr id="151554"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151555"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54E4FFDF-D063-5348-92E6-5F44A793D25E}" type="slidenum">
              <a:rPr lang="de-DE" sz="1200">
                <a:cs typeface="Arial" charset="0"/>
              </a:rPr>
              <a:pPr eaLnBrk="1" hangingPunct="1"/>
              <a:t>79</a:t>
            </a:fld>
            <a:endParaRPr lang="de-DE" sz="1200">
              <a:cs typeface="Arial" charset="0"/>
            </a:endParaRPr>
          </a:p>
        </p:txBody>
      </p:sp>
    </p:spTree>
    <p:extLst>
      <p:ext uri="{BB962C8B-B14F-4D97-AF65-F5344CB8AC3E}">
        <p14:creationId xmlns:p14="http://schemas.microsoft.com/office/powerpoint/2010/main" val="82022305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49" name="Folienbildplatzhalter 1"/>
          <p:cNvSpPr>
            <a:spLocks noGrp="1" noRot="1" noChangeAspect="1" noTextEdit="1"/>
          </p:cNvSpPr>
          <p:nvPr>
            <p:ph type="sldImg"/>
          </p:nvPr>
        </p:nvSpPr>
        <p:spPr>
          <a:ln/>
        </p:spPr>
      </p:sp>
      <p:sp>
        <p:nvSpPr>
          <p:cNvPr id="130050"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130051"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6AB5F787-C541-BD4D-A121-2A8E5C4C2FB3}" type="slidenum">
              <a:rPr lang="de-DE" sz="1200">
                <a:cs typeface="Arial" charset="0"/>
              </a:rPr>
              <a:pPr eaLnBrk="1" hangingPunct="1"/>
              <a:t>80</a:t>
            </a:fld>
            <a:endParaRPr lang="de-DE" sz="1200">
              <a:cs typeface="Arial" charset="0"/>
            </a:endParaRPr>
          </a:p>
        </p:txBody>
      </p:sp>
    </p:spTree>
    <p:extLst>
      <p:ext uri="{BB962C8B-B14F-4D97-AF65-F5344CB8AC3E}">
        <p14:creationId xmlns:p14="http://schemas.microsoft.com/office/powerpoint/2010/main" val="408859220"/>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1" name="Folienbildplatzhalter 1"/>
          <p:cNvSpPr>
            <a:spLocks noGrp="1" noRot="1" noChangeAspect="1" noTextEdit="1"/>
          </p:cNvSpPr>
          <p:nvPr>
            <p:ph type="sldImg"/>
          </p:nvPr>
        </p:nvSpPr>
        <p:spPr>
          <a:ln/>
        </p:spPr>
      </p:sp>
      <p:sp>
        <p:nvSpPr>
          <p:cNvPr id="153602"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de-DE"/>
          </a:p>
        </p:txBody>
      </p:sp>
      <p:sp>
        <p:nvSpPr>
          <p:cNvPr id="153603" name="Foliennummernplatzhalt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4345B36A-916A-9645-A3EE-F200DB5B630B}" type="slidenum">
              <a:rPr lang="de-DE" sz="1200">
                <a:cs typeface="Arial" charset="0"/>
              </a:rPr>
              <a:pPr eaLnBrk="1" hangingPunct="1"/>
              <a:t>81</a:t>
            </a:fld>
            <a:endParaRPr lang="de-DE" sz="1200">
              <a:cs typeface="Arial" charset="0"/>
            </a:endParaRPr>
          </a:p>
        </p:txBody>
      </p:sp>
    </p:spTree>
    <p:extLst>
      <p:ext uri="{BB962C8B-B14F-4D97-AF65-F5344CB8AC3E}">
        <p14:creationId xmlns:p14="http://schemas.microsoft.com/office/powerpoint/2010/main" val="34965659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Folienbildplatzhalter 1"/>
          <p:cNvSpPr>
            <a:spLocks noGrp="1" noRot="1" noChangeAspect="1" noTextEdit="1"/>
          </p:cNvSpPr>
          <p:nvPr>
            <p:ph type="sldImg"/>
          </p:nvPr>
        </p:nvSpPr>
        <p:spPr>
          <a:ln/>
        </p:spPr>
      </p:sp>
      <p:sp>
        <p:nvSpPr>
          <p:cNvPr id="32770"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32771"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C1350349-094F-154B-A5DC-124872F07214}" type="slidenum">
              <a:rPr lang="de-DE" sz="1200">
                <a:cs typeface="Arial" charset="0"/>
              </a:rPr>
              <a:pPr eaLnBrk="1" hangingPunct="1"/>
              <a:t>8</a:t>
            </a:fld>
            <a:endParaRPr lang="de-DE" sz="1200">
              <a:cs typeface="Arial" charset="0"/>
            </a:endParaRPr>
          </a:p>
        </p:txBody>
      </p:sp>
    </p:spTree>
    <p:extLst>
      <p:ext uri="{BB962C8B-B14F-4D97-AF65-F5344CB8AC3E}">
        <p14:creationId xmlns:p14="http://schemas.microsoft.com/office/powerpoint/2010/main" val="2134082696"/>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49" name="Folienbildplatzhalter 1"/>
          <p:cNvSpPr>
            <a:spLocks noGrp="1" noRot="1" noChangeAspect="1" noTextEdit="1"/>
          </p:cNvSpPr>
          <p:nvPr>
            <p:ph type="sldImg"/>
          </p:nvPr>
        </p:nvSpPr>
        <p:spPr>
          <a:ln/>
        </p:spPr>
      </p:sp>
      <p:sp>
        <p:nvSpPr>
          <p:cNvPr id="155650"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155651"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187A2CEA-A7DC-AA42-BF01-7EF07CACB135}" type="slidenum">
              <a:rPr lang="de-DE" sz="1200">
                <a:cs typeface="Arial" charset="0"/>
              </a:rPr>
              <a:pPr eaLnBrk="1" hangingPunct="1"/>
              <a:t>82</a:t>
            </a:fld>
            <a:endParaRPr lang="de-DE" sz="1200">
              <a:cs typeface="Arial" charset="0"/>
            </a:endParaRPr>
          </a:p>
        </p:txBody>
      </p:sp>
    </p:spTree>
    <p:extLst>
      <p:ext uri="{BB962C8B-B14F-4D97-AF65-F5344CB8AC3E}">
        <p14:creationId xmlns:p14="http://schemas.microsoft.com/office/powerpoint/2010/main" val="1530625842"/>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1" name="Folienbildplatzhalter 1"/>
          <p:cNvSpPr>
            <a:spLocks noGrp="1" noRot="1" noChangeAspect="1" noTextEdit="1"/>
          </p:cNvSpPr>
          <p:nvPr>
            <p:ph type="sldImg"/>
          </p:nvPr>
        </p:nvSpPr>
        <p:spPr>
          <a:ln/>
        </p:spPr>
      </p:sp>
      <p:sp>
        <p:nvSpPr>
          <p:cNvPr id="163842"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163843"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6620EA1A-4D02-C04A-AD04-8A5174148B2F}" type="slidenum">
              <a:rPr lang="de-DE" sz="1200">
                <a:cs typeface="Arial" charset="0"/>
              </a:rPr>
              <a:pPr eaLnBrk="1" hangingPunct="1"/>
              <a:t>83</a:t>
            </a:fld>
            <a:endParaRPr lang="de-DE" sz="1200">
              <a:cs typeface="Arial" charset="0"/>
            </a:endParaRPr>
          </a:p>
        </p:txBody>
      </p:sp>
    </p:spTree>
    <p:extLst>
      <p:ext uri="{BB962C8B-B14F-4D97-AF65-F5344CB8AC3E}">
        <p14:creationId xmlns:p14="http://schemas.microsoft.com/office/powerpoint/2010/main" val="1914446549"/>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7" name="Folienbildplatzhalter 1"/>
          <p:cNvSpPr>
            <a:spLocks noGrp="1" noRot="1" noChangeAspect="1" noTextEdit="1"/>
          </p:cNvSpPr>
          <p:nvPr>
            <p:ph type="sldImg"/>
          </p:nvPr>
        </p:nvSpPr>
        <p:spPr>
          <a:ln/>
        </p:spPr>
      </p:sp>
      <p:sp>
        <p:nvSpPr>
          <p:cNvPr id="157698"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157699"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3B0D4E0-1F10-714E-94C8-4673331C24F6}" type="slidenum">
              <a:rPr lang="de-DE" sz="1200">
                <a:cs typeface="Arial" charset="0"/>
              </a:rPr>
              <a:pPr eaLnBrk="1" hangingPunct="1"/>
              <a:t>84</a:t>
            </a:fld>
            <a:endParaRPr lang="de-DE" sz="1200">
              <a:cs typeface="Arial" charset="0"/>
            </a:endParaRPr>
          </a:p>
        </p:txBody>
      </p:sp>
    </p:spTree>
    <p:extLst>
      <p:ext uri="{BB962C8B-B14F-4D97-AF65-F5344CB8AC3E}">
        <p14:creationId xmlns:p14="http://schemas.microsoft.com/office/powerpoint/2010/main" val="52191908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5" name="Folienbildplatzhalter 1"/>
          <p:cNvSpPr>
            <a:spLocks noGrp="1" noRot="1" noChangeAspect="1" noTextEdit="1"/>
          </p:cNvSpPr>
          <p:nvPr>
            <p:ph type="sldImg"/>
          </p:nvPr>
        </p:nvSpPr>
        <p:spPr>
          <a:ln/>
        </p:spPr>
      </p:sp>
      <p:sp>
        <p:nvSpPr>
          <p:cNvPr id="159746"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159747"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0D5A2359-20F1-9C4A-B228-F7CF5234BD80}" type="slidenum">
              <a:rPr lang="de-DE" sz="1200">
                <a:cs typeface="Arial" charset="0"/>
              </a:rPr>
              <a:pPr eaLnBrk="1" hangingPunct="1"/>
              <a:t>85</a:t>
            </a:fld>
            <a:endParaRPr lang="de-DE" sz="1200">
              <a:cs typeface="Arial" charset="0"/>
            </a:endParaRPr>
          </a:p>
        </p:txBody>
      </p:sp>
    </p:spTree>
    <p:extLst>
      <p:ext uri="{BB962C8B-B14F-4D97-AF65-F5344CB8AC3E}">
        <p14:creationId xmlns:p14="http://schemas.microsoft.com/office/powerpoint/2010/main" val="1570780019"/>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3" name="Folienbildplatzhalter 1"/>
          <p:cNvSpPr>
            <a:spLocks noGrp="1" noRot="1" noChangeAspect="1" noTextEdit="1"/>
          </p:cNvSpPr>
          <p:nvPr>
            <p:ph type="sldImg"/>
          </p:nvPr>
        </p:nvSpPr>
        <p:spPr>
          <a:ln/>
        </p:spPr>
      </p:sp>
      <p:sp>
        <p:nvSpPr>
          <p:cNvPr id="161794"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161795"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4E9A5DF4-2467-E146-830D-52344F2D753A}" type="slidenum">
              <a:rPr lang="de-DE" sz="1200">
                <a:cs typeface="Arial" charset="0"/>
              </a:rPr>
              <a:pPr eaLnBrk="1" hangingPunct="1"/>
              <a:t>86</a:t>
            </a:fld>
            <a:endParaRPr lang="de-DE" sz="1200">
              <a:cs typeface="Arial" charset="0"/>
            </a:endParaRPr>
          </a:p>
        </p:txBody>
      </p:sp>
    </p:spTree>
    <p:extLst>
      <p:ext uri="{BB962C8B-B14F-4D97-AF65-F5344CB8AC3E}">
        <p14:creationId xmlns:p14="http://schemas.microsoft.com/office/powerpoint/2010/main" val="1083306762"/>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89" name="Folienbildplatzhalter 1"/>
          <p:cNvSpPr>
            <a:spLocks noGrp="1" noRot="1" noChangeAspect="1" noTextEdit="1"/>
          </p:cNvSpPr>
          <p:nvPr>
            <p:ph type="sldImg"/>
          </p:nvPr>
        </p:nvSpPr>
        <p:spPr>
          <a:ln/>
        </p:spPr>
      </p:sp>
      <p:sp>
        <p:nvSpPr>
          <p:cNvPr id="165890"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165891"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FB19E634-3BD7-5A44-8C9F-FCA52A2433B6}" type="slidenum">
              <a:rPr lang="de-DE" sz="1200">
                <a:cs typeface="Arial" charset="0"/>
              </a:rPr>
              <a:pPr eaLnBrk="1" hangingPunct="1"/>
              <a:t>87</a:t>
            </a:fld>
            <a:endParaRPr lang="de-DE" sz="1200">
              <a:cs typeface="Arial" charset="0"/>
            </a:endParaRPr>
          </a:p>
        </p:txBody>
      </p:sp>
    </p:spTree>
    <p:extLst>
      <p:ext uri="{BB962C8B-B14F-4D97-AF65-F5344CB8AC3E}">
        <p14:creationId xmlns:p14="http://schemas.microsoft.com/office/powerpoint/2010/main" val="760242313"/>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89" name="Folienbildplatzhalter 1"/>
          <p:cNvSpPr>
            <a:spLocks noGrp="1" noRot="1" noChangeAspect="1" noTextEdit="1"/>
          </p:cNvSpPr>
          <p:nvPr>
            <p:ph type="sldImg"/>
          </p:nvPr>
        </p:nvSpPr>
        <p:spPr>
          <a:ln/>
        </p:spPr>
      </p:sp>
      <p:sp>
        <p:nvSpPr>
          <p:cNvPr id="165890"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165891"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FB19E634-3BD7-5A44-8C9F-FCA52A2433B6}" type="slidenum">
              <a:rPr lang="de-DE" sz="1200">
                <a:cs typeface="Arial" charset="0"/>
              </a:rPr>
              <a:pPr eaLnBrk="1" hangingPunct="1"/>
              <a:t>88</a:t>
            </a:fld>
            <a:endParaRPr lang="de-DE" sz="1200">
              <a:cs typeface="Arial" charset="0"/>
            </a:endParaRPr>
          </a:p>
        </p:txBody>
      </p:sp>
    </p:spTree>
    <p:extLst>
      <p:ext uri="{BB962C8B-B14F-4D97-AF65-F5344CB8AC3E}">
        <p14:creationId xmlns:p14="http://schemas.microsoft.com/office/powerpoint/2010/main" val="935627472"/>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89" name="Folienbildplatzhalter 1"/>
          <p:cNvSpPr>
            <a:spLocks noGrp="1" noRot="1" noChangeAspect="1" noTextEdit="1"/>
          </p:cNvSpPr>
          <p:nvPr>
            <p:ph type="sldImg"/>
          </p:nvPr>
        </p:nvSpPr>
        <p:spPr>
          <a:ln/>
        </p:spPr>
      </p:sp>
      <p:sp>
        <p:nvSpPr>
          <p:cNvPr id="165890"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165891"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FB19E634-3BD7-5A44-8C9F-FCA52A2433B6}" type="slidenum">
              <a:rPr lang="de-DE" sz="1200">
                <a:cs typeface="Arial" charset="0"/>
              </a:rPr>
              <a:pPr eaLnBrk="1" hangingPunct="1"/>
              <a:t>89</a:t>
            </a:fld>
            <a:endParaRPr lang="de-DE" sz="1200">
              <a:cs typeface="Arial" charset="0"/>
            </a:endParaRPr>
          </a:p>
        </p:txBody>
      </p:sp>
    </p:spTree>
    <p:extLst>
      <p:ext uri="{BB962C8B-B14F-4D97-AF65-F5344CB8AC3E}">
        <p14:creationId xmlns:p14="http://schemas.microsoft.com/office/powerpoint/2010/main" val="2226423333"/>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7" name="Folienbildplatzhalter 1"/>
          <p:cNvSpPr>
            <a:spLocks noGrp="1" noRot="1" noChangeAspect="1" noTextEdit="1"/>
          </p:cNvSpPr>
          <p:nvPr>
            <p:ph type="sldImg"/>
          </p:nvPr>
        </p:nvSpPr>
        <p:spPr>
          <a:ln/>
        </p:spPr>
      </p:sp>
      <p:sp>
        <p:nvSpPr>
          <p:cNvPr id="167938"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167939"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880F1FEA-0C5E-E548-9F56-DA07FAF20326}" type="slidenum">
              <a:rPr lang="de-DE" sz="1200">
                <a:cs typeface="Arial" charset="0"/>
              </a:rPr>
              <a:pPr eaLnBrk="1" hangingPunct="1"/>
              <a:t>90</a:t>
            </a:fld>
            <a:endParaRPr lang="de-DE" sz="1200">
              <a:cs typeface="Arial" charset="0"/>
            </a:endParaRPr>
          </a:p>
        </p:txBody>
      </p:sp>
    </p:spTree>
    <p:extLst>
      <p:ext uri="{BB962C8B-B14F-4D97-AF65-F5344CB8AC3E}">
        <p14:creationId xmlns:p14="http://schemas.microsoft.com/office/powerpoint/2010/main" val="4102560283"/>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5" name="Folienbildplatzhalter 1"/>
          <p:cNvSpPr>
            <a:spLocks noGrp="1" noRot="1" noChangeAspect="1" noTextEdit="1"/>
          </p:cNvSpPr>
          <p:nvPr>
            <p:ph type="sldImg"/>
          </p:nvPr>
        </p:nvSpPr>
        <p:spPr>
          <a:ln/>
        </p:spPr>
      </p:sp>
      <p:sp>
        <p:nvSpPr>
          <p:cNvPr id="169986"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169987"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15DA8000-EC67-FC47-852A-0464E443FD09}" type="slidenum">
              <a:rPr lang="de-DE" sz="1200">
                <a:cs typeface="Arial" charset="0"/>
              </a:rPr>
              <a:pPr eaLnBrk="1" hangingPunct="1"/>
              <a:t>91</a:t>
            </a:fld>
            <a:endParaRPr lang="de-DE" sz="1200">
              <a:cs typeface="Arial" charset="0"/>
            </a:endParaRPr>
          </a:p>
        </p:txBody>
      </p:sp>
    </p:spTree>
    <p:extLst>
      <p:ext uri="{BB962C8B-B14F-4D97-AF65-F5344CB8AC3E}">
        <p14:creationId xmlns:p14="http://schemas.microsoft.com/office/powerpoint/2010/main" val="3932700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Folienbildplatzhalter 1"/>
          <p:cNvSpPr>
            <a:spLocks noGrp="1" noRot="1" noChangeAspect="1" noTextEdit="1"/>
          </p:cNvSpPr>
          <p:nvPr>
            <p:ph type="sldImg"/>
          </p:nvPr>
        </p:nvSpPr>
        <p:spPr>
          <a:ln/>
        </p:spPr>
      </p:sp>
      <p:sp>
        <p:nvSpPr>
          <p:cNvPr id="38914"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38915"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0A0E1E77-D027-564A-A071-C9B941744002}" type="slidenum">
              <a:rPr lang="de-DE" sz="1200">
                <a:cs typeface="Arial" charset="0"/>
              </a:rPr>
              <a:pPr eaLnBrk="1" hangingPunct="1"/>
              <a:t>9</a:t>
            </a:fld>
            <a:endParaRPr lang="de-DE" sz="1200">
              <a:cs typeface="Arial" charset="0"/>
            </a:endParaRPr>
          </a:p>
        </p:txBody>
      </p:sp>
    </p:spTree>
    <p:extLst>
      <p:ext uri="{BB962C8B-B14F-4D97-AF65-F5344CB8AC3E}">
        <p14:creationId xmlns:p14="http://schemas.microsoft.com/office/powerpoint/2010/main" val="218882587"/>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1" name="Folienbildplatzhalter 1"/>
          <p:cNvSpPr>
            <a:spLocks noGrp="1" noRot="1" noChangeAspect="1" noTextEdit="1"/>
          </p:cNvSpPr>
          <p:nvPr>
            <p:ph type="sldImg"/>
          </p:nvPr>
        </p:nvSpPr>
        <p:spPr>
          <a:ln/>
        </p:spPr>
      </p:sp>
      <p:sp>
        <p:nvSpPr>
          <p:cNvPr id="153602"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de-DE"/>
          </a:p>
        </p:txBody>
      </p:sp>
      <p:sp>
        <p:nvSpPr>
          <p:cNvPr id="153603" name="Foliennummernplatzhalt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4345B36A-916A-9645-A3EE-F200DB5B630B}" type="slidenum">
              <a:rPr lang="de-DE" sz="1200">
                <a:cs typeface="Arial" charset="0"/>
              </a:rPr>
              <a:pPr eaLnBrk="1" hangingPunct="1"/>
              <a:t>92</a:t>
            </a:fld>
            <a:endParaRPr lang="de-DE" sz="1200">
              <a:cs typeface="Arial" charset="0"/>
            </a:endParaRPr>
          </a:p>
        </p:txBody>
      </p:sp>
    </p:spTree>
    <p:extLst>
      <p:ext uri="{BB962C8B-B14F-4D97-AF65-F5344CB8AC3E}">
        <p14:creationId xmlns:p14="http://schemas.microsoft.com/office/powerpoint/2010/main" val="642692819"/>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3" name="Folienbildplatzhalter 1"/>
          <p:cNvSpPr>
            <a:spLocks noGrp="1" noRot="1" noChangeAspect="1" noTextEdit="1"/>
          </p:cNvSpPr>
          <p:nvPr>
            <p:ph type="sldImg"/>
          </p:nvPr>
        </p:nvSpPr>
        <p:spPr>
          <a:ln/>
        </p:spPr>
      </p:sp>
      <p:sp>
        <p:nvSpPr>
          <p:cNvPr id="172034"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172035"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94D1C322-2510-8E4F-901C-656C114A9E5E}" type="slidenum">
              <a:rPr lang="de-DE" sz="1200">
                <a:cs typeface="Arial" charset="0"/>
              </a:rPr>
              <a:pPr eaLnBrk="1" hangingPunct="1"/>
              <a:t>93</a:t>
            </a:fld>
            <a:endParaRPr lang="de-DE" sz="1200">
              <a:cs typeface="Arial" charset="0"/>
            </a:endParaRPr>
          </a:p>
        </p:txBody>
      </p:sp>
    </p:spTree>
    <p:extLst>
      <p:ext uri="{BB962C8B-B14F-4D97-AF65-F5344CB8AC3E}">
        <p14:creationId xmlns:p14="http://schemas.microsoft.com/office/powerpoint/2010/main" val="1814834643"/>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3" name="Folienbildplatzhalter 1"/>
          <p:cNvSpPr>
            <a:spLocks noGrp="1" noRot="1" noChangeAspect="1" noTextEdit="1"/>
          </p:cNvSpPr>
          <p:nvPr>
            <p:ph type="sldImg"/>
          </p:nvPr>
        </p:nvSpPr>
        <p:spPr>
          <a:ln/>
        </p:spPr>
      </p:sp>
      <p:sp>
        <p:nvSpPr>
          <p:cNvPr id="172034"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172035"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94D1C322-2510-8E4F-901C-656C114A9E5E}" type="slidenum">
              <a:rPr lang="de-DE" sz="1200">
                <a:cs typeface="Arial" charset="0"/>
              </a:rPr>
              <a:pPr eaLnBrk="1" hangingPunct="1"/>
              <a:t>94</a:t>
            </a:fld>
            <a:endParaRPr lang="de-DE" sz="1200">
              <a:cs typeface="Arial" charset="0"/>
            </a:endParaRPr>
          </a:p>
        </p:txBody>
      </p:sp>
    </p:spTree>
    <p:extLst>
      <p:ext uri="{BB962C8B-B14F-4D97-AF65-F5344CB8AC3E}">
        <p14:creationId xmlns:p14="http://schemas.microsoft.com/office/powerpoint/2010/main" val="1663709361"/>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3" name="Folienbildplatzhalter 1"/>
          <p:cNvSpPr>
            <a:spLocks noGrp="1" noRot="1" noChangeAspect="1" noTextEdit="1"/>
          </p:cNvSpPr>
          <p:nvPr>
            <p:ph type="sldImg"/>
          </p:nvPr>
        </p:nvSpPr>
        <p:spPr>
          <a:ln/>
        </p:spPr>
      </p:sp>
      <p:sp>
        <p:nvSpPr>
          <p:cNvPr id="172034"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172035"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94D1C322-2510-8E4F-901C-656C114A9E5E}" type="slidenum">
              <a:rPr lang="de-DE" sz="1200">
                <a:cs typeface="Arial" charset="0"/>
              </a:rPr>
              <a:pPr eaLnBrk="1" hangingPunct="1"/>
              <a:t>95</a:t>
            </a:fld>
            <a:endParaRPr lang="de-DE" sz="1200">
              <a:cs typeface="Arial" charset="0"/>
            </a:endParaRPr>
          </a:p>
        </p:txBody>
      </p:sp>
    </p:spTree>
    <p:extLst>
      <p:ext uri="{BB962C8B-B14F-4D97-AF65-F5344CB8AC3E}">
        <p14:creationId xmlns:p14="http://schemas.microsoft.com/office/powerpoint/2010/main" val="1196662149"/>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1" name="Folienbildplatzhalter 1"/>
          <p:cNvSpPr>
            <a:spLocks noGrp="1" noRot="1" noChangeAspect="1" noTextEdit="1"/>
          </p:cNvSpPr>
          <p:nvPr>
            <p:ph type="sldImg"/>
          </p:nvPr>
        </p:nvSpPr>
        <p:spPr>
          <a:ln/>
        </p:spPr>
      </p:sp>
      <p:sp>
        <p:nvSpPr>
          <p:cNvPr id="174082"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174083"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6DC18A0-47E7-CF43-B06A-01F94BC64101}" type="slidenum">
              <a:rPr lang="de-DE" sz="1200">
                <a:cs typeface="Arial" charset="0"/>
              </a:rPr>
              <a:pPr eaLnBrk="1" hangingPunct="1"/>
              <a:t>96</a:t>
            </a:fld>
            <a:endParaRPr lang="de-DE" sz="1200">
              <a:cs typeface="Arial" charset="0"/>
            </a:endParaRPr>
          </a:p>
        </p:txBody>
      </p:sp>
    </p:spTree>
    <p:extLst>
      <p:ext uri="{BB962C8B-B14F-4D97-AF65-F5344CB8AC3E}">
        <p14:creationId xmlns:p14="http://schemas.microsoft.com/office/powerpoint/2010/main" val="1215606560"/>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29" name="Folienbildplatzhalter 1"/>
          <p:cNvSpPr>
            <a:spLocks noGrp="1" noRot="1" noChangeAspect="1" noTextEdit="1"/>
          </p:cNvSpPr>
          <p:nvPr>
            <p:ph type="sldImg"/>
          </p:nvPr>
        </p:nvSpPr>
        <p:spPr>
          <a:ln/>
        </p:spPr>
      </p:sp>
      <p:sp>
        <p:nvSpPr>
          <p:cNvPr id="176130"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176131"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96603941-7C78-B448-8FF2-AE1E401F6094}" type="slidenum">
              <a:rPr lang="de-DE" sz="1200">
                <a:cs typeface="Arial" charset="0"/>
              </a:rPr>
              <a:pPr eaLnBrk="1" hangingPunct="1"/>
              <a:t>97</a:t>
            </a:fld>
            <a:endParaRPr lang="de-DE" sz="1200">
              <a:cs typeface="Arial" charset="0"/>
            </a:endParaRPr>
          </a:p>
        </p:txBody>
      </p:sp>
    </p:spTree>
    <p:extLst>
      <p:ext uri="{BB962C8B-B14F-4D97-AF65-F5344CB8AC3E}">
        <p14:creationId xmlns:p14="http://schemas.microsoft.com/office/powerpoint/2010/main" val="1687520009"/>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5633" name="Folienbildplatzhalter 1"/>
          <p:cNvSpPr>
            <a:spLocks noGrp="1" noRot="1" noChangeAspect="1" noTextEdit="1"/>
          </p:cNvSpPr>
          <p:nvPr>
            <p:ph type="sldImg"/>
          </p:nvPr>
        </p:nvSpPr>
        <p:spPr>
          <a:ln/>
        </p:spPr>
      </p:sp>
      <p:sp>
        <p:nvSpPr>
          <p:cNvPr id="325634"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325635"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BDCB8144-FB36-914D-A502-E13799742818}" type="slidenum">
              <a:rPr lang="de-DE" sz="1200">
                <a:cs typeface="Arial" charset="0"/>
              </a:rPr>
              <a:pPr eaLnBrk="1" hangingPunct="1"/>
              <a:t>98</a:t>
            </a:fld>
            <a:endParaRPr lang="de-DE" sz="1200">
              <a:cs typeface="Arial" charset="0"/>
            </a:endParaRPr>
          </a:p>
        </p:txBody>
      </p:sp>
    </p:spTree>
    <p:extLst>
      <p:ext uri="{BB962C8B-B14F-4D97-AF65-F5344CB8AC3E}">
        <p14:creationId xmlns:p14="http://schemas.microsoft.com/office/powerpoint/2010/main" val="1533487476"/>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5633" name="Folienbildplatzhalter 1"/>
          <p:cNvSpPr>
            <a:spLocks noGrp="1" noRot="1" noChangeAspect="1" noTextEdit="1"/>
          </p:cNvSpPr>
          <p:nvPr>
            <p:ph type="sldImg"/>
          </p:nvPr>
        </p:nvSpPr>
        <p:spPr>
          <a:ln/>
        </p:spPr>
      </p:sp>
      <p:sp>
        <p:nvSpPr>
          <p:cNvPr id="325634"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325635"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BDCB8144-FB36-914D-A502-E13799742818}" type="slidenum">
              <a:rPr lang="de-DE" sz="1200">
                <a:cs typeface="Arial" charset="0"/>
              </a:rPr>
              <a:pPr eaLnBrk="1" hangingPunct="1"/>
              <a:t>99</a:t>
            </a:fld>
            <a:endParaRPr lang="de-DE" sz="1200">
              <a:cs typeface="Arial" charset="0"/>
            </a:endParaRPr>
          </a:p>
        </p:txBody>
      </p:sp>
    </p:spTree>
    <p:extLst>
      <p:ext uri="{BB962C8B-B14F-4D97-AF65-F5344CB8AC3E}">
        <p14:creationId xmlns:p14="http://schemas.microsoft.com/office/powerpoint/2010/main" val="1572528204"/>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5633" name="Folienbildplatzhalter 1"/>
          <p:cNvSpPr>
            <a:spLocks noGrp="1" noRot="1" noChangeAspect="1" noTextEdit="1"/>
          </p:cNvSpPr>
          <p:nvPr>
            <p:ph type="sldImg"/>
          </p:nvPr>
        </p:nvSpPr>
        <p:spPr>
          <a:ln/>
        </p:spPr>
      </p:sp>
      <p:sp>
        <p:nvSpPr>
          <p:cNvPr id="325634"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325635"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BDCB8144-FB36-914D-A502-E13799742818}" type="slidenum">
              <a:rPr lang="de-DE" sz="1200">
                <a:cs typeface="Arial" charset="0"/>
              </a:rPr>
              <a:pPr eaLnBrk="1" hangingPunct="1"/>
              <a:t>100</a:t>
            </a:fld>
            <a:endParaRPr lang="de-DE" sz="1200">
              <a:cs typeface="Arial" charset="0"/>
            </a:endParaRPr>
          </a:p>
        </p:txBody>
      </p:sp>
    </p:spTree>
    <p:extLst>
      <p:ext uri="{BB962C8B-B14F-4D97-AF65-F5344CB8AC3E}">
        <p14:creationId xmlns:p14="http://schemas.microsoft.com/office/powerpoint/2010/main" val="2590099386"/>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3" name="Folienbildplatzhalter 1"/>
          <p:cNvSpPr>
            <a:spLocks noGrp="1" noRot="1" noChangeAspect="1" noTextEdit="1"/>
          </p:cNvSpPr>
          <p:nvPr>
            <p:ph type="sldImg"/>
          </p:nvPr>
        </p:nvSpPr>
        <p:spPr>
          <a:ln/>
        </p:spPr>
      </p:sp>
      <p:sp>
        <p:nvSpPr>
          <p:cNvPr id="172034"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a:p>
        </p:txBody>
      </p:sp>
      <p:sp>
        <p:nvSpPr>
          <p:cNvPr id="172035"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94D1C322-2510-8E4F-901C-656C114A9E5E}" type="slidenum">
              <a:rPr lang="de-DE" sz="1200">
                <a:cs typeface="Arial" charset="0"/>
              </a:rPr>
              <a:pPr eaLnBrk="1" hangingPunct="1"/>
              <a:t>101</a:t>
            </a:fld>
            <a:endParaRPr lang="de-DE" sz="1200">
              <a:cs typeface="Arial" charset="0"/>
            </a:endParaRPr>
          </a:p>
        </p:txBody>
      </p:sp>
    </p:spTree>
    <p:extLst>
      <p:ext uri="{BB962C8B-B14F-4D97-AF65-F5344CB8AC3E}">
        <p14:creationId xmlns:p14="http://schemas.microsoft.com/office/powerpoint/2010/main" val="187394765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pic>
        <p:nvPicPr>
          <p:cNvPr id="11" name="Grafik 6" descr="hintergrund.jpg"/>
          <p:cNvPicPr>
            <a:picLocks noChangeAspect="1"/>
          </p:cNvPicPr>
          <p:nvPr userDrawn="1"/>
        </p:nvPicPr>
        <p:blipFill>
          <a:blip r:embed="rId2" cstate="print"/>
          <a:stretch>
            <a:fillRect/>
          </a:stretch>
        </p:blipFill>
        <p:spPr>
          <a:xfrm>
            <a:off x="0" y="0"/>
            <a:ext cx="9144000" cy="6858000"/>
          </a:xfrm>
          <a:prstGeom prst="rect">
            <a:avLst/>
          </a:prstGeom>
        </p:spPr>
      </p:pic>
      <p:sp>
        <p:nvSpPr>
          <p:cNvPr id="4" name="Rectangle 15"/>
          <p:cNvSpPr>
            <a:spLocks noChangeArrowheads="1"/>
          </p:cNvSpPr>
          <p:nvPr/>
        </p:nvSpPr>
        <p:spPr bwMode="auto">
          <a:xfrm flipV="1">
            <a:off x="0" y="620713"/>
            <a:ext cx="9177338" cy="22225"/>
          </a:xfrm>
          <a:prstGeom prst="rect">
            <a:avLst/>
          </a:prstGeom>
          <a:solidFill>
            <a:srgbClr val="00CC00">
              <a:alpha val="52940"/>
            </a:srgb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de-DE" sz="1800"/>
          </a:p>
        </p:txBody>
      </p:sp>
      <p:sp>
        <p:nvSpPr>
          <p:cNvPr id="5" name="Text Box 16"/>
          <p:cNvSpPr txBox="1">
            <a:spLocks noChangeArrowheads="1"/>
          </p:cNvSpPr>
          <p:nvPr/>
        </p:nvSpPr>
        <p:spPr bwMode="auto">
          <a:xfrm>
            <a:off x="1692275" y="6165304"/>
            <a:ext cx="5724525" cy="366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de-DE" sz="1800" dirty="0"/>
              <a:t>Dipl.- Ing. Sven Wachtmann (FH) Gartenbau</a:t>
            </a:r>
          </a:p>
        </p:txBody>
      </p:sp>
      <p:sp>
        <p:nvSpPr>
          <p:cNvPr id="14354" name="Rectangle 18"/>
          <p:cNvSpPr>
            <a:spLocks noGrp="1" noChangeArrowheads="1"/>
          </p:cNvSpPr>
          <p:nvPr>
            <p:ph type="ctrTitle" sz="quarter"/>
          </p:nvPr>
        </p:nvSpPr>
        <p:spPr bwMode="auto">
          <a:xfrm>
            <a:off x="687388" y="620713"/>
            <a:ext cx="7772400" cy="1470025"/>
          </a:xfrm>
          <a:prstGeom prst="rect">
            <a:avLst/>
          </a:prstGeom>
          <a:noFill/>
          <a:ln>
            <a:miter lim="800000"/>
            <a:headEnd/>
            <a:tailEnd/>
          </a:ln>
        </p:spPr>
        <p:txBody>
          <a:bodyPr vert="horz" wrap="square" lIns="91440" tIns="45720" rIns="91440" bIns="45720" numCol="1" anchor="ctr" anchorCtr="0" compatLnSpc="1">
            <a:prstTxWarp prst="textNoShape">
              <a:avLst/>
            </a:prstTxWarp>
          </a:bodyPr>
          <a:lstStyle>
            <a:lvl1pPr>
              <a:defRPr/>
            </a:lvl1pPr>
          </a:lstStyle>
          <a:p>
            <a:r>
              <a:rPr lang="de-DE"/>
              <a:t>Mastertitelformat bearbeiten</a:t>
            </a:r>
          </a:p>
        </p:txBody>
      </p:sp>
    </p:spTree>
    <p:extLst>
      <p:ext uri="{BB962C8B-B14F-4D97-AF65-F5344CB8AC3E}">
        <p14:creationId xmlns:p14="http://schemas.microsoft.com/office/powerpoint/2010/main" val="42379647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Mastertitelformat bearbeiten</a:t>
            </a:r>
          </a:p>
        </p:txBody>
      </p:sp>
      <p:sp>
        <p:nvSpPr>
          <p:cNvPr id="3" name="Vertikaler Textplatzhalter 2"/>
          <p:cNvSpPr>
            <a:spLocks noGrp="1"/>
          </p:cNvSpPr>
          <p:nvPr>
            <p:ph type="body" orient="vert" idx="1"/>
          </p:nvPr>
        </p:nvSpPr>
        <p:spPr>
          <a:xfrm>
            <a:off x="457200" y="1600200"/>
            <a:ext cx="8229600" cy="4525963"/>
          </a:xfrm>
          <a:prstGeom prst="rect">
            <a:avLst/>
          </a:prstGeo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18"/>
          <p:cNvSpPr>
            <a:spLocks noGrp="1" noChangeArrowheads="1"/>
          </p:cNvSpPr>
          <p:nvPr>
            <p:ph type="sldNum" sz="quarter" idx="10"/>
          </p:nvPr>
        </p:nvSpPr>
        <p:spPr>
          <a:ln/>
        </p:spPr>
        <p:txBody>
          <a:bodyPr/>
          <a:lstStyle>
            <a:lvl1pPr>
              <a:defRPr/>
            </a:lvl1pPr>
          </a:lstStyle>
          <a:p>
            <a:pPr>
              <a:defRPr/>
            </a:pPr>
            <a:r>
              <a:rPr lang="de-DE"/>
              <a:t>Seite </a:t>
            </a:r>
            <a:fld id="{DE799E91-AC61-2C4C-92AB-CA6E1E3EB0D6}" type="slidenum">
              <a:rPr lang="de-DE"/>
              <a:pPr>
                <a:defRPr/>
              </a:pPr>
              <a:t>‹Nr.›</a:t>
            </a:fld>
            <a:endParaRPr lang="de-DE"/>
          </a:p>
        </p:txBody>
      </p:sp>
    </p:spTree>
    <p:extLst>
      <p:ext uri="{BB962C8B-B14F-4D97-AF65-F5344CB8AC3E}">
        <p14:creationId xmlns:p14="http://schemas.microsoft.com/office/powerpoint/2010/main" val="3131605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a:prstGeom prst="rect">
            <a:avLst/>
          </a:prstGeom>
        </p:spPr>
        <p:txBody>
          <a:bodyPr vert="eaVert"/>
          <a:lstStyle/>
          <a:p>
            <a:r>
              <a:rPr lang="de-DE"/>
              <a:t>Mastertitelformat bearbeiten</a:t>
            </a:r>
          </a:p>
        </p:txBody>
      </p:sp>
      <p:sp>
        <p:nvSpPr>
          <p:cNvPr id="3" name="Vertikaler Textplatzhalter 2"/>
          <p:cNvSpPr>
            <a:spLocks noGrp="1"/>
          </p:cNvSpPr>
          <p:nvPr>
            <p:ph type="body" orient="vert" idx="1"/>
          </p:nvPr>
        </p:nvSpPr>
        <p:spPr>
          <a:xfrm>
            <a:off x="457200" y="274638"/>
            <a:ext cx="6019800" cy="5851525"/>
          </a:xfrm>
          <a:prstGeom prst="rect">
            <a:avLst/>
          </a:prstGeo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18"/>
          <p:cNvSpPr>
            <a:spLocks noGrp="1" noChangeArrowheads="1"/>
          </p:cNvSpPr>
          <p:nvPr>
            <p:ph type="sldNum" sz="quarter" idx="10"/>
          </p:nvPr>
        </p:nvSpPr>
        <p:spPr>
          <a:ln/>
        </p:spPr>
        <p:txBody>
          <a:bodyPr/>
          <a:lstStyle>
            <a:lvl1pPr>
              <a:defRPr/>
            </a:lvl1pPr>
          </a:lstStyle>
          <a:p>
            <a:pPr>
              <a:defRPr/>
            </a:pPr>
            <a:r>
              <a:rPr lang="de-DE"/>
              <a:t>Seite </a:t>
            </a:r>
            <a:fld id="{16A25BC5-104F-1D44-BA75-EADA4ED71543}" type="slidenum">
              <a:rPr lang="de-DE"/>
              <a:pPr>
                <a:defRPr/>
              </a:pPr>
              <a:t>‹Nr.›</a:t>
            </a:fld>
            <a:endParaRPr lang="de-DE"/>
          </a:p>
        </p:txBody>
      </p:sp>
    </p:spTree>
    <p:extLst>
      <p:ext uri="{BB962C8B-B14F-4D97-AF65-F5344CB8AC3E}">
        <p14:creationId xmlns:p14="http://schemas.microsoft.com/office/powerpoint/2010/main" val="34693844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Inhalt">
    <p:spTree>
      <p:nvGrpSpPr>
        <p:cNvPr id="1" name=""/>
        <p:cNvGrpSpPr/>
        <p:nvPr/>
      </p:nvGrpSpPr>
      <p:grpSpPr>
        <a:xfrm>
          <a:off x="0" y="0"/>
          <a:ext cx="0" cy="0"/>
          <a:chOff x="0" y="0"/>
          <a:chExt cx="0" cy="0"/>
        </a:xfrm>
      </p:grpSpPr>
      <p:sp>
        <p:nvSpPr>
          <p:cNvPr id="2" name="Inhaltsplatzhalter 1"/>
          <p:cNvSpPr>
            <a:spLocks noGrp="1"/>
          </p:cNvSpPr>
          <p:nvPr>
            <p:ph/>
          </p:nvPr>
        </p:nvSpPr>
        <p:spPr>
          <a:xfrm>
            <a:off x="457200" y="274638"/>
            <a:ext cx="8229600" cy="5851525"/>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3" name="Rectangle 18"/>
          <p:cNvSpPr>
            <a:spLocks noGrp="1" noChangeArrowheads="1"/>
          </p:cNvSpPr>
          <p:nvPr>
            <p:ph type="sldNum" sz="quarter" idx="10"/>
          </p:nvPr>
        </p:nvSpPr>
        <p:spPr>
          <a:ln/>
        </p:spPr>
        <p:txBody>
          <a:bodyPr/>
          <a:lstStyle>
            <a:lvl1pPr>
              <a:defRPr/>
            </a:lvl1pPr>
          </a:lstStyle>
          <a:p>
            <a:pPr>
              <a:defRPr/>
            </a:pPr>
            <a:r>
              <a:rPr lang="de-DE"/>
              <a:t>Seite </a:t>
            </a:r>
            <a:fld id="{A0D993A1-B799-7441-B795-C0AF83209693}" type="slidenum">
              <a:rPr lang="de-DE"/>
              <a:pPr>
                <a:defRPr/>
              </a:pPr>
              <a:t>‹Nr.›</a:t>
            </a:fld>
            <a:endParaRPr lang="de-DE"/>
          </a:p>
        </p:txBody>
      </p:sp>
    </p:spTree>
    <p:extLst>
      <p:ext uri="{BB962C8B-B14F-4D97-AF65-F5344CB8AC3E}">
        <p14:creationId xmlns:p14="http://schemas.microsoft.com/office/powerpoint/2010/main" val="8254056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el, Text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Mastertitelformat bearbeiten</a:t>
            </a:r>
          </a:p>
        </p:txBody>
      </p:sp>
      <p:sp>
        <p:nvSpPr>
          <p:cNvPr id="3" name="Textplatzhalter 2"/>
          <p:cNvSpPr>
            <a:spLocks noGrp="1"/>
          </p:cNvSpPr>
          <p:nvPr>
            <p:ph type="body" sz="half" idx="1"/>
          </p:nvPr>
        </p:nvSpPr>
        <p:spPr>
          <a:xfrm>
            <a:off x="457200" y="1600200"/>
            <a:ext cx="4038600" cy="4525963"/>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600200"/>
            <a:ext cx="4038600" cy="4525963"/>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Rectangle 18"/>
          <p:cNvSpPr>
            <a:spLocks noGrp="1" noChangeArrowheads="1"/>
          </p:cNvSpPr>
          <p:nvPr>
            <p:ph type="sldNum" sz="quarter" idx="10"/>
          </p:nvPr>
        </p:nvSpPr>
        <p:spPr>
          <a:ln/>
        </p:spPr>
        <p:txBody>
          <a:bodyPr/>
          <a:lstStyle>
            <a:lvl1pPr>
              <a:defRPr/>
            </a:lvl1pPr>
          </a:lstStyle>
          <a:p>
            <a:pPr>
              <a:defRPr/>
            </a:pPr>
            <a:r>
              <a:rPr lang="de-DE"/>
              <a:t>Seite </a:t>
            </a:r>
            <a:fld id="{81DE0711-21F7-0141-9084-446A32A9BD08}" type="slidenum">
              <a:rPr lang="de-DE"/>
              <a:pPr>
                <a:defRPr/>
              </a:pPr>
              <a:t>‹Nr.›</a:t>
            </a:fld>
            <a:endParaRPr lang="de-DE"/>
          </a:p>
        </p:txBody>
      </p:sp>
    </p:spTree>
    <p:extLst>
      <p:ext uri="{BB962C8B-B14F-4D97-AF65-F5344CB8AC3E}">
        <p14:creationId xmlns:p14="http://schemas.microsoft.com/office/powerpoint/2010/main" val="41925223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fourObj">
  <p:cSld name="Titel und vier Inhalte">
    <p:spTree>
      <p:nvGrpSpPr>
        <p:cNvPr id="1" name=""/>
        <p:cNvGrpSpPr/>
        <p:nvPr/>
      </p:nvGrpSpPr>
      <p:grpSpPr>
        <a:xfrm>
          <a:off x="0" y="0"/>
          <a:ext cx="0" cy="0"/>
          <a:chOff x="0" y="0"/>
          <a:chExt cx="0" cy="0"/>
        </a:xfrm>
      </p:grpSpPr>
      <p:sp>
        <p:nvSpPr>
          <p:cNvPr id="2" name="Titel 1"/>
          <p:cNvSpPr>
            <a:spLocks noGrp="1"/>
          </p:cNvSpPr>
          <p:nvPr>
            <p:ph type="title" sz="quarter"/>
          </p:nvPr>
        </p:nvSpPr>
        <p:spPr>
          <a:xfrm>
            <a:off x="457200" y="274638"/>
            <a:ext cx="8229600" cy="1143000"/>
          </a:xfrm>
          <a:prstGeom prst="rect">
            <a:avLst/>
          </a:prstGeom>
        </p:spPr>
        <p:txBody>
          <a:bodyPr/>
          <a:lstStyle/>
          <a:p>
            <a:r>
              <a:rPr lang="de-DE"/>
              <a:t>Titelmasterformat durch Klicken bearbeiten</a:t>
            </a:r>
          </a:p>
        </p:txBody>
      </p:sp>
      <p:sp>
        <p:nvSpPr>
          <p:cNvPr id="3" name="Inhaltsplatzhalter 2"/>
          <p:cNvSpPr>
            <a:spLocks noGrp="1"/>
          </p:cNvSpPr>
          <p:nvPr>
            <p:ph sz="quarter" idx="1"/>
          </p:nvPr>
        </p:nvSpPr>
        <p:spPr>
          <a:xfrm>
            <a:off x="457200" y="1600200"/>
            <a:ext cx="4038600" cy="2185988"/>
          </a:xfrm>
          <a:prstGeom prst="rect">
            <a:avLst/>
          </a:prstGeom>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quarter" idx="2"/>
          </p:nvPr>
        </p:nvSpPr>
        <p:spPr>
          <a:xfrm>
            <a:off x="4648200" y="1600200"/>
            <a:ext cx="4038600" cy="2185988"/>
          </a:xfrm>
          <a:prstGeom prst="rect">
            <a:avLst/>
          </a:prstGeom>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Inhaltsplatzhalter 4"/>
          <p:cNvSpPr>
            <a:spLocks noGrp="1"/>
          </p:cNvSpPr>
          <p:nvPr>
            <p:ph sz="quarter" idx="3"/>
          </p:nvPr>
        </p:nvSpPr>
        <p:spPr>
          <a:xfrm>
            <a:off x="457200" y="3938588"/>
            <a:ext cx="4038600" cy="2187575"/>
          </a:xfrm>
          <a:prstGeom prst="rect">
            <a:avLst/>
          </a:prstGeom>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6" name="Inhaltsplatzhalter 5"/>
          <p:cNvSpPr>
            <a:spLocks noGrp="1"/>
          </p:cNvSpPr>
          <p:nvPr>
            <p:ph sz="quarter" idx="4"/>
          </p:nvPr>
        </p:nvSpPr>
        <p:spPr>
          <a:xfrm>
            <a:off x="4648200" y="3938588"/>
            <a:ext cx="4038600" cy="2187575"/>
          </a:xfrm>
          <a:prstGeom prst="rect">
            <a:avLst/>
          </a:prstGeom>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7" name="Rectangle 18"/>
          <p:cNvSpPr>
            <a:spLocks noGrp="1" noChangeArrowheads="1"/>
          </p:cNvSpPr>
          <p:nvPr>
            <p:ph type="sldNum" sz="quarter" idx="10"/>
          </p:nvPr>
        </p:nvSpPr>
        <p:spPr>
          <a:ln/>
        </p:spPr>
        <p:txBody>
          <a:bodyPr/>
          <a:lstStyle>
            <a:lvl1pPr>
              <a:defRPr/>
            </a:lvl1pPr>
          </a:lstStyle>
          <a:p>
            <a:pPr>
              <a:defRPr/>
            </a:pPr>
            <a:r>
              <a:rPr lang="de-DE"/>
              <a:t>Seite </a:t>
            </a:r>
            <a:fld id="{12389DFF-F388-594B-BDA4-CD69FFDC8647}" type="slidenum">
              <a:rPr lang="de-DE"/>
              <a:pPr>
                <a:defRPr/>
              </a:pPr>
              <a:t>‹Nr.›</a:t>
            </a:fld>
            <a:endParaRPr lang="de-DE"/>
          </a:p>
        </p:txBody>
      </p:sp>
    </p:spTree>
    <p:extLst>
      <p:ext uri="{BB962C8B-B14F-4D97-AF65-F5344CB8AC3E}">
        <p14:creationId xmlns:p14="http://schemas.microsoft.com/office/powerpoint/2010/main" val="14402251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Mastertitelformat bearbeiten</a:t>
            </a:r>
          </a:p>
        </p:txBody>
      </p:sp>
      <p:sp>
        <p:nvSpPr>
          <p:cNvPr id="3" name="Inhaltsplatzhalter 2"/>
          <p:cNvSpPr>
            <a:spLocks noGrp="1"/>
          </p:cNvSpPr>
          <p:nvPr>
            <p:ph idx="1"/>
          </p:nvPr>
        </p:nvSpPr>
        <p:spPr>
          <a:xfrm>
            <a:off x="457200" y="1600200"/>
            <a:ext cx="8229600" cy="4525963"/>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18"/>
          <p:cNvSpPr>
            <a:spLocks noGrp="1" noChangeArrowheads="1"/>
          </p:cNvSpPr>
          <p:nvPr>
            <p:ph type="sldNum" sz="quarter" idx="10"/>
          </p:nvPr>
        </p:nvSpPr>
        <p:spPr>
          <a:ln/>
        </p:spPr>
        <p:txBody>
          <a:bodyPr/>
          <a:lstStyle>
            <a:lvl1pPr>
              <a:defRPr/>
            </a:lvl1pPr>
          </a:lstStyle>
          <a:p>
            <a:pPr>
              <a:defRPr/>
            </a:pPr>
            <a:r>
              <a:rPr lang="de-DE"/>
              <a:t>Seite </a:t>
            </a:r>
            <a:fld id="{DE38E0A3-45CB-E44A-A690-C09BF1B0455F}" type="slidenum">
              <a:rPr lang="de-DE"/>
              <a:pPr>
                <a:defRPr/>
              </a:pPr>
              <a:t>‹Nr.›</a:t>
            </a:fld>
            <a:endParaRPr lang="de-DE"/>
          </a:p>
        </p:txBody>
      </p:sp>
    </p:spTree>
    <p:extLst>
      <p:ext uri="{BB962C8B-B14F-4D97-AF65-F5344CB8AC3E}">
        <p14:creationId xmlns:p14="http://schemas.microsoft.com/office/powerpoint/2010/main" val="33743550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Mastertitelformat bearbeiten</a:t>
            </a:r>
          </a:p>
        </p:txBody>
      </p:sp>
      <p:sp>
        <p:nvSpPr>
          <p:cNvPr id="3" name="Textplatzhalt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Mastertextformat bearbeiten</a:t>
            </a:r>
          </a:p>
        </p:txBody>
      </p:sp>
      <p:sp>
        <p:nvSpPr>
          <p:cNvPr id="4" name="Rectangle 18"/>
          <p:cNvSpPr>
            <a:spLocks noGrp="1" noChangeArrowheads="1"/>
          </p:cNvSpPr>
          <p:nvPr>
            <p:ph type="sldNum" sz="quarter" idx="10"/>
          </p:nvPr>
        </p:nvSpPr>
        <p:spPr>
          <a:ln/>
        </p:spPr>
        <p:txBody>
          <a:bodyPr/>
          <a:lstStyle>
            <a:lvl1pPr>
              <a:defRPr/>
            </a:lvl1pPr>
          </a:lstStyle>
          <a:p>
            <a:pPr>
              <a:defRPr/>
            </a:pPr>
            <a:r>
              <a:rPr lang="de-DE"/>
              <a:t>Seite </a:t>
            </a:r>
            <a:fld id="{1FB42823-B9AE-9941-A509-B516748DDB45}" type="slidenum">
              <a:rPr lang="de-DE"/>
              <a:pPr>
                <a:defRPr/>
              </a:pPr>
              <a:t>‹Nr.›</a:t>
            </a:fld>
            <a:endParaRPr lang="de-DE"/>
          </a:p>
        </p:txBody>
      </p:sp>
    </p:spTree>
    <p:extLst>
      <p:ext uri="{BB962C8B-B14F-4D97-AF65-F5344CB8AC3E}">
        <p14:creationId xmlns:p14="http://schemas.microsoft.com/office/powerpoint/2010/main" val="27368629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Mastertitelformat bearbeiten</a:t>
            </a:r>
          </a:p>
        </p:txBody>
      </p:sp>
      <p:sp>
        <p:nvSpPr>
          <p:cNvPr id="3" name="Inhaltsplatzhalt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Rectangle 18"/>
          <p:cNvSpPr>
            <a:spLocks noGrp="1" noChangeArrowheads="1"/>
          </p:cNvSpPr>
          <p:nvPr>
            <p:ph type="sldNum" sz="quarter" idx="10"/>
          </p:nvPr>
        </p:nvSpPr>
        <p:spPr>
          <a:ln/>
        </p:spPr>
        <p:txBody>
          <a:bodyPr/>
          <a:lstStyle>
            <a:lvl1pPr>
              <a:defRPr/>
            </a:lvl1pPr>
          </a:lstStyle>
          <a:p>
            <a:pPr>
              <a:defRPr/>
            </a:pPr>
            <a:r>
              <a:rPr lang="de-DE"/>
              <a:t>Seite </a:t>
            </a:r>
            <a:fld id="{EDBC3724-F26C-A143-9CA9-56DB7424D9DC}" type="slidenum">
              <a:rPr lang="de-DE"/>
              <a:pPr>
                <a:defRPr/>
              </a:pPr>
              <a:t>‹Nr.›</a:t>
            </a:fld>
            <a:endParaRPr lang="de-DE"/>
          </a:p>
        </p:txBody>
      </p:sp>
    </p:spTree>
    <p:extLst>
      <p:ext uri="{BB962C8B-B14F-4D97-AF65-F5344CB8AC3E}">
        <p14:creationId xmlns:p14="http://schemas.microsoft.com/office/powerpoint/2010/main" val="14817430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Mastertitelformat bearbeiten</a:t>
            </a:r>
          </a:p>
        </p:txBody>
      </p:sp>
      <p:sp>
        <p:nvSpPr>
          <p:cNvPr id="3" name="Textplatzhalt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Rectangle 18"/>
          <p:cNvSpPr>
            <a:spLocks noGrp="1" noChangeArrowheads="1"/>
          </p:cNvSpPr>
          <p:nvPr>
            <p:ph type="sldNum" sz="quarter" idx="10"/>
          </p:nvPr>
        </p:nvSpPr>
        <p:spPr>
          <a:ln/>
        </p:spPr>
        <p:txBody>
          <a:bodyPr/>
          <a:lstStyle>
            <a:lvl1pPr>
              <a:defRPr/>
            </a:lvl1pPr>
          </a:lstStyle>
          <a:p>
            <a:pPr>
              <a:defRPr/>
            </a:pPr>
            <a:r>
              <a:rPr lang="de-DE"/>
              <a:t>Seite </a:t>
            </a:r>
            <a:fld id="{03C3FD0A-E65B-5E43-963A-69E766DAFB85}" type="slidenum">
              <a:rPr lang="de-DE"/>
              <a:pPr>
                <a:defRPr/>
              </a:pPr>
              <a:t>‹Nr.›</a:t>
            </a:fld>
            <a:endParaRPr lang="de-DE"/>
          </a:p>
        </p:txBody>
      </p:sp>
    </p:spTree>
    <p:extLst>
      <p:ext uri="{BB962C8B-B14F-4D97-AF65-F5344CB8AC3E}">
        <p14:creationId xmlns:p14="http://schemas.microsoft.com/office/powerpoint/2010/main" val="2210713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Mastertitelformat bearbeiten</a:t>
            </a:r>
          </a:p>
        </p:txBody>
      </p:sp>
      <p:sp>
        <p:nvSpPr>
          <p:cNvPr id="3" name="Rectangle 18"/>
          <p:cNvSpPr>
            <a:spLocks noGrp="1" noChangeArrowheads="1"/>
          </p:cNvSpPr>
          <p:nvPr>
            <p:ph type="sldNum" sz="quarter" idx="10"/>
          </p:nvPr>
        </p:nvSpPr>
        <p:spPr>
          <a:ln/>
        </p:spPr>
        <p:txBody>
          <a:bodyPr/>
          <a:lstStyle>
            <a:lvl1pPr>
              <a:defRPr/>
            </a:lvl1pPr>
          </a:lstStyle>
          <a:p>
            <a:pPr>
              <a:defRPr/>
            </a:pPr>
            <a:r>
              <a:rPr lang="de-DE"/>
              <a:t>Seite </a:t>
            </a:r>
            <a:fld id="{9892BEB8-54BC-7149-9E0C-825157752BD5}" type="slidenum">
              <a:rPr lang="de-DE"/>
              <a:pPr>
                <a:defRPr/>
              </a:pPr>
              <a:t>‹Nr.›</a:t>
            </a:fld>
            <a:endParaRPr lang="de-DE"/>
          </a:p>
        </p:txBody>
      </p:sp>
    </p:spTree>
    <p:extLst>
      <p:ext uri="{BB962C8B-B14F-4D97-AF65-F5344CB8AC3E}">
        <p14:creationId xmlns:p14="http://schemas.microsoft.com/office/powerpoint/2010/main" val="10970720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18"/>
          <p:cNvSpPr>
            <a:spLocks noGrp="1" noChangeArrowheads="1"/>
          </p:cNvSpPr>
          <p:nvPr>
            <p:ph type="sldNum" sz="quarter" idx="10"/>
          </p:nvPr>
        </p:nvSpPr>
        <p:spPr>
          <a:ln/>
        </p:spPr>
        <p:txBody>
          <a:bodyPr/>
          <a:lstStyle>
            <a:lvl1pPr>
              <a:defRPr/>
            </a:lvl1pPr>
          </a:lstStyle>
          <a:p>
            <a:pPr>
              <a:defRPr/>
            </a:pPr>
            <a:r>
              <a:rPr lang="de-DE"/>
              <a:t>Seite </a:t>
            </a:r>
            <a:fld id="{61105A7B-1EB0-7649-9A7C-DB58CA542231}" type="slidenum">
              <a:rPr lang="de-DE"/>
              <a:pPr>
                <a:defRPr/>
              </a:pPr>
              <a:t>‹Nr.›</a:t>
            </a:fld>
            <a:endParaRPr lang="de-DE"/>
          </a:p>
        </p:txBody>
      </p:sp>
    </p:spTree>
    <p:extLst>
      <p:ext uri="{BB962C8B-B14F-4D97-AF65-F5344CB8AC3E}">
        <p14:creationId xmlns:p14="http://schemas.microsoft.com/office/powerpoint/2010/main" val="33551266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Mastertitelformat bearbeiten</a:t>
            </a:r>
          </a:p>
        </p:txBody>
      </p:sp>
      <p:sp>
        <p:nvSpPr>
          <p:cNvPr id="3" name="Inhaltsplatzhalt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Rectangle 18"/>
          <p:cNvSpPr>
            <a:spLocks noGrp="1" noChangeArrowheads="1"/>
          </p:cNvSpPr>
          <p:nvPr>
            <p:ph type="sldNum" sz="quarter" idx="10"/>
          </p:nvPr>
        </p:nvSpPr>
        <p:spPr>
          <a:ln/>
        </p:spPr>
        <p:txBody>
          <a:bodyPr/>
          <a:lstStyle>
            <a:lvl1pPr>
              <a:defRPr/>
            </a:lvl1pPr>
          </a:lstStyle>
          <a:p>
            <a:pPr>
              <a:defRPr/>
            </a:pPr>
            <a:r>
              <a:rPr lang="de-DE"/>
              <a:t>Seite </a:t>
            </a:r>
            <a:fld id="{73E57DA9-71CF-EA47-8AE3-E088FBDFBEAC}" type="slidenum">
              <a:rPr lang="de-DE"/>
              <a:pPr>
                <a:defRPr/>
              </a:pPr>
              <a:t>‹Nr.›</a:t>
            </a:fld>
            <a:endParaRPr lang="de-DE"/>
          </a:p>
        </p:txBody>
      </p:sp>
    </p:spTree>
    <p:extLst>
      <p:ext uri="{BB962C8B-B14F-4D97-AF65-F5344CB8AC3E}">
        <p14:creationId xmlns:p14="http://schemas.microsoft.com/office/powerpoint/2010/main" val="17520117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Mastertitelformat bearbeiten</a:t>
            </a:r>
          </a:p>
        </p:txBody>
      </p:sp>
      <p:sp>
        <p:nvSpPr>
          <p:cNvPr id="3" name="Bildplatzhalt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de-DE" noProof="0"/>
              <a:t>Bild auf Platzhalter ziehen oder durch Klicken auf Symbol hinzufügen</a:t>
            </a:r>
            <a:endParaRPr lang="de-DE" noProof="0" dirty="0"/>
          </a:p>
        </p:txBody>
      </p:sp>
      <p:sp>
        <p:nvSpPr>
          <p:cNvPr id="4" name="Textplatzhalt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Rectangle 18"/>
          <p:cNvSpPr>
            <a:spLocks noGrp="1" noChangeArrowheads="1"/>
          </p:cNvSpPr>
          <p:nvPr>
            <p:ph type="sldNum" sz="quarter" idx="10"/>
          </p:nvPr>
        </p:nvSpPr>
        <p:spPr>
          <a:ln/>
        </p:spPr>
        <p:txBody>
          <a:bodyPr/>
          <a:lstStyle>
            <a:lvl1pPr>
              <a:defRPr/>
            </a:lvl1pPr>
          </a:lstStyle>
          <a:p>
            <a:pPr>
              <a:defRPr/>
            </a:pPr>
            <a:r>
              <a:rPr lang="de-DE"/>
              <a:t>Seite </a:t>
            </a:r>
            <a:fld id="{518ED2FB-9E2F-324C-B961-15FDF73A402F}" type="slidenum">
              <a:rPr lang="de-DE"/>
              <a:pPr>
                <a:defRPr/>
              </a:pPr>
              <a:t>‹Nr.›</a:t>
            </a:fld>
            <a:endParaRPr lang="de-DE"/>
          </a:p>
        </p:txBody>
      </p:sp>
    </p:spTree>
    <p:extLst>
      <p:ext uri="{BB962C8B-B14F-4D97-AF65-F5344CB8AC3E}">
        <p14:creationId xmlns:p14="http://schemas.microsoft.com/office/powerpoint/2010/main" val="6157450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3"/>
          <p:cNvSpPr>
            <a:spLocks noChangeArrowheads="1"/>
          </p:cNvSpPr>
          <p:nvPr/>
        </p:nvSpPr>
        <p:spPr bwMode="auto">
          <a:xfrm>
            <a:off x="3203575" y="6381750"/>
            <a:ext cx="2895600" cy="476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algn="ctr"/>
            <a:endParaRPr lang="de-DE" sz="1400"/>
          </a:p>
        </p:txBody>
      </p:sp>
      <p:sp>
        <p:nvSpPr>
          <p:cNvPr id="1028" name="Rectangle 15"/>
          <p:cNvSpPr>
            <a:spLocks noChangeArrowheads="1"/>
          </p:cNvSpPr>
          <p:nvPr/>
        </p:nvSpPr>
        <p:spPr bwMode="auto">
          <a:xfrm flipV="1">
            <a:off x="0" y="6524625"/>
            <a:ext cx="8097838" cy="22225"/>
          </a:xfrm>
          <a:prstGeom prst="rect">
            <a:avLst/>
          </a:prstGeom>
          <a:solidFill>
            <a:srgbClr val="00CC00">
              <a:alpha val="52940"/>
            </a:srgb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de-DE" sz="1800"/>
          </a:p>
        </p:txBody>
      </p:sp>
      <p:sp>
        <p:nvSpPr>
          <p:cNvPr id="1029" name="Rectangle 16"/>
          <p:cNvSpPr>
            <a:spLocks noChangeArrowheads="1"/>
          </p:cNvSpPr>
          <p:nvPr/>
        </p:nvSpPr>
        <p:spPr bwMode="auto">
          <a:xfrm flipV="1">
            <a:off x="0" y="620713"/>
            <a:ext cx="9177338" cy="22225"/>
          </a:xfrm>
          <a:prstGeom prst="rect">
            <a:avLst/>
          </a:prstGeom>
          <a:solidFill>
            <a:srgbClr val="00CC00">
              <a:alpha val="52940"/>
            </a:srgb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de-DE" sz="1800"/>
          </a:p>
        </p:txBody>
      </p:sp>
      <p:sp>
        <p:nvSpPr>
          <p:cNvPr id="1042" name="Rectangle 18"/>
          <p:cNvSpPr>
            <a:spLocks noGrp="1" noChangeArrowheads="1"/>
          </p:cNvSpPr>
          <p:nvPr>
            <p:ph type="sldNum" sz="quarter" idx="4"/>
          </p:nvPr>
        </p:nvSpPr>
        <p:spPr bwMode="auto">
          <a:xfrm>
            <a:off x="-1189038" y="6524625"/>
            <a:ext cx="2133601"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ea typeface="+mn-ea"/>
                <a:cs typeface="+mn-cs"/>
              </a:defRPr>
            </a:lvl1pPr>
          </a:lstStyle>
          <a:p>
            <a:pPr>
              <a:defRPr/>
            </a:pPr>
            <a:r>
              <a:rPr lang="de-DE"/>
              <a:t>Seite </a:t>
            </a:r>
            <a:fld id="{36ABF721-D787-DB4F-9E73-543BFFCAD961}" type="slidenum">
              <a:rPr lang="de-DE"/>
              <a:pPr>
                <a:defRPr/>
              </a:pPr>
              <a:t>‹Nr.›</a:t>
            </a:fld>
            <a:endParaRPr lang="de-DE"/>
          </a:p>
        </p:txBody>
      </p:sp>
      <p:pic>
        <p:nvPicPr>
          <p:cNvPr id="7" name="Bild 6"/>
          <p:cNvPicPr>
            <a:picLocks noChangeAspect="1"/>
          </p:cNvPicPr>
          <p:nvPr userDrawn="1"/>
        </p:nvPicPr>
        <p:blipFill>
          <a:blip r:embed="rId16" cstate="email">
            <a:extLst>
              <a:ext uri="{28A0092B-C50C-407E-A947-70E740481C1C}">
                <a14:useLocalDpi xmlns:a14="http://schemas.microsoft.com/office/drawing/2010/main" val="0"/>
              </a:ext>
            </a:extLst>
          </a:blip>
          <a:stretch>
            <a:fillRect/>
          </a:stretch>
        </p:blipFill>
        <p:spPr>
          <a:xfrm>
            <a:off x="8172400" y="5949280"/>
            <a:ext cx="787028" cy="787028"/>
          </a:xfrm>
          <a:prstGeom prst="rect">
            <a:avLst/>
          </a:prstGeom>
        </p:spPr>
      </p:pic>
    </p:spTree>
  </p:cSld>
  <p:clrMap bg1="lt1" tx1="dk1" bg2="lt2" tx2="dk2" accent1="accent1" accent2="accent2" accent3="accent3" accent4="accent4" accent5="accent5" accent6="accent6" hlink="hlink" folHlink="folHlink"/>
  <p:sldLayoutIdLst>
    <p:sldLayoutId id="2147484389" r:id="rId1"/>
    <p:sldLayoutId id="2147484377" r:id="rId2"/>
    <p:sldLayoutId id="2147484378" r:id="rId3"/>
    <p:sldLayoutId id="2147484379" r:id="rId4"/>
    <p:sldLayoutId id="2147484380" r:id="rId5"/>
    <p:sldLayoutId id="2147484381" r:id="rId6"/>
    <p:sldLayoutId id="2147484382" r:id="rId7"/>
    <p:sldLayoutId id="2147484383" r:id="rId8"/>
    <p:sldLayoutId id="2147484384" r:id="rId9"/>
    <p:sldLayoutId id="2147484385" r:id="rId10"/>
    <p:sldLayoutId id="2147484386" r:id="rId11"/>
    <p:sldLayoutId id="2147484387" r:id="rId12"/>
    <p:sldLayoutId id="2147484388" r:id="rId13"/>
    <p:sldLayoutId id="2147484390" r:id="rId14"/>
  </p:sldLayoutIdLst>
  <p:hf hdr="0" ftr="0" dt="0"/>
  <p:txStyles>
    <p:titleStyle>
      <a:lvl1pPr algn="ctr" rtl="0" eaLnBrk="1" fontAlgn="base" hangingPunct="1">
        <a:spcBef>
          <a:spcPct val="0"/>
        </a:spcBef>
        <a:spcAft>
          <a:spcPct val="0"/>
        </a:spcAft>
        <a:defRPr sz="4400">
          <a:solidFill>
            <a:schemeClr val="tx2"/>
          </a:solidFill>
          <a:latin typeface="+mj-lt"/>
          <a:ea typeface="ＭＳ Ｐゴシック" charset="0"/>
          <a:cs typeface="ＭＳ Ｐゴシック" charset="0"/>
        </a:defRPr>
      </a:lvl1pPr>
      <a:lvl2pPr algn="ctr" rtl="0" eaLnBrk="1" fontAlgn="base" hangingPunct="1">
        <a:spcBef>
          <a:spcPct val="0"/>
        </a:spcBef>
        <a:spcAft>
          <a:spcPct val="0"/>
        </a:spcAft>
        <a:defRPr sz="4400">
          <a:solidFill>
            <a:schemeClr val="tx2"/>
          </a:solidFill>
          <a:latin typeface="Arial" charset="0"/>
          <a:ea typeface="ＭＳ Ｐゴシック" charset="0"/>
          <a:cs typeface="ＭＳ Ｐゴシック" charset="0"/>
        </a:defRPr>
      </a:lvl2pPr>
      <a:lvl3pPr algn="ctr" rtl="0" eaLnBrk="1" fontAlgn="base" hangingPunct="1">
        <a:spcBef>
          <a:spcPct val="0"/>
        </a:spcBef>
        <a:spcAft>
          <a:spcPct val="0"/>
        </a:spcAft>
        <a:defRPr sz="4400">
          <a:solidFill>
            <a:schemeClr val="tx2"/>
          </a:solidFill>
          <a:latin typeface="Arial" charset="0"/>
          <a:ea typeface="ＭＳ Ｐゴシック" charset="0"/>
          <a:cs typeface="ＭＳ Ｐゴシック" charset="0"/>
        </a:defRPr>
      </a:lvl3pPr>
      <a:lvl4pPr algn="ctr" rtl="0" eaLnBrk="1" fontAlgn="base" hangingPunct="1">
        <a:spcBef>
          <a:spcPct val="0"/>
        </a:spcBef>
        <a:spcAft>
          <a:spcPct val="0"/>
        </a:spcAft>
        <a:defRPr sz="4400">
          <a:solidFill>
            <a:schemeClr val="tx2"/>
          </a:solidFill>
          <a:latin typeface="Arial" charset="0"/>
          <a:ea typeface="ＭＳ Ｐゴシック" charset="0"/>
          <a:cs typeface="ＭＳ Ｐゴシック" charset="0"/>
        </a:defRPr>
      </a:lvl4pPr>
      <a:lvl5pPr algn="ctr" rtl="0" eaLnBrk="1" fontAlgn="base" hangingPunct="1">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ＭＳ Ｐゴシック" charset="0"/>
          <a:cs typeface="ＭＳ Ｐゴシック" charset="0"/>
        </a:defRPr>
      </a:lvl1pPr>
      <a:lvl2pPr marL="742950" indent="-285750" algn="l" rtl="0" eaLnBrk="1" fontAlgn="base" hangingPunct="1">
        <a:spcBef>
          <a:spcPct val="20000"/>
        </a:spcBef>
        <a:spcAft>
          <a:spcPct val="0"/>
        </a:spcAft>
        <a:buChar char="–"/>
        <a:defRPr sz="2800">
          <a:solidFill>
            <a:schemeClr val="tx1"/>
          </a:solidFill>
          <a:latin typeface="+mn-lt"/>
          <a:ea typeface="ＭＳ Ｐゴシック" charset="0"/>
        </a:defRPr>
      </a:lvl2pPr>
      <a:lvl3pPr marL="1143000" indent="-228600" algn="l" rtl="0" eaLnBrk="1" fontAlgn="base" hangingPunct="1">
        <a:spcBef>
          <a:spcPct val="20000"/>
        </a:spcBef>
        <a:spcAft>
          <a:spcPct val="0"/>
        </a:spcAft>
        <a:buChar char="•"/>
        <a:defRPr sz="2400">
          <a:solidFill>
            <a:schemeClr val="tx1"/>
          </a:solidFill>
          <a:latin typeface="+mn-lt"/>
          <a:ea typeface="ＭＳ Ｐゴシック" charset="0"/>
        </a:defRPr>
      </a:lvl3pPr>
      <a:lvl4pPr marL="1600200" indent="-228600" algn="l" rtl="0" eaLnBrk="1" fontAlgn="base" hangingPunct="1">
        <a:spcBef>
          <a:spcPct val="20000"/>
        </a:spcBef>
        <a:spcAft>
          <a:spcPct val="0"/>
        </a:spcAft>
        <a:buChar char="–"/>
        <a:defRPr sz="2000">
          <a:solidFill>
            <a:schemeClr val="tx1"/>
          </a:solidFill>
          <a:latin typeface="+mn-lt"/>
          <a:ea typeface="ＭＳ Ｐゴシック" charset="0"/>
        </a:defRPr>
      </a:lvl4pPr>
      <a:lvl5pPr marL="2057400" indent="-228600" algn="l" rtl="0" eaLnBrk="1" fontAlgn="base" hangingPunct="1">
        <a:spcBef>
          <a:spcPct val="20000"/>
        </a:spcBef>
        <a:spcAft>
          <a:spcPct val="0"/>
        </a:spcAft>
        <a:buChar char="»"/>
        <a:defRPr sz="2000">
          <a:solidFill>
            <a:schemeClr val="tx1"/>
          </a:solidFill>
          <a:latin typeface="+mn-lt"/>
          <a:ea typeface="ＭＳ Ｐゴシック"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10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98.xml"/><Relationship Id="rId1" Type="http://schemas.openxmlformats.org/officeDocument/2006/relationships/slideLayout" Target="../slideLayouts/slideLayout4.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12.xml"/><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11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8" Type="http://schemas.openxmlformats.org/officeDocument/2006/relationships/image" Target="../media/image38.jpeg"/><Relationship Id="rId3" Type="http://schemas.openxmlformats.org/officeDocument/2006/relationships/hyperlink" Target="http://www.rosenhof-schultheis.de/Zubehoer/Sonstige_Angebote/selbst_Veredeln/artikel_1194_Okuliermesser.html" TargetMode="External"/><Relationship Id="rId7" Type="http://schemas.openxmlformats.org/officeDocument/2006/relationships/image" Target="../media/image37.jpeg"/><Relationship Id="rId2" Type="http://schemas.openxmlformats.org/officeDocument/2006/relationships/notesSlide" Target="../notesSlides/notesSlide115.xml"/><Relationship Id="rId1" Type="http://schemas.openxmlformats.org/officeDocument/2006/relationships/slideLayout" Target="../slideLayouts/slideLayout13.xml"/><Relationship Id="rId6" Type="http://schemas.openxmlformats.org/officeDocument/2006/relationships/hyperlink" Target="http://www.rosenhof-schultheis.de/daten/artikel/mini_thumb/02001.jpg" TargetMode="External"/><Relationship Id="rId5" Type="http://schemas.openxmlformats.org/officeDocument/2006/relationships/hyperlink" Target="http://www.rosenhof-schultheis.de/Zubehoer/Sonstige_Angebote/selbst_Veredeln/artikel_1193_Veredlungsverschluesse.html" TargetMode="External"/><Relationship Id="rId4" Type="http://schemas.openxmlformats.org/officeDocument/2006/relationships/hyperlink" Target="http://www.rosenhof-schultheis.de/Zubehoer/Sonstige_Angebote/selbst_Veredeln/artikel_1192_Veredlungsunterlagen.html" TargetMode="External"/><Relationship Id="rId9" Type="http://schemas.openxmlformats.org/officeDocument/2006/relationships/image" Target="../media/image39.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16.xml"/><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17.xm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18.xml"/><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19.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20.xm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21.xml"/><Relationship Id="rId1" Type="http://schemas.openxmlformats.org/officeDocument/2006/relationships/slideLayout" Target="../slideLayouts/slideLayout4.xml"/><Relationship Id="rId4" Type="http://schemas.openxmlformats.org/officeDocument/2006/relationships/image" Target="../media/image46.jpeg"/></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4.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28.xml"/><Relationship Id="rId1" Type="http://schemas.openxmlformats.org/officeDocument/2006/relationships/slideLayout" Target="../slideLayouts/slideLayout4.xml"/></Relationships>
</file>

<file path=ppt/slides/_rels/slide134.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29.xml"/><Relationship Id="rId1" Type="http://schemas.openxmlformats.org/officeDocument/2006/relationships/slideLayout" Target="../slideLayouts/slideLayout4.xml"/><Relationship Id="rId4" Type="http://schemas.openxmlformats.org/officeDocument/2006/relationships/image" Target="../media/image50.jpeg"/></Relationships>
</file>

<file path=ppt/slides/_rels/slide135.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130.xml"/><Relationship Id="rId1" Type="http://schemas.openxmlformats.org/officeDocument/2006/relationships/slideLayout" Target="../slideLayouts/slideLayout4.xml"/><Relationship Id="rId4" Type="http://schemas.openxmlformats.org/officeDocument/2006/relationships/image" Target="../media/image52.jpeg"/></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131.xml"/><Relationship Id="rId1" Type="http://schemas.openxmlformats.org/officeDocument/2006/relationships/slideLayout" Target="../slideLayouts/slideLayout14.xml"/></Relationships>
</file>

<file path=ppt/slides/_rels/slide137.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32.xml"/><Relationship Id="rId1" Type="http://schemas.openxmlformats.org/officeDocument/2006/relationships/slideLayout" Target="../slideLayouts/slideLayout4.xml"/></Relationships>
</file>

<file path=ppt/slides/_rels/slide138.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133.xml"/><Relationship Id="rId1" Type="http://schemas.openxmlformats.org/officeDocument/2006/relationships/slideLayout" Target="../slideLayouts/slideLayout4.xml"/><Relationship Id="rId5" Type="http://schemas.openxmlformats.org/officeDocument/2006/relationships/image" Target="../media/image56.jpeg"/><Relationship Id="rId4" Type="http://schemas.openxmlformats.org/officeDocument/2006/relationships/image" Target="../media/image55.jpeg"/></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134.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35.xml"/><Relationship Id="rId1" Type="http://schemas.openxmlformats.org/officeDocument/2006/relationships/slideLayout" Target="../slideLayouts/slideLayout4.xml"/><Relationship Id="rId4" Type="http://schemas.openxmlformats.org/officeDocument/2006/relationships/image" Target="../media/image58.jpeg"/></Relationships>
</file>

<file path=ppt/slides/_rels/slide141.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136.xml"/><Relationship Id="rId1" Type="http://schemas.openxmlformats.org/officeDocument/2006/relationships/slideLayout" Target="../slideLayouts/slideLayout12.xml"/></Relationships>
</file>

<file path=ppt/slides/_rels/slide142.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137.xml"/><Relationship Id="rId1" Type="http://schemas.openxmlformats.org/officeDocument/2006/relationships/slideLayout" Target="../slideLayouts/slideLayout4.xml"/><Relationship Id="rId5" Type="http://schemas.openxmlformats.org/officeDocument/2006/relationships/image" Target="../media/image62.jpeg"/><Relationship Id="rId4" Type="http://schemas.openxmlformats.org/officeDocument/2006/relationships/image" Target="../media/image61.jpeg"/></Relationships>
</file>

<file path=ppt/slides/_rels/slide14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38.xml"/><Relationship Id="rId1" Type="http://schemas.openxmlformats.org/officeDocument/2006/relationships/slideLayout" Target="../slideLayouts/slideLayout4.xml"/></Relationships>
</file>

<file path=ppt/slides/_rels/slide144.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139.xml"/><Relationship Id="rId1" Type="http://schemas.openxmlformats.org/officeDocument/2006/relationships/slideLayout" Target="../slideLayouts/slideLayout4.xml"/></Relationships>
</file>

<file path=ppt/slides/_rels/slide145.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140.xml"/><Relationship Id="rId1" Type="http://schemas.openxmlformats.org/officeDocument/2006/relationships/slideLayout" Target="../slideLayouts/slideLayout4.xml"/></Relationships>
</file>

<file path=ppt/slides/_rels/slide146.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141.xml"/><Relationship Id="rId1" Type="http://schemas.openxmlformats.org/officeDocument/2006/relationships/slideLayout" Target="../slideLayouts/slideLayout4.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142.xml"/><Relationship Id="rId1" Type="http://schemas.openxmlformats.org/officeDocument/2006/relationships/slideLayout" Target="../slideLayouts/slideLayout4.xml"/></Relationships>
</file>

<file path=ppt/slides/_rels/slide148.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143.xml"/><Relationship Id="rId1" Type="http://schemas.openxmlformats.org/officeDocument/2006/relationships/slideLayout" Target="../slideLayouts/slideLayout4.xml"/></Relationships>
</file>

<file path=ppt/slides/_rels/slide149.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14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145.xml"/><Relationship Id="rId1" Type="http://schemas.openxmlformats.org/officeDocument/2006/relationships/slideLayout" Target="../slideLayouts/slideLayout4.xml"/><Relationship Id="rId5" Type="http://schemas.openxmlformats.org/officeDocument/2006/relationships/image" Target="../media/image71.jpeg"/><Relationship Id="rId4" Type="http://schemas.openxmlformats.org/officeDocument/2006/relationships/image" Target="../media/image70.jpeg"/></Relationships>
</file>

<file path=ppt/slides/_rels/slide151.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146.xml"/><Relationship Id="rId1" Type="http://schemas.openxmlformats.org/officeDocument/2006/relationships/slideLayout" Target="../slideLayouts/slideLayout4.xml"/></Relationships>
</file>

<file path=ppt/slides/_rels/slide152.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147.xml"/><Relationship Id="rId1" Type="http://schemas.openxmlformats.org/officeDocument/2006/relationships/slideLayout" Target="../slideLayouts/slideLayout4.xml"/></Relationships>
</file>

<file path=ppt/slides/_rels/slide153.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148.xml"/><Relationship Id="rId1" Type="http://schemas.openxmlformats.org/officeDocument/2006/relationships/slideLayout" Target="../slideLayouts/slideLayout4.xml"/></Relationships>
</file>

<file path=ppt/slides/_rels/slide154.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149.xml"/><Relationship Id="rId1" Type="http://schemas.openxmlformats.org/officeDocument/2006/relationships/slideLayout" Target="../slideLayouts/slideLayout4.xml"/><Relationship Id="rId4" Type="http://schemas.openxmlformats.org/officeDocument/2006/relationships/image" Target="../media/image76.jpeg"/></Relationships>
</file>

<file path=ppt/slides/_rels/slide155.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150.xml"/><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2" Type="http://schemas.openxmlformats.org/officeDocument/2006/relationships/notesSlide" Target="../notesSlides/notesSlide151.xml"/><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2" Type="http://schemas.openxmlformats.org/officeDocument/2006/relationships/notesSlide" Target="../notesSlides/notesSlide152.xml"/><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153.xml"/><Relationship Id="rId1" Type="http://schemas.openxmlformats.org/officeDocument/2006/relationships/slideLayout" Target="../slideLayouts/slideLayout2.xml"/><Relationship Id="rId4" Type="http://schemas.openxmlformats.org/officeDocument/2006/relationships/image" Target="../media/image79.jpeg"/></Relationships>
</file>

<file path=ppt/slides/_rels/slide159.xml.rels><?xml version="1.0" encoding="UTF-8" standalone="yes"?>
<Relationships xmlns="http://schemas.openxmlformats.org/package/2006/relationships"><Relationship Id="rId2" Type="http://schemas.openxmlformats.org/officeDocument/2006/relationships/notesSlide" Target="../notesSlides/notesSlide15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www.obstsortendatenbank.de/index.php?id1=cat&amp;page=articles/cat_view.php&amp;osw=deu"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www.obstsortendatenbank.de/index.php?id1=cat&amp;page=articles/cat_view.php&amp;osw=sic"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jpe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9.xml"/><Relationship Id="rId1" Type="http://schemas.openxmlformats.org/officeDocument/2006/relationships/slideLayout" Target="../slideLayouts/slideLayout12.xml"/><Relationship Id="rId4" Type="http://schemas.openxmlformats.org/officeDocument/2006/relationships/image" Target="../media/image14.jpeg"/></Relationships>
</file>

<file path=ppt/slides/_rels/slide3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0.xml"/><Relationship Id="rId1" Type="http://schemas.openxmlformats.org/officeDocument/2006/relationships/slideLayout" Target="../slideLayouts/slideLayout12.xml"/><Relationship Id="rId4" Type="http://schemas.openxmlformats.org/officeDocument/2006/relationships/image" Target="../media/image16.jpeg"/></Relationships>
</file>

<file path=ppt/slides/_rels/slide32.xml.rels><?xml version="1.0" encoding="UTF-8" standalone="yes"?>
<Relationships xmlns="http://schemas.openxmlformats.org/package/2006/relationships"><Relationship Id="rId3" Type="http://schemas.openxmlformats.org/officeDocument/2006/relationships/hyperlink" Target="http://www.obstsortendatenbank.de/index.php?id1=cat&amp;page=articles/cat_view.php&amp;osw=deu" TargetMode="External"/><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image" Target="../media/image17.jpe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hyperlink" Target="http://www.obstsortendatenbank.de/index.php?id1=cat&amp;page=articles/cat_view.php&amp;osw=deu" TargetMode="External"/><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hyperlink" Target="http://www.obstsortendatenbank.de/index.php?id1=cat&amp;page=articles/cat_view.php&amp;osw=sic" TargetMode="External"/><Relationship Id="rId2" Type="http://schemas.openxmlformats.org/officeDocument/2006/relationships/notesSlide" Target="../notesSlides/notesSlide58.xml"/><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png"/></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hyperlink" Target="http://www.obstsortendatenbank.de/index.php?id1=cat&amp;page=articles/cat_view.php&amp;osw=sic" TargetMode="External"/><Relationship Id="rId2" Type="http://schemas.openxmlformats.org/officeDocument/2006/relationships/notesSlide" Target="../notesSlides/notesSlide64.xml"/><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hyperlink" Target="http://www.obstsortendatenbank.de/index.php?id1=cat&amp;page=articles/cat_view.php&amp;osw=sic" TargetMode="External"/><Relationship Id="rId2" Type="http://schemas.openxmlformats.org/officeDocument/2006/relationships/notesSlide" Target="../notesSlides/notesSlide68.xml"/><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7.xml.rels><?xml version="1.0" encoding="UTF-8" standalone="yes"?>
<Relationships xmlns="http://schemas.openxmlformats.org/package/2006/relationships"><Relationship Id="rId3" Type="http://schemas.openxmlformats.org/officeDocument/2006/relationships/hyperlink" Target="http://www.obstsortendatenbank.de/index.php?id1=cat&amp;page=articles/cat_view.php&amp;osw=deu"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hyperlink" Target="http://www.obstsortendatenbank.de/index.php?id1=cat&amp;page=articles/cat_view.php&amp;osw=sic" TargetMode="External"/><Relationship Id="rId2" Type="http://schemas.openxmlformats.org/officeDocument/2006/relationships/notesSlide" Target="../notesSlides/notesSlide75.xml"/><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27.tiff"/><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28.tiff"/><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96.xml"/><Relationship Id="rId1" Type="http://schemas.openxmlformats.org/officeDocument/2006/relationships/slideLayout" Target="../slideLayouts/slideLayout4.xml"/></Relationships>
</file>

<file path=ppt/slides/_rels/slide9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97.xml"/><Relationship Id="rId1" Type="http://schemas.openxmlformats.org/officeDocument/2006/relationships/slideLayout" Target="../slideLayouts/slideLayout4.xml"/><Relationship Id="rId4" Type="http://schemas.openxmlformats.org/officeDocument/2006/relationships/image" Target="../media/image3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9"/>
          <p:cNvSpPr>
            <a:spLocks noChangeArrowheads="1"/>
          </p:cNvSpPr>
          <p:nvPr/>
        </p:nvSpPr>
        <p:spPr bwMode="auto">
          <a:xfrm>
            <a:off x="250825" y="1916832"/>
            <a:ext cx="8642350" cy="1800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p>
            <a:pPr algn="ctr"/>
            <a:r>
              <a:rPr lang="de-DE" sz="3600" b="1" dirty="0">
                <a:solidFill>
                  <a:schemeClr val="tx2"/>
                </a:solidFill>
                <a:latin typeface="+mj-lt"/>
              </a:rPr>
              <a:t>Obstbau</a:t>
            </a:r>
            <a:endParaRPr lang="de-DE" sz="3600" dirty="0">
              <a:solidFill>
                <a:schemeClr val="tx2"/>
              </a:solidFill>
              <a:latin typeface="+mj-lt"/>
            </a:endParaRPr>
          </a:p>
          <a:p>
            <a:pPr algn="ctr"/>
            <a:r>
              <a:rPr lang="de-DE" sz="3600" dirty="0">
                <a:solidFill>
                  <a:schemeClr val="tx2"/>
                </a:solidFill>
                <a:latin typeface="+mj-lt"/>
              </a:rPr>
              <a:t>„Übersicht von Obstgehölzen“</a:t>
            </a:r>
          </a:p>
          <a:p>
            <a:pPr algn="ctr"/>
            <a:r>
              <a:rPr lang="de-DE" sz="3600" dirty="0">
                <a:solidFill>
                  <a:schemeClr val="tx2"/>
                </a:solidFill>
                <a:latin typeface="+mj-lt"/>
              </a:rPr>
              <a:t>Teil 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CD1281A4-CC4C-E644-9ED5-9B1579989133}" type="slidenum">
              <a:rPr lang="de-DE" sz="1400">
                <a:cs typeface="Arial" charset="0"/>
              </a:rPr>
              <a:pPr eaLnBrk="1" hangingPunct="1"/>
              <a:t>10</a:t>
            </a:fld>
            <a:endParaRPr lang="de-DE" sz="1400">
              <a:cs typeface="Arial" charset="0"/>
            </a:endParaRPr>
          </a:p>
        </p:txBody>
      </p:sp>
      <p:sp>
        <p:nvSpPr>
          <p:cNvPr id="41986"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41987" name="Rectangle 3"/>
          <p:cNvSpPr>
            <a:spLocks noChangeArrowheads="1"/>
          </p:cNvSpPr>
          <p:nvPr/>
        </p:nvSpPr>
        <p:spPr bwMode="auto">
          <a:xfrm>
            <a:off x="0" y="163513"/>
            <a:ext cx="1766830"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dirty="0" err="1"/>
              <a:t>Apfel</a:t>
            </a:r>
            <a:r>
              <a:rPr lang="de-DE" sz="2000" b="1" dirty="0" err="1">
                <a:solidFill>
                  <a:srgbClr val="C00000"/>
                </a:solidFill>
              </a:rPr>
              <a:t>Formen</a:t>
            </a:r>
            <a:endParaRPr lang="de-DE" sz="2000" b="1" dirty="0">
              <a:solidFill>
                <a:srgbClr val="C00000"/>
              </a:solidFill>
            </a:endParaRPr>
          </a:p>
        </p:txBody>
      </p:sp>
      <p:sp>
        <p:nvSpPr>
          <p:cNvPr id="41988" name="Rectangle 4"/>
          <p:cNvSpPr>
            <a:spLocks noChangeArrowheads="1"/>
          </p:cNvSpPr>
          <p:nvPr/>
        </p:nvSpPr>
        <p:spPr bwMode="auto">
          <a:xfrm>
            <a:off x="179388" y="836613"/>
            <a:ext cx="8964612" cy="70788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de-DE" sz="2000" b="1" dirty="0"/>
              <a:t>Kleine Apfelbäume oder Säulenäpfel für den Garten</a:t>
            </a:r>
          </a:p>
          <a:p>
            <a:r>
              <a:rPr lang="de-DE" sz="2000" dirty="0"/>
              <a:t>Sorten: z.B. Rhapsodie, Sonate, Rondo, </a:t>
            </a:r>
            <a:r>
              <a:rPr lang="de-DE" sz="2000" dirty="0" err="1"/>
              <a:t>Crony</a:t>
            </a:r>
            <a:endParaRPr lang="de-DE" sz="2000" dirty="0"/>
          </a:p>
        </p:txBody>
      </p:sp>
      <p:pic>
        <p:nvPicPr>
          <p:cNvPr id="6" name="Inhaltsplatzhalter 8" descr="IMG_1589.jpg"/>
          <p:cNvPicPr>
            <a:picLocks noGrp="1" noChangeAspect="1"/>
          </p:cNvPicPr>
          <p:nvPr>
            <p:ph/>
          </p:nvPr>
        </p:nvPicPr>
        <p:blipFill>
          <a:blip r:embed="rId3" cstate="email">
            <a:extLst>
              <a:ext uri="{28A0092B-C50C-407E-A947-70E740481C1C}">
                <a14:useLocalDpi xmlns:a14="http://schemas.microsoft.com/office/drawing/2010/main" val="0"/>
              </a:ext>
            </a:extLst>
          </a:blip>
          <a:srcRect/>
          <a:stretch>
            <a:fillRect/>
          </a:stretch>
        </p:blipFill>
        <p:spPr bwMode="auto">
          <a:xfrm>
            <a:off x="395536" y="1700808"/>
            <a:ext cx="3411086" cy="4548114"/>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 name="Bild 1"/>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rot="5400000">
            <a:off x="4057491" y="2240154"/>
            <a:ext cx="4548114" cy="3411086"/>
          </a:xfrm>
          <a:prstGeom prst="rect">
            <a:avLst/>
          </a:prstGeom>
        </p:spPr>
      </p:pic>
    </p:spTree>
    <p:extLst>
      <p:ext uri="{BB962C8B-B14F-4D97-AF65-F5344CB8AC3E}">
        <p14:creationId xmlns:p14="http://schemas.microsoft.com/office/powerpoint/2010/main" val="194039492"/>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4609" name="Foliennummernplatzhalter 4"/>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6C7DA07E-CD2D-EF43-AFCA-8029993A2ED3}" type="slidenum">
              <a:rPr lang="de-DE" sz="1400">
                <a:cs typeface="Arial" charset="0"/>
              </a:rPr>
              <a:pPr eaLnBrk="1" hangingPunct="1"/>
              <a:t>100</a:t>
            </a:fld>
            <a:endParaRPr lang="de-DE" sz="1400">
              <a:cs typeface="Arial" charset="0"/>
            </a:endParaRPr>
          </a:p>
        </p:txBody>
      </p:sp>
      <p:sp>
        <p:nvSpPr>
          <p:cNvPr id="324610" name="Text Box 3"/>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„Obstbau</a:t>
            </a:r>
            <a:r>
              <a:rPr lang="ja-JP" altLang="de-DE" sz="1400" b="1"/>
              <a:t>“</a:t>
            </a:r>
            <a:endParaRPr lang="de-DE" sz="1400" b="1"/>
          </a:p>
        </p:txBody>
      </p:sp>
      <p:sp>
        <p:nvSpPr>
          <p:cNvPr id="324611" name="Rectangle 5"/>
          <p:cNvSpPr>
            <a:spLocks noChangeArrowheads="1"/>
          </p:cNvSpPr>
          <p:nvPr/>
        </p:nvSpPr>
        <p:spPr bwMode="auto">
          <a:xfrm>
            <a:off x="250825" y="163513"/>
            <a:ext cx="710451"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dirty="0"/>
              <a:t>Kiwi</a:t>
            </a:r>
          </a:p>
        </p:txBody>
      </p:sp>
      <p:pic>
        <p:nvPicPr>
          <p:cNvPr id="2" name="Bild 1"/>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467544" y="953344"/>
            <a:ext cx="5256584" cy="5256584"/>
          </a:xfrm>
          <a:prstGeom prst="rect">
            <a:avLst/>
          </a:prstGeom>
        </p:spPr>
      </p:pic>
    </p:spTree>
    <p:extLst>
      <p:ext uri="{BB962C8B-B14F-4D97-AF65-F5344CB8AC3E}">
        <p14:creationId xmlns:p14="http://schemas.microsoft.com/office/powerpoint/2010/main" val="347291007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09"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249C37BE-F7C9-734C-80C8-FB0330CB5C1B}" type="slidenum">
              <a:rPr lang="de-DE" sz="1400">
                <a:cs typeface="Arial" charset="0"/>
              </a:rPr>
              <a:pPr eaLnBrk="1" hangingPunct="1"/>
              <a:t>101</a:t>
            </a:fld>
            <a:endParaRPr lang="de-DE" sz="1400">
              <a:cs typeface="Arial" charset="0"/>
            </a:endParaRPr>
          </a:p>
        </p:txBody>
      </p:sp>
      <p:sp>
        <p:nvSpPr>
          <p:cNvPr id="171010"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171011" name="Rectangle 3"/>
          <p:cNvSpPr>
            <a:spLocks noChangeArrowheads="1"/>
          </p:cNvSpPr>
          <p:nvPr/>
        </p:nvSpPr>
        <p:spPr bwMode="auto">
          <a:xfrm>
            <a:off x="0" y="163513"/>
            <a:ext cx="1949573"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dirty="0" err="1"/>
              <a:t>Kiwi</a:t>
            </a:r>
            <a:r>
              <a:rPr lang="de-DE" sz="2000" b="1" dirty="0" err="1">
                <a:solidFill>
                  <a:srgbClr val="C00000"/>
                </a:solidFill>
              </a:rPr>
              <a:t>Steckbrief</a:t>
            </a:r>
            <a:endParaRPr lang="de-DE" sz="2000" b="1" dirty="0">
              <a:solidFill>
                <a:srgbClr val="C00000"/>
              </a:solidFill>
            </a:endParaRPr>
          </a:p>
        </p:txBody>
      </p:sp>
      <p:sp>
        <p:nvSpPr>
          <p:cNvPr id="171012" name="Rectangle 4"/>
          <p:cNvSpPr>
            <a:spLocks noChangeArrowheads="1"/>
          </p:cNvSpPr>
          <p:nvPr/>
        </p:nvSpPr>
        <p:spPr bwMode="auto">
          <a:xfrm>
            <a:off x="179388" y="836613"/>
            <a:ext cx="8964612" cy="470898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de-DE" sz="2000" b="1" dirty="0"/>
              <a:t>Kiwi </a:t>
            </a:r>
            <a:r>
              <a:rPr lang="de-DE" sz="2000" dirty="0"/>
              <a:t>(</a:t>
            </a:r>
            <a:r>
              <a:rPr lang="de-DE" sz="2000" dirty="0" err="1"/>
              <a:t>Actinidia</a:t>
            </a:r>
            <a:r>
              <a:rPr lang="de-DE" sz="2000" dirty="0"/>
              <a:t> </a:t>
            </a:r>
            <a:r>
              <a:rPr lang="de-DE" sz="2000" dirty="0" err="1"/>
              <a:t>arguta</a:t>
            </a:r>
            <a:r>
              <a:rPr lang="de-DE" sz="2000" dirty="0"/>
              <a:t>, </a:t>
            </a:r>
            <a:r>
              <a:rPr lang="de-DE" sz="2000" dirty="0" err="1"/>
              <a:t>Actinidia</a:t>
            </a:r>
            <a:r>
              <a:rPr lang="de-DE" sz="2000" dirty="0"/>
              <a:t> </a:t>
            </a:r>
            <a:r>
              <a:rPr lang="de-DE" sz="2000" dirty="0" err="1"/>
              <a:t>deliciosa</a:t>
            </a:r>
            <a:r>
              <a:rPr lang="de-DE" sz="2000" dirty="0"/>
              <a:t>)</a:t>
            </a:r>
          </a:p>
          <a:p>
            <a:endParaRPr lang="de-DE" sz="2000" dirty="0"/>
          </a:p>
          <a:p>
            <a:r>
              <a:rPr lang="de-DE" sz="2000" dirty="0"/>
              <a:t>Wurzelform:	 Flachwurzler 	</a:t>
            </a:r>
          </a:p>
          <a:p>
            <a:r>
              <a:rPr lang="de-DE" sz="2000" dirty="0"/>
              <a:t>Alter:		</a:t>
            </a:r>
          </a:p>
          <a:p>
            <a:r>
              <a:rPr lang="de-DE" sz="2000" dirty="0"/>
              <a:t>Standort:	geschützte, sonnige und warme Lagen, Südlage</a:t>
            </a:r>
          </a:p>
          <a:p>
            <a:r>
              <a:rPr lang="de-DE" sz="2000" dirty="0"/>
              <a:t>		Bodentiefgründig und durchlässig, Humus reich, 				nährstoffreich, leicht saurer Boden (pH-Wert 5-5,5)</a:t>
            </a:r>
          </a:p>
          <a:p>
            <a:r>
              <a:rPr lang="de-DE" sz="2000" dirty="0"/>
              <a:t>Ertrag:		Frucht am vorjährigen Treib	</a:t>
            </a:r>
          </a:p>
          <a:p>
            <a:r>
              <a:rPr lang="de-DE" sz="2000" dirty="0"/>
              <a:t>Befruchtung:	zweihäusig (männliche oder weibliche Blüten), eine 			männliche Pflanze kann bis zu sieben weibliche Pflanzen 		befruchten, es gibt auch einhäusige Kiwi Sorten (männliche 		und weibliche Blüten auf einer Pflanze), bei einer Pflanzung 		muss eine männlichen Befruchter-Sorte gepflanzt werden.</a:t>
            </a:r>
          </a:p>
          <a:p>
            <a:r>
              <a:rPr lang="de-DE" sz="2000" dirty="0"/>
              <a:t>Pflanzung:	möglichst am Spalier, Pergola, Gerüst</a:t>
            </a:r>
          </a:p>
          <a:p>
            <a:r>
              <a:rPr lang="de-DE" sz="2000" dirty="0"/>
              <a:t>Herkunft:	Asien, China</a:t>
            </a:r>
          </a:p>
        </p:txBody>
      </p:sp>
    </p:spTree>
    <p:extLst>
      <p:ext uri="{BB962C8B-B14F-4D97-AF65-F5344CB8AC3E}">
        <p14:creationId xmlns:p14="http://schemas.microsoft.com/office/powerpoint/2010/main" val="243902704"/>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09"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249C37BE-F7C9-734C-80C8-FB0330CB5C1B}" type="slidenum">
              <a:rPr lang="de-DE" sz="1400">
                <a:cs typeface="Arial" charset="0"/>
              </a:rPr>
              <a:pPr eaLnBrk="1" hangingPunct="1"/>
              <a:t>102</a:t>
            </a:fld>
            <a:endParaRPr lang="de-DE" sz="1400">
              <a:cs typeface="Arial" charset="0"/>
            </a:endParaRPr>
          </a:p>
        </p:txBody>
      </p:sp>
      <p:sp>
        <p:nvSpPr>
          <p:cNvPr id="171010"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171012" name="Rectangle 4"/>
          <p:cNvSpPr>
            <a:spLocks noChangeArrowheads="1"/>
          </p:cNvSpPr>
          <p:nvPr/>
        </p:nvSpPr>
        <p:spPr bwMode="auto">
          <a:xfrm>
            <a:off x="179388" y="836613"/>
            <a:ext cx="8964612" cy="59400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de-DE" sz="2000" b="1" dirty="0"/>
              <a:t>Kiwi </a:t>
            </a:r>
            <a:r>
              <a:rPr lang="de-DE" sz="2000" dirty="0"/>
              <a:t>(</a:t>
            </a:r>
            <a:r>
              <a:rPr lang="de-DE" sz="2000" dirty="0" err="1"/>
              <a:t>Actinidia</a:t>
            </a:r>
            <a:r>
              <a:rPr lang="de-DE" sz="2000" dirty="0"/>
              <a:t> </a:t>
            </a:r>
            <a:r>
              <a:rPr lang="de-DE" sz="2000" dirty="0" err="1"/>
              <a:t>arguta</a:t>
            </a:r>
            <a:r>
              <a:rPr lang="de-DE" sz="2000" dirty="0"/>
              <a:t>, </a:t>
            </a:r>
            <a:r>
              <a:rPr lang="de-DE" sz="2000" dirty="0" err="1"/>
              <a:t>Actinidia</a:t>
            </a:r>
            <a:r>
              <a:rPr lang="de-DE" sz="2000" dirty="0"/>
              <a:t> </a:t>
            </a:r>
            <a:r>
              <a:rPr lang="de-DE" sz="2000" dirty="0" err="1"/>
              <a:t>deliciosa</a:t>
            </a:r>
            <a:r>
              <a:rPr lang="de-DE" sz="2000" dirty="0"/>
              <a:t>)</a:t>
            </a:r>
          </a:p>
          <a:p>
            <a:endParaRPr lang="de-DE" sz="2000" dirty="0"/>
          </a:p>
          <a:p>
            <a:r>
              <a:rPr lang="de-DE" sz="2000" dirty="0"/>
              <a:t>Fruchttriebe:	sind dicht mit Knospen besetzt, Kurztriebe</a:t>
            </a:r>
          </a:p>
          <a:p>
            <a:r>
              <a:rPr lang="de-DE" sz="2000" dirty="0"/>
              <a:t>Familie:		Strahlengriffelgewächse (</a:t>
            </a:r>
            <a:r>
              <a:rPr lang="de-DE" sz="2000" dirty="0" err="1"/>
              <a:t>Actinidiaceae</a:t>
            </a:r>
            <a:r>
              <a:rPr lang="de-DE" sz="2000" dirty="0"/>
              <a:t>), Schlinger</a:t>
            </a:r>
          </a:p>
          <a:p>
            <a:r>
              <a:rPr lang="de-DE" sz="2000" dirty="0"/>
              <a:t>Pflanzenart:	Chinesische Strahlengriffel (</a:t>
            </a:r>
            <a:r>
              <a:rPr lang="de-DE" sz="2000" dirty="0" err="1"/>
              <a:t>Actinidia</a:t>
            </a:r>
            <a:r>
              <a:rPr lang="de-DE" sz="2000" dirty="0"/>
              <a:t> </a:t>
            </a:r>
            <a:r>
              <a:rPr lang="de-DE" sz="2000" dirty="0" err="1"/>
              <a:t>chinensis</a:t>
            </a:r>
            <a:r>
              <a:rPr lang="de-DE" sz="2000" dirty="0"/>
              <a:t>), 			</a:t>
            </a:r>
            <a:r>
              <a:rPr lang="de-DE" sz="2000" dirty="0" err="1"/>
              <a:t>Scharfzähnige</a:t>
            </a:r>
            <a:r>
              <a:rPr lang="de-DE" sz="2000" dirty="0"/>
              <a:t> Strahlengriffel (</a:t>
            </a:r>
            <a:r>
              <a:rPr lang="de-DE" sz="2000" dirty="0" err="1"/>
              <a:t>Actinidia</a:t>
            </a:r>
            <a:r>
              <a:rPr lang="de-DE" sz="2000" dirty="0"/>
              <a:t> </a:t>
            </a:r>
            <a:r>
              <a:rPr lang="de-DE" sz="2000" dirty="0" err="1"/>
              <a:t>arguta</a:t>
            </a:r>
            <a:r>
              <a:rPr lang="de-DE" sz="2000" dirty="0"/>
              <a:t>), Mini-Kiwis 		oder </a:t>
            </a:r>
            <a:r>
              <a:rPr lang="de-DE" sz="2000" dirty="0" err="1"/>
              <a:t>Weiki</a:t>
            </a:r>
            <a:endParaRPr lang="de-DE" sz="2000" dirty="0"/>
          </a:p>
          <a:p>
            <a:r>
              <a:rPr lang="de-DE" sz="2000" dirty="0"/>
              <a:t>Pflege:		im ersten Jahr Winterschutz ratsam (z.B. mit einer Schicht 		aus Rindenmulch oder Nadelreisig</a:t>
            </a:r>
          </a:p>
          <a:p>
            <a:r>
              <a:rPr lang="de-DE" sz="2000" dirty="0"/>
              <a:t>Düngung:	mit Kompost oder Rhododendrondünger</a:t>
            </a:r>
          </a:p>
          <a:p>
            <a:r>
              <a:rPr lang="de-DE" sz="2000" dirty="0"/>
              <a:t>Sortenwahl:	ca. 20, großfruchtige Kiwis, Mini- und Sommerkiwis, 			Säulenkiwis</a:t>
            </a:r>
          </a:p>
          <a:p>
            <a:r>
              <a:rPr lang="de-DE" sz="2000" dirty="0"/>
              <a:t>		Selbstfruchtende Sorten („</a:t>
            </a:r>
            <a:r>
              <a:rPr lang="de-DE" sz="2000" dirty="0" err="1"/>
              <a:t>Issai</a:t>
            </a:r>
            <a:r>
              <a:rPr lang="de-DE" sz="2000" dirty="0"/>
              <a:t>“, „Solo“, „Jenny“)</a:t>
            </a:r>
          </a:p>
          <a:p>
            <a:r>
              <a:rPr lang="de-DE" sz="2000" dirty="0"/>
              <a:t>		Männliche Sorten: Romeo, Adam (1xM für 8W)</a:t>
            </a:r>
          </a:p>
          <a:p>
            <a:r>
              <a:rPr lang="de-DE" sz="2000" dirty="0"/>
              <a:t>		„Hayward“ (weiblich), „</a:t>
            </a:r>
            <a:r>
              <a:rPr lang="de-DE" sz="2000" dirty="0" err="1"/>
              <a:t>Starella</a:t>
            </a:r>
            <a:r>
              <a:rPr lang="de-DE" sz="2000" dirty="0"/>
              <a:t>“ (weiblich), </a:t>
            </a:r>
          </a:p>
          <a:p>
            <a:r>
              <a:rPr lang="de-DE" sz="2000" dirty="0"/>
              <a:t>		„</a:t>
            </a:r>
            <a:r>
              <a:rPr lang="de-DE" sz="2000" dirty="0" err="1"/>
              <a:t>Matua</a:t>
            </a:r>
            <a:r>
              <a:rPr lang="de-DE" sz="2000" dirty="0"/>
              <a:t>“, „Atlas“, „</a:t>
            </a:r>
            <a:r>
              <a:rPr lang="de-DE" sz="2000" dirty="0" err="1"/>
              <a:t>Tomuri</a:t>
            </a:r>
            <a:r>
              <a:rPr lang="de-DE" sz="2000" dirty="0"/>
              <a:t>“ (alle männlich)</a:t>
            </a:r>
          </a:p>
          <a:p>
            <a:r>
              <a:rPr lang="de-DE" sz="2000" dirty="0"/>
              <a:t>Wuchs: 		linkswindend</a:t>
            </a:r>
          </a:p>
          <a:p>
            <a:r>
              <a:rPr lang="de-DE" sz="2000" dirty="0"/>
              <a:t>Ertrag:		nach ca. </a:t>
            </a:r>
            <a:r>
              <a:rPr lang="de-DE" sz="2000"/>
              <a:t>5 Jahren</a:t>
            </a:r>
            <a:endParaRPr lang="de-DE" sz="2000" dirty="0"/>
          </a:p>
          <a:p>
            <a:endParaRPr lang="de-DE" sz="2000" dirty="0"/>
          </a:p>
        </p:txBody>
      </p:sp>
      <p:sp>
        <p:nvSpPr>
          <p:cNvPr id="2" name="Rectangle 3">
            <a:extLst>
              <a:ext uri="{FF2B5EF4-FFF2-40B4-BE49-F238E27FC236}">
                <a16:creationId xmlns:a16="http://schemas.microsoft.com/office/drawing/2014/main" id="{7DBD991F-3930-9AC6-BAAA-0266A6701ECC}"/>
              </a:ext>
            </a:extLst>
          </p:cNvPr>
          <p:cNvSpPr>
            <a:spLocks noChangeArrowheads="1"/>
          </p:cNvSpPr>
          <p:nvPr/>
        </p:nvSpPr>
        <p:spPr bwMode="auto">
          <a:xfrm>
            <a:off x="0" y="163513"/>
            <a:ext cx="1949573"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dirty="0" err="1"/>
              <a:t>Kiwi</a:t>
            </a:r>
            <a:r>
              <a:rPr lang="de-DE" sz="2000" b="1" dirty="0" err="1">
                <a:solidFill>
                  <a:srgbClr val="C00000"/>
                </a:solidFill>
              </a:rPr>
              <a:t>Steckbrief</a:t>
            </a:r>
            <a:endParaRPr lang="de-DE" sz="2000" b="1" dirty="0">
              <a:solidFill>
                <a:srgbClr val="C00000"/>
              </a:solidFill>
            </a:endParaRPr>
          </a:p>
        </p:txBody>
      </p:sp>
    </p:spTree>
    <p:extLst>
      <p:ext uri="{BB962C8B-B14F-4D97-AF65-F5344CB8AC3E}">
        <p14:creationId xmlns:p14="http://schemas.microsoft.com/office/powerpoint/2010/main" val="864265087"/>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09"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249C37BE-F7C9-734C-80C8-FB0330CB5C1B}" type="slidenum">
              <a:rPr lang="de-DE" sz="1400">
                <a:cs typeface="Arial" charset="0"/>
              </a:rPr>
              <a:pPr eaLnBrk="1" hangingPunct="1"/>
              <a:t>103</a:t>
            </a:fld>
            <a:endParaRPr lang="de-DE" sz="1400">
              <a:cs typeface="Arial" charset="0"/>
            </a:endParaRPr>
          </a:p>
        </p:txBody>
      </p:sp>
      <p:sp>
        <p:nvSpPr>
          <p:cNvPr id="171010"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171012" name="Rectangle 4"/>
          <p:cNvSpPr>
            <a:spLocks noChangeArrowheads="1"/>
          </p:cNvSpPr>
          <p:nvPr/>
        </p:nvSpPr>
        <p:spPr bwMode="auto">
          <a:xfrm>
            <a:off x="179388" y="836613"/>
            <a:ext cx="8964612" cy="563231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de-DE" sz="2000" b="1" dirty="0"/>
              <a:t>Kiwi </a:t>
            </a:r>
            <a:r>
              <a:rPr lang="de-DE" sz="2000" dirty="0"/>
              <a:t>(</a:t>
            </a:r>
            <a:r>
              <a:rPr lang="de-DE" sz="2000" dirty="0" err="1"/>
              <a:t>Actinidia</a:t>
            </a:r>
            <a:r>
              <a:rPr lang="de-DE" sz="2000" dirty="0"/>
              <a:t> </a:t>
            </a:r>
            <a:r>
              <a:rPr lang="de-DE" sz="2000" dirty="0" err="1"/>
              <a:t>arguta</a:t>
            </a:r>
            <a:r>
              <a:rPr lang="de-DE" sz="2000" dirty="0"/>
              <a:t>, </a:t>
            </a:r>
            <a:r>
              <a:rPr lang="de-DE" sz="2000" dirty="0" err="1"/>
              <a:t>Actinidia</a:t>
            </a:r>
            <a:r>
              <a:rPr lang="de-DE" sz="2000" dirty="0"/>
              <a:t> </a:t>
            </a:r>
            <a:r>
              <a:rPr lang="de-DE" sz="2000" dirty="0" err="1"/>
              <a:t>deliciosa</a:t>
            </a:r>
            <a:r>
              <a:rPr lang="de-DE" sz="2000" dirty="0"/>
              <a:t>)</a:t>
            </a:r>
          </a:p>
          <a:p>
            <a:endParaRPr lang="de-DE" sz="2000" dirty="0"/>
          </a:p>
          <a:p>
            <a:r>
              <a:rPr lang="de-DE" sz="2000" dirty="0"/>
              <a:t>Wuchs:		bis 15m länge/höhe</a:t>
            </a:r>
          </a:p>
          <a:p>
            <a:r>
              <a:rPr lang="de-DE" sz="2000" dirty="0"/>
              <a:t>Inhaltsstoffe:	Vitamine C, B1, E, Kalium, Kalzium, Eisen</a:t>
            </a:r>
          </a:p>
          <a:p>
            <a:r>
              <a:rPr lang="de-DE" sz="2000" dirty="0"/>
              <a:t>Winterhart:	bis -25C°, Späthfrostgefahr sehr hoch</a:t>
            </a:r>
          </a:p>
          <a:p>
            <a:r>
              <a:rPr lang="de-DE" sz="2000" dirty="0"/>
              <a:t>Schnitt:		regelmäßigen Sommerschnitt, nach 3 Jahren holz entfernen,</a:t>
            </a:r>
          </a:p>
          <a:p>
            <a:r>
              <a:rPr lang="de-DE" sz="2000" dirty="0"/>
              <a:t>		erst im dritten Jahr entstehen Fruchttriebe, Sommerschnitt 		erfolgt ab vier Blättern über der letzten Frucht </a:t>
            </a:r>
          </a:p>
          <a:p>
            <a:r>
              <a:rPr lang="de-DE" sz="2000" dirty="0"/>
              <a:t>Blütezeit:	Mai</a:t>
            </a:r>
          </a:p>
          <a:p>
            <a:r>
              <a:rPr lang="de-DE" sz="2000" dirty="0"/>
              <a:t>Blüte:		groß und leuchtend weiß; die weiblichen mit gelben 			Strahlenkranz und mittig sitzenden Fruchtknoten, die 			männlichen haben viele gelbe Staubgefäße; ist zweihäusig; </a:t>
            </a:r>
          </a:p>
          <a:p>
            <a:r>
              <a:rPr lang="de-DE" sz="2000" dirty="0"/>
              <a:t>		Blüht am Vorjahrestrieb von Ende Mai bis Mitte Juni</a:t>
            </a:r>
          </a:p>
          <a:p>
            <a:r>
              <a:rPr lang="de-DE" sz="2000" dirty="0"/>
              <a:t>Reife:		September bis November</a:t>
            </a:r>
          </a:p>
          <a:p>
            <a:endParaRPr lang="de-DE" sz="2000" dirty="0"/>
          </a:p>
          <a:p>
            <a:endParaRPr lang="de-DE" sz="2000" dirty="0"/>
          </a:p>
          <a:p>
            <a:endParaRPr lang="de-DE" sz="2000" dirty="0"/>
          </a:p>
          <a:p>
            <a:endParaRPr lang="de-DE" sz="2000" dirty="0"/>
          </a:p>
        </p:txBody>
      </p:sp>
      <p:sp>
        <p:nvSpPr>
          <p:cNvPr id="2" name="Rectangle 3">
            <a:extLst>
              <a:ext uri="{FF2B5EF4-FFF2-40B4-BE49-F238E27FC236}">
                <a16:creationId xmlns:a16="http://schemas.microsoft.com/office/drawing/2014/main" id="{0F55C540-AA41-9AEB-AE9C-28481AF52FBA}"/>
              </a:ext>
            </a:extLst>
          </p:cNvPr>
          <p:cNvSpPr>
            <a:spLocks noChangeArrowheads="1"/>
          </p:cNvSpPr>
          <p:nvPr/>
        </p:nvSpPr>
        <p:spPr bwMode="auto">
          <a:xfrm>
            <a:off x="0" y="163513"/>
            <a:ext cx="1949573"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dirty="0" err="1"/>
              <a:t>Kiwi</a:t>
            </a:r>
            <a:r>
              <a:rPr lang="de-DE" sz="2000" b="1" dirty="0" err="1">
                <a:solidFill>
                  <a:srgbClr val="C00000"/>
                </a:solidFill>
              </a:rPr>
              <a:t>Steckbrief</a:t>
            </a:r>
            <a:endParaRPr lang="de-DE" sz="2000" b="1" dirty="0">
              <a:solidFill>
                <a:srgbClr val="C00000"/>
              </a:solidFill>
            </a:endParaRPr>
          </a:p>
        </p:txBody>
      </p:sp>
    </p:spTree>
    <p:extLst>
      <p:ext uri="{BB962C8B-B14F-4D97-AF65-F5344CB8AC3E}">
        <p14:creationId xmlns:p14="http://schemas.microsoft.com/office/powerpoint/2010/main" val="3667423057"/>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09"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249C37BE-F7C9-734C-80C8-FB0330CB5C1B}" type="slidenum">
              <a:rPr lang="de-DE" sz="1400">
                <a:cs typeface="Arial" charset="0"/>
              </a:rPr>
              <a:pPr eaLnBrk="1" hangingPunct="1"/>
              <a:t>104</a:t>
            </a:fld>
            <a:endParaRPr lang="de-DE" sz="1400">
              <a:cs typeface="Arial" charset="0"/>
            </a:endParaRPr>
          </a:p>
        </p:txBody>
      </p:sp>
      <p:sp>
        <p:nvSpPr>
          <p:cNvPr id="171010"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171012" name="Rectangle 4"/>
          <p:cNvSpPr>
            <a:spLocks noChangeArrowheads="1"/>
          </p:cNvSpPr>
          <p:nvPr/>
        </p:nvSpPr>
        <p:spPr bwMode="auto">
          <a:xfrm>
            <a:off x="179388" y="836613"/>
            <a:ext cx="8964612" cy="470898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de-DE" sz="2000" b="1" dirty="0"/>
              <a:t>Kiwi </a:t>
            </a:r>
            <a:r>
              <a:rPr lang="de-DE" sz="2000" dirty="0"/>
              <a:t>(</a:t>
            </a:r>
            <a:r>
              <a:rPr lang="de-DE" sz="2000" dirty="0" err="1"/>
              <a:t>Actinidia</a:t>
            </a:r>
            <a:r>
              <a:rPr lang="de-DE" sz="2000" dirty="0"/>
              <a:t> </a:t>
            </a:r>
            <a:r>
              <a:rPr lang="de-DE" sz="2000" dirty="0" err="1"/>
              <a:t>arguta</a:t>
            </a:r>
            <a:r>
              <a:rPr lang="de-DE" sz="2000" dirty="0"/>
              <a:t>, </a:t>
            </a:r>
            <a:r>
              <a:rPr lang="de-DE" sz="2000" dirty="0" err="1"/>
              <a:t>Actinidia</a:t>
            </a:r>
            <a:r>
              <a:rPr lang="de-DE" sz="2000" dirty="0"/>
              <a:t> </a:t>
            </a:r>
            <a:r>
              <a:rPr lang="de-DE" sz="2000" dirty="0" err="1"/>
              <a:t>deliciosa</a:t>
            </a:r>
            <a:r>
              <a:rPr lang="de-DE" sz="2000" dirty="0"/>
              <a:t>)</a:t>
            </a:r>
          </a:p>
          <a:p>
            <a:endParaRPr lang="de-DE" sz="2000" dirty="0"/>
          </a:p>
          <a:p>
            <a:r>
              <a:rPr lang="de-DE" sz="2000" dirty="0"/>
              <a:t>Frucht:		enthält viel Vitamin C, Vitamin B1 und E, reich an 			Mineralstoffen, kalorienarm und haben viele Ballaststoffe;</a:t>
            </a:r>
          </a:p>
          <a:p>
            <a:r>
              <a:rPr lang="de-DE" sz="2000" dirty="0"/>
              <a:t>		Früchte können glatt oder behaart sein, die Form der Früchte 		können rund, eiförmig bis länglich sein. Früchte der </a:t>
            </a:r>
            <a:r>
              <a:rPr lang="de-DE" sz="2000" dirty="0" err="1"/>
              <a:t>Weiki</a:t>
            </a:r>
            <a:r>
              <a:rPr lang="de-DE" sz="2000" dirty="0"/>
              <a:t> 		sind nackt, glatt und sortenbedingt grünlich, gelblich bis 			rötlich gefärbt.</a:t>
            </a:r>
          </a:p>
          <a:p>
            <a:r>
              <a:rPr lang="de-DE" sz="2000" dirty="0"/>
              <a:t>Boden:		pH-Wert 5 bis 6,5; bei höheren pH-Werten neigt die Pflanze 		zu Eisen- oder Magnesium </a:t>
            </a:r>
            <a:r>
              <a:rPr lang="de-DE" sz="2000" dirty="0" err="1"/>
              <a:t>Chlorosen</a:t>
            </a:r>
            <a:r>
              <a:rPr lang="de-DE" sz="2000"/>
              <a:t>; </a:t>
            </a:r>
            <a:r>
              <a:rPr lang="de-DE" sz="2000" dirty="0"/>
              <a:t>verträgt keine 			Staunässe</a:t>
            </a:r>
          </a:p>
          <a:p>
            <a:endParaRPr lang="de-DE" sz="2000" dirty="0"/>
          </a:p>
          <a:p>
            <a:endParaRPr lang="de-DE" sz="2000" dirty="0"/>
          </a:p>
          <a:p>
            <a:endParaRPr lang="de-DE" sz="2000" dirty="0"/>
          </a:p>
          <a:p>
            <a:endParaRPr lang="de-DE" sz="2000" dirty="0"/>
          </a:p>
        </p:txBody>
      </p:sp>
      <p:sp>
        <p:nvSpPr>
          <p:cNvPr id="2" name="Rectangle 3">
            <a:extLst>
              <a:ext uri="{FF2B5EF4-FFF2-40B4-BE49-F238E27FC236}">
                <a16:creationId xmlns:a16="http://schemas.microsoft.com/office/drawing/2014/main" id="{A09044D5-C03A-357D-7964-25A2C7317AE7}"/>
              </a:ext>
            </a:extLst>
          </p:cNvPr>
          <p:cNvSpPr>
            <a:spLocks noChangeArrowheads="1"/>
          </p:cNvSpPr>
          <p:nvPr/>
        </p:nvSpPr>
        <p:spPr bwMode="auto">
          <a:xfrm>
            <a:off x="0" y="163513"/>
            <a:ext cx="1949573"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dirty="0" err="1"/>
              <a:t>Kiwi</a:t>
            </a:r>
            <a:r>
              <a:rPr lang="de-DE" sz="2000" b="1" dirty="0" err="1">
                <a:solidFill>
                  <a:srgbClr val="C00000"/>
                </a:solidFill>
              </a:rPr>
              <a:t>Steckbrief</a:t>
            </a:r>
            <a:endParaRPr lang="de-DE" sz="2000" b="1" dirty="0">
              <a:solidFill>
                <a:srgbClr val="C00000"/>
              </a:solidFill>
            </a:endParaRPr>
          </a:p>
        </p:txBody>
      </p:sp>
    </p:spTree>
    <p:extLst>
      <p:ext uri="{BB962C8B-B14F-4D97-AF65-F5344CB8AC3E}">
        <p14:creationId xmlns:p14="http://schemas.microsoft.com/office/powerpoint/2010/main" val="1707937407"/>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7"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701A4F67-F814-1345-BC6C-5F4F7906C488}" type="slidenum">
              <a:rPr lang="de-DE" sz="1400">
                <a:cs typeface="Arial" charset="0"/>
              </a:rPr>
              <a:pPr eaLnBrk="1" hangingPunct="1"/>
              <a:t>105</a:t>
            </a:fld>
            <a:endParaRPr lang="de-DE" sz="1400">
              <a:cs typeface="Arial" charset="0"/>
            </a:endParaRPr>
          </a:p>
        </p:txBody>
      </p:sp>
      <p:sp>
        <p:nvSpPr>
          <p:cNvPr id="173058"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173059" name="Rectangle 3"/>
          <p:cNvSpPr>
            <a:spLocks noChangeArrowheads="1"/>
          </p:cNvSpPr>
          <p:nvPr/>
        </p:nvSpPr>
        <p:spPr bwMode="auto">
          <a:xfrm>
            <a:off x="0" y="163513"/>
            <a:ext cx="1523174"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dirty="0" err="1"/>
              <a:t>Kiwi</a:t>
            </a:r>
            <a:r>
              <a:rPr lang="de-DE" sz="2000" b="1" dirty="0" err="1">
                <a:solidFill>
                  <a:srgbClr val="C00000"/>
                </a:solidFill>
              </a:rPr>
              <a:t>Sorten</a:t>
            </a:r>
            <a:endParaRPr lang="de-DE" sz="2000" b="1" dirty="0">
              <a:solidFill>
                <a:srgbClr val="C00000"/>
              </a:solidFill>
            </a:endParaRPr>
          </a:p>
        </p:txBody>
      </p:sp>
      <p:graphicFrame>
        <p:nvGraphicFramePr>
          <p:cNvPr id="6" name="Tabelle 5"/>
          <p:cNvGraphicFramePr>
            <a:graphicFrameLocks noGrp="1"/>
          </p:cNvGraphicFramePr>
          <p:nvPr/>
        </p:nvGraphicFramePr>
        <p:xfrm>
          <a:off x="251521" y="1628800"/>
          <a:ext cx="8136902" cy="1857375"/>
        </p:xfrm>
        <a:graphic>
          <a:graphicData uri="http://schemas.openxmlformats.org/drawingml/2006/table">
            <a:tbl>
              <a:tblPr/>
              <a:tblGrid>
                <a:gridCol w="2213562">
                  <a:extLst>
                    <a:ext uri="{9D8B030D-6E8A-4147-A177-3AD203B41FA5}">
                      <a16:colId xmlns:a16="http://schemas.microsoft.com/office/drawing/2014/main" val="20000"/>
                    </a:ext>
                  </a:extLst>
                </a:gridCol>
                <a:gridCol w="3547077">
                  <a:extLst>
                    <a:ext uri="{9D8B030D-6E8A-4147-A177-3AD203B41FA5}">
                      <a16:colId xmlns:a16="http://schemas.microsoft.com/office/drawing/2014/main" val="20001"/>
                    </a:ext>
                  </a:extLst>
                </a:gridCol>
                <a:gridCol w="2376263">
                  <a:extLst>
                    <a:ext uri="{9D8B030D-6E8A-4147-A177-3AD203B41FA5}">
                      <a16:colId xmlns:a16="http://schemas.microsoft.com/office/drawing/2014/main" val="20002"/>
                    </a:ext>
                  </a:extLst>
                </a:gridCol>
              </a:tblGrid>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1" i="0" u="none" strike="noStrike" cap="none" normalizeH="0" baseline="0">
                          <a:ln>
                            <a:noFill/>
                          </a:ln>
                          <a:solidFill>
                            <a:srgbClr val="FFFFFF"/>
                          </a:solidFill>
                          <a:effectLst/>
                          <a:latin typeface="Arial" charset="0"/>
                          <a:ea typeface="ＭＳ Ｐゴシック" charset="0"/>
                          <a:cs typeface="Arial" charset="0"/>
                        </a:rPr>
                        <a:t>Sorten</a:t>
                      </a:r>
                    </a:p>
                  </a:txBody>
                  <a:tcPr marT="45711" marB="4571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1" i="0" u="none" strike="noStrike" cap="none" normalizeH="0" baseline="0" dirty="0" err="1">
                          <a:ln>
                            <a:noFill/>
                          </a:ln>
                          <a:solidFill>
                            <a:srgbClr val="FFFFFF"/>
                          </a:solidFill>
                          <a:effectLst/>
                          <a:latin typeface="Arial" charset="0"/>
                          <a:ea typeface="ＭＳ Ｐゴシック" charset="0"/>
                          <a:cs typeface="Arial" charset="0"/>
                        </a:rPr>
                        <a:t>Fruchfarbe</a:t>
                      </a:r>
                      <a:endParaRPr kumimoji="0" lang="de-DE" sz="1800" b="1" i="0" u="none" strike="noStrike" cap="none" normalizeH="0" baseline="0" dirty="0">
                        <a:ln>
                          <a:noFill/>
                        </a:ln>
                        <a:solidFill>
                          <a:srgbClr val="FFFFFF"/>
                        </a:solidFill>
                        <a:effectLst/>
                        <a:latin typeface="Arial" charset="0"/>
                        <a:ea typeface="ＭＳ Ｐゴシック" charset="0"/>
                        <a:cs typeface="Arial" charset="0"/>
                      </a:endParaRPr>
                    </a:p>
                  </a:txBody>
                  <a:tcPr marT="45711" marB="4571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1" i="0" u="none" strike="noStrike" cap="none" normalizeH="0" baseline="0">
                          <a:ln>
                            <a:noFill/>
                          </a:ln>
                          <a:solidFill>
                            <a:srgbClr val="FFFFFF"/>
                          </a:solidFill>
                          <a:effectLst/>
                          <a:latin typeface="Arial" charset="0"/>
                          <a:ea typeface="ＭＳ Ｐゴシック" charset="0"/>
                          <a:cs typeface="Arial" charset="0"/>
                        </a:rPr>
                        <a:t>Reifezeit</a:t>
                      </a:r>
                    </a:p>
                  </a:txBody>
                  <a:tcPr marT="45711" marB="4571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extLst>
                  <a:ext uri="{0D108BD9-81ED-4DB2-BD59-A6C34878D82A}">
                    <a16:rowId xmlns:a16="http://schemas.microsoft.com/office/drawing/2014/main" val="10000"/>
                  </a:ext>
                </a:extLst>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a:ln>
                            <a:noFill/>
                          </a:ln>
                          <a:solidFill>
                            <a:srgbClr val="000000"/>
                          </a:solidFill>
                          <a:effectLst/>
                          <a:latin typeface="Arial" charset="0"/>
                          <a:ea typeface="ＭＳ Ｐゴシック" charset="0"/>
                          <a:cs typeface="Arial" charset="0"/>
                        </a:rPr>
                        <a:t>Super Jumbo</a:t>
                      </a:r>
                    </a:p>
                  </a:txBody>
                  <a:tcPr marT="45711" marB="4571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a:ln>
                            <a:noFill/>
                          </a:ln>
                          <a:solidFill>
                            <a:srgbClr val="000000"/>
                          </a:solidFill>
                          <a:effectLst/>
                          <a:latin typeface="Arial" charset="0"/>
                          <a:ea typeface="ＭＳ Ｐゴシック" charset="0"/>
                          <a:cs typeface="Arial" charset="0"/>
                        </a:rPr>
                        <a:t>grün</a:t>
                      </a:r>
                    </a:p>
                  </a:txBody>
                  <a:tcPr marT="45711" marB="4571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a:ln>
                            <a:noFill/>
                          </a:ln>
                          <a:solidFill>
                            <a:srgbClr val="000000"/>
                          </a:solidFill>
                          <a:effectLst/>
                          <a:latin typeface="Arial" charset="0"/>
                          <a:ea typeface="ＭＳ Ｐゴシック" charset="0"/>
                          <a:cs typeface="Arial" charset="0"/>
                        </a:rPr>
                        <a:t>spät</a:t>
                      </a:r>
                    </a:p>
                  </a:txBody>
                  <a:tcPr marT="45711" marB="4571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extLst>
                  <a:ext uri="{0D108BD9-81ED-4DB2-BD59-A6C34878D82A}">
                    <a16:rowId xmlns:a16="http://schemas.microsoft.com/office/drawing/2014/main" val="10001"/>
                  </a:ext>
                </a:extLst>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err="1">
                          <a:ln>
                            <a:noFill/>
                          </a:ln>
                          <a:solidFill>
                            <a:srgbClr val="000000"/>
                          </a:solidFill>
                          <a:effectLst/>
                          <a:latin typeface="Arial" charset="0"/>
                          <a:ea typeface="ＭＳ Ｐゴシック" charset="0"/>
                          <a:cs typeface="Arial" charset="0"/>
                        </a:rPr>
                        <a:t>Red</a:t>
                      </a:r>
                      <a:r>
                        <a:rPr kumimoji="0" lang="de-DE" sz="1800" b="0" i="0" u="none" strike="noStrike" cap="none" normalizeH="0" baseline="0" dirty="0">
                          <a:ln>
                            <a:noFill/>
                          </a:ln>
                          <a:solidFill>
                            <a:srgbClr val="000000"/>
                          </a:solidFill>
                          <a:effectLst/>
                          <a:latin typeface="Arial" charset="0"/>
                          <a:ea typeface="ＭＳ Ｐゴシック" charset="0"/>
                          <a:cs typeface="Arial" charset="0"/>
                        </a:rPr>
                        <a:t> Jumbo</a:t>
                      </a:r>
                    </a:p>
                  </a:txBody>
                  <a:tcPr marT="45711" marB="4571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a:ln>
                            <a:noFill/>
                          </a:ln>
                          <a:solidFill>
                            <a:srgbClr val="000000"/>
                          </a:solidFill>
                          <a:effectLst/>
                          <a:latin typeface="Arial" charset="0"/>
                          <a:ea typeface="ＭＳ Ｐゴシック" charset="0"/>
                          <a:cs typeface="Arial" charset="0"/>
                        </a:rPr>
                        <a:t>Rote Schale, rotfleischig</a:t>
                      </a:r>
                    </a:p>
                  </a:txBody>
                  <a:tcPr marT="45711" marB="4571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a:ln>
                            <a:noFill/>
                          </a:ln>
                          <a:solidFill>
                            <a:srgbClr val="000000"/>
                          </a:solidFill>
                          <a:effectLst/>
                          <a:latin typeface="Arial" charset="0"/>
                          <a:ea typeface="ＭＳ Ｐゴシック" charset="0"/>
                          <a:cs typeface="Arial" charset="0"/>
                        </a:rPr>
                        <a:t>früh</a:t>
                      </a:r>
                    </a:p>
                  </a:txBody>
                  <a:tcPr marT="45711" marB="4571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extLst>
                  <a:ext uri="{0D108BD9-81ED-4DB2-BD59-A6C34878D82A}">
                    <a16:rowId xmlns:a16="http://schemas.microsoft.com/office/drawing/2014/main" val="10002"/>
                  </a:ext>
                </a:extLst>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a:ln>
                            <a:noFill/>
                          </a:ln>
                          <a:solidFill>
                            <a:srgbClr val="000000"/>
                          </a:solidFill>
                          <a:effectLst/>
                          <a:latin typeface="Arial" charset="0"/>
                          <a:ea typeface="ＭＳ Ｐゴシック" charset="0"/>
                          <a:cs typeface="Arial" charset="0"/>
                        </a:rPr>
                        <a:t>Kens </a:t>
                      </a:r>
                      <a:r>
                        <a:rPr kumimoji="0" lang="de-DE" sz="1800" b="0" i="0" u="none" strike="noStrike" cap="none" normalizeH="0" baseline="0" dirty="0" err="1">
                          <a:ln>
                            <a:noFill/>
                          </a:ln>
                          <a:solidFill>
                            <a:srgbClr val="000000"/>
                          </a:solidFill>
                          <a:effectLst/>
                          <a:latin typeface="Arial" charset="0"/>
                          <a:ea typeface="ＭＳ Ｐゴシック" charset="0"/>
                          <a:cs typeface="Arial" charset="0"/>
                        </a:rPr>
                        <a:t>Red</a:t>
                      </a:r>
                      <a:endParaRPr kumimoji="0" lang="de-DE" sz="1800" b="0" i="0" u="none" strike="noStrike" cap="none" normalizeH="0" baseline="0" dirty="0">
                        <a:ln>
                          <a:noFill/>
                        </a:ln>
                        <a:solidFill>
                          <a:srgbClr val="000000"/>
                        </a:solidFill>
                        <a:effectLst/>
                        <a:latin typeface="Arial" charset="0"/>
                        <a:ea typeface="ＭＳ Ｐゴシック" charset="0"/>
                        <a:cs typeface="Arial" charset="0"/>
                      </a:endParaRPr>
                    </a:p>
                  </a:txBody>
                  <a:tcPr marT="45711" marB="4571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a:ln>
                            <a:noFill/>
                          </a:ln>
                          <a:solidFill>
                            <a:srgbClr val="000000"/>
                          </a:solidFill>
                          <a:effectLst/>
                          <a:latin typeface="Arial" charset="0"/>
                          <a:ea typeface="ＭＳ Ｐゴシック" charset="0"/>
                          <a:cs typeface="Arial" charset="0"/>
                        </a:rPr>
                        <a:t>rotfleischig</a:t>
                      </a:r>
                    </a:p>
                  </a:txBody>
                  <a:tcPr marT="45711" marB="4571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1800" b="0" i="0" u="none" strike="noStrike" cap="none" normalizeH="0" baseline="0" dirty="0">
                        <a:ln>
                          <a:noFill/>
                        </a:ln>
                        <a:solidFill>
                          <a:srgbClr val="000000"/>
                        </a:solidFill>
                        <a:effectLst/>
                        <a:latin typeface="Arial" charset="0"/>
                        <a:ea typeface="ＭＳ Ｐゴシック" charset="0"/>
                        <a:cs typeface="Arial" charset="0"/>
                      </a:endParaRPr>
                    </a:p>
                  </a:txBody>
                  <a:tcPr marT="45711" marB="4571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extLst>
                  <a:ext uri="{0D108BD9-81ED-4DB2-BD59-A6C34878D82A}">
                    <a16:rowId xmlns:a16="http://schemas.microsoft.com/office/drawing/2014/main" val="10003"/>
                  </a:ext>
                </a:extLst>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err="1">
                          <a:ln>
                            <a:noFill/>
                          </a:ln>
                          <a:solidFill>
                            <a:srgbClr val="000000"/>
                          </a:solidFill>
                          <a:effectLst/>
                          <a:latin typeface="Arial" charset="0"/>
                          <a:ea typeface="ＭＳ Ｐゴシック" charset="0"/>
                          <a:cs typeface="Arial" charset="0"/>
                        </a:rPr>
                        <a:t>Fresh</a:t>
                      </a:r>
                      <a:r>
                        <a:rPr kumimoji="0" lang="de-DE" sz="1800" b="0" i="0" u="none" strike="noStrike" cap="none" normalizeH="0" baseline="0" dirty="0">
                          <a:ln>
                            <a:noFill/>
                          </a:ln>
                          <a:solidFill>
                            <a:srgbClr val="000000"/>
                          </a:solidFill>
                          <a:effectLst/>
                          <a:latin typeface="Arial" charset="0"/>
                          <a:ea typeface="ＭＳ Ｐゴシック" charset="0"/>
                          <a:cs typeface="Arial" charset="0"/>
                        </a:rPr>
                        <a:t> Jumbo</a:t>
                      </a:r>
                    </a:p>
                  </a:txBody>
                  <a:tcPr marT="45711" marB="4571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a:ln>
                            <a:noFill/>
                          </a:ln>
                          <a:solidFill>
                            <a:srgbClr val="000000"/>
                          </a:solidFill>
                          <a:effectLst/>
                          <a:latin typeface="Arial" charset="0"/>
                          <a:ea typeface="ＭＳ Ｐゴシック" charset="0"/>
                          <a:cs typeface="Arial" charset="0"/>
                        </a:rPr>
                        <a:t>Hellgrüne Schale</a:t>
                      </a:r>
                    </a:p>
                  </a:txBody>
                  <a:tcPr marT="45711" marB="4571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1800" b="0" i="0" u="none" strike="noStrike" cap="none" normalizeH="0" baseline="0" dirty="0">
                        <a:ln>
                          <a:noFill/>
                        </a:ln>
                        <a:solidFill>
                          <a:srgbClr val="000000"/>
                        </a:solidFill>
                        <a:effectLst/>
                        <a:latin typeface="Arial" charset="0"/>
                        <a:ea typeface="ＭＳ Ｐゴシック" charset="0"/>
                        <a:cs typeface="Arial" charset="0"/>
                      </a:endParaRPr>
                    </a:p>
                  </a:txBody>
                  <a:tcPr marT="45711" marB="4571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87804428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49"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B7496733-7BF2-374A-A68B-9906C35F2EEF}" type="slidenum">
              <a:rPr lang="de-DE" sz="1400">
                <a:cs typeface="Arial" charset="0"/>
              </a:rPr>
              <a:pPr eaLnBrk="1" hangingPunct="1"/>
              <a:t>106</a:t>
            </a:fld>
            <a:endParaRPr lang="de-DE" sz="1400">
              <a:cs typeface="Arial" charset="0"/>
            </a:endParaRPr>
          </a:p>
        </p:txBody>
      </p:sp>
      <p:sp>
        <p:nvSpPr>
          <p:cNvPr id="181250"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181251" name="Rectangle 3"/>
          <p:cNvSpPr>
            <a:spLocks noChangeArrowheads="1"/>
          </p:cNvSpPr>
          <p:nvPr/>
        </p:nvSpPr>
        <p:spPr bwMode="auto">
          <a:xfrm>
            <a:off x="0" y="163513"/>
            <a:ext cx="5699252"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dirty="0"/>
              <a:t>Übersicht der Vermehrung von Obstgehölzen</a:t>
            </a:r>
          </a:p>
        </p:txBody>
      </p:sp>
      <p:sp>
        <p:nvSpPr>
          <p:cNvPr id="181252" name="Rectangle 4"/>
          <p:cNvSpPr>
            <a:spLocks noChangeArrowheads="1"/>
          </p:cNvSpPr>
          <p:nvPr/>
        </p:nvSpPr>
        <p:spPr bwMode="auto">
          <a:xfrm>
            <a:off x="89694" y="1772816"/>
            <a:ext cx="8964612" cy="175432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endParaRPr lang="de-DE" sz="2000" b="1" dirty="0"/>
          </a:p>
          <a:p>
            <a:r>
              <a:rPr lang="de-DE" sz="3200" dirty="0">
                <a:solidFill>
                  <a:srgbClr val="00B0F0"/>
                </a:solidFill>
              </a:rPr>
              <a:t>geschlechtliche und ungeschlechtliche Vermehrung,</a:t>
            </a:r>
            <a:r>
              <a:rPr lang="de-DE" sz="1800" dirty="0">
                <a:solidFill>
                  <a:srgbClr val="00B0F0"/>
                </a:solidFill>
              </a:rPr>
              <a:t> </a:t>
            </a:r>
            <a:r>
              <a:rPr lang="de-DE" dirty="0">
                <a:solidFill>
                  <a:srgbClr val="FFC000"/>
                </a:solidFill>
              </a:rPr>
              <a:t>Samen,</a:t>
            </a:r>
          </a:p>
          <a:p>
            <a:r>
              <a:rPr lang="de-DE" dirty="0">
                <a:solidFill>
                  <a:srgbClr val="FFC000"/>
                </a:solidFill>
              </a:rPr>
              <a:t> </a:t>
            </a:r>
            <a:r>
              <a:rPr lang="de-DE" dirty="0">
                <a:solidFill>
                  <a:srgbClr val="92D050"/>
                </a:solidFill>
              </a:rPr>
              <a:t>Ableger, </a:t>
            </a:r>
            <a:r>
              <a:rPr lang="de-DE" dirty="0">
                <a:solidFill>
                  <a:srgbClr val="FF0000"/>
                </a:solidFill>
              </a:rPr>
              <a:t>Ausläufer,</a:t>
            </a:r>
            <a:r>
              <a:rPr lang="de-DE" sz="2000" dirty="0"/>
              <a:t> </a:t>
            </a:r>
            <a:r>
              <a:rPr lang="de-DE" sz="2000" dirty="0">
                <a:solidFill>
                  <a:srgbClr val="7030A0"/>
                </a:solidFill>
              </a:rPr>
              <a:t>Absenker, </a:t>
            </a:r>
            <a:r>
              <a:rPr lang="de-DE" sz="2000" dirty="0">
                <a:solidFill>
                  <a:srgbClr val="C00000"/>
                </a:solidFill>
              </a:rPr>
              <a:t>Stecklinge, </a:t>
            </a:r>
            <a:r>
              <a:rPr lang="de-DE" sz="2000" dirty="0">
                <a:solidFill>
                  <a:schemeClr val="accent1">
                    <a:lumMod val="50000"/>
                  </a:schemeClr>
                </a:solidFill>
              </a:rPr>
              <a:t>Steckholz, </a:t>
            </a:r>
            <a:r>
              <a:rPr lang="de-DE" sz="2000" dirty="0">
                <a:solidFill>
                  <a:srgbClr val="002060"/>
                </a:solidFill>
              </a:rPr>
              <a:t>Veredeln</a:t>
            </a:r>
            <a:endParaRPr lang="de-DE" sz="2000" dirty="0">
              <a:solidFill>
                <a:srgbClr val="C00000"/>
              </a:solidFill>
            </a:endParaRPr>
          </a:p>
        </p:txBody>
      </p:sp>
    </p:spTree>
    <p:extLst>
      <p:ext uri="{BB962C8B-B14F-4D97-AF65-F5344CB8AC3E}">
        <p14:creationId xmlns:p14="http://schemas.microsoft.com/office/powerpoint/2010/main" val="2707783596"/>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7"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8AE8BC8C-D80C-784E-8044-4B7645F4A758}" type="slidenum">
              <a:rPr lang="de-DE" sz="1400">
                <a:cs typeface="Arial" charset="0"/>
              </a:rPr>
              <a:pPr eaLnBrk="1" hangingPunct="1"/>
              <a:t>107</a:t>
            </a:fld>
            <a:endParaRPr lang="de-DE" sz="1400">
              <a:cs typeface="Arial" charset="0"/>
            </a:endParaRPr>
          </a:p>
        </p:txBody>
      </p:sp>
      <p:sp>
        <p:nvSpPr>
          <p:cNvPr id="183298"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183299" name="Rectangle 3"/>
          <p:cNvSpPr>
            <a:spLocks noChangeArrowheads="1"/>
          </p:cNvSpPr>
          <p:nvPr/>
        </p:nvSpPr>
        <p:spPr bwMode="auto">
          <a:xfrm>
            <a:off x="0" y="163513"/>
            <a:ext cx="1682127"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dirty="0"/>
              <a:t>Vermehrung</a:t>
            </a:r>
          </a:p>
        </p:txBody>
      </p:sp>
      <p:sp>
        <p:nvSpPr>
          <p:cNvPr id="183300" name="Rectangle 4"/>
          <p:cNvSpPr>
            <a:spLocks noChangeArrowheads="1"/>
          </p:cNvSpPr>
          <p:nvPr/>
        </p:nvSpPr>
        <p:spPr bwMode="auto">
          <a:xfrm>
            <a:off x="179388" y="836613"/>
            <a:ext cx="8964612" cy="409342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endParaRPr lang="de-DE" sz="2000" dirty="0"/>
          </a:p>
          <a:p>
            <a:r>
              <a:rPr lang="de-DE" sz="2000" b="1" dirty="0"/>
              <a:t>Vermehrung von Obstgehölzen</a:t>
            </a:r>
          </a:p>
          <a:p>
            <a:r>
              <a:rPr lang="de-DE" sz="2000" b="1" dirty="0"/>
              <a:t>				</a:t>
            </a:r>
          </a:p>
          <a:p>
            <a:endParaRPr lang="de-DE" sz="2000" b="1" dirty="0"/>
          </a:p>
          <a:p>
            <a:r>
              <a:rPr lang="de-DE" sz="2000" b="1" u="sng" dirty="0"/>
              <a:t>geschlechtliche</a:t>
            </a:r>
            <a:r>
              <a:rPr lang="de-DE" sz="2000" b="1" dirty="0"/>
              <a:t> und ungeschlechtliche Vermehrung</a:t>
            </a:r>
          </a:p>
          <a:p>
            <a:endParaRPr lang="de-DE" sz="2000" b="1" dirty="0"/>
          </a:p>
          <a:p>
            <a:endParaRPr lang="de-DE" sz="2000" b="1" dirty="0"/>
          </a:p>
          <a:p>
            <a:r>
              <a:rPr lang="de-DE" sz="2000" b="1" dirty="0"/>
              <a:t>Samen</a:t>
            </a:r>
          </a:p>
          <a:p>
            <a:r>
              <a:rPr lang="de-DE" sz="2000" dirty="0"/>
              <a:t>z.B. Holzapfel, Holzbirne, Vogelkirsche,...</a:t>
            </a:r>
          </a:p>
          <a:p>
            <a:endParaRPr lang="de-DE" sz="2000" b="1" dirty="0"/>
          </a:p>
          <a:p>
            <a:r>
              <a:rPr lang="de-DE" sz="2000" b="1" dirty="0"/>
              <a:t>Eigenschaften</a:t>
            </a:r>
          </a:p>
          <a:p>
            <a:r>
              <a:rPr lang="de-DE" sz="2000" dirty="0"/>
              <a:t>z.B. kräftiger Wuchs, Gesundheit, Widerstandsfähigkeit, lange </a:t>
            </a:r>
            <a:r>
              <a:rPr lang="de-DE" sz="2000" dirty="0" err="1"/>
              <a:t>Lebendsdauer</a:t>
            </a:r>
            <a:endParaRPr lang="de-DE" sz="2000" dirty="0"/>
          </a:p>
          <a:p>
            <a:endParaRPr lang="de-DE" sz="2000" dirty="0"/>
          </a:p>
        </p:txBody>
      </p:sp>
      <p:sp>
        <p:nvSpPr>
          <p:cNvPr id="2" name="Pfeil nach unten 1">
            <a:extLst>
              <a:ext uri="{FF2B5EF4-FFF2-40B4-BE49-F238E27FC236}">
                <a16:creationId xmlns:a16="http://schemas.microsoft.com/office/drawing/2014/main" id="{7030961A-0202-7145-86FF-816565AEE1D1}"/>
              </a:ext>
            </a:extLst>
          </p:cNvPr>
          <p:cNvSpPr/>
          <p:nvPr/>
        </p:nvSpPr>
        <p:spPr>
          <a:xfrm>
            <a:off x="827584" y="1556792"/>
            <a:ext cx="648072" cy="28803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Pfeil nach unten 6">
            <a:extLst>
              <a:ext uri="{FF2B5EF4-FFF2-40B4-BE49-F238E27FC236}">
                <a16:creationId xmlns:a16="http://schemas.microsoft.com/office/drawing/2014/main" id="{028C479F-D892-6748-A37B-7035199811D3}"/>
              </a:ext>
            </a:extLst>
          </p:cNvPr>
          <p:cNvSpPr/>
          <p:nvPr/>
        </p:nvSpPr>
        <p:spPr>
          <a:xfrm>
            <a:off x="3707904" y="1556792"/>
            <a:ext cx="648072" cy="28803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Pfeil nach unten 7">
            <a:extLst>
              <a:ext uri="{FF2B5EF4-FFF2-40B4-BE49-F238E27FC236}">
                <a16:creationId xmlns:a16="http://schemas.microsoft.com/office/drawing/2014/main" id="{ABA7A298-A357-474C-9FEF-3937FCE0C38F}"/>
              </a:ext>
            </a:extLst>
          </p:cNvPr>
          <p:cNvSpPr/>
          <p:nvPr/>
        </p:nvSpPr>
        <p:spPr>
          <a:xfrm>
            <a:off x="827584" y="2560626"/>
            <a:ext cx="648072" cy="28803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54650441"/>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7"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8AE8BC8C-D80C-784E-8044-4B7645F4A758}" type="slidenum">
              <a:rPr lang="de-DE" sz="1400">
                <a:cs typeface="Arial" charset="0"/>
              </a:rPr>
              <a:pPr eaLnBrk="1" hangingPunct="1"/>
              <a:t>108</a:t>
            </a:fld>
            <a:endParaRPr lang="de-DE" sz="1400">
              <a:cs typeface="Arial" charset="0"/>
            </a:endParaRPr>
          </a:p>
        </p:txBody>
      </p:sp>
      <p:sp>
        <p:nvSpPr>
          <p:cNvPr id="183298"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183299" name="Rectangle 3"/>
          <p:cNvSpPr>
            <a:spLocks noChangeArrowheads="1"/>
          </p:cNvSpPr>
          <p:nvPr/>
        </p:nvSpPr>
        <p:spPr bwMode="auto">
          <a:xfrm>
            <a:off x="0" y="163513"/>
            <a:ext cx="1681871"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dirty="0"/>
              <a:t>Vermehrung</a:t>
            </a:r>
          </a:p>
        </p:txBody>
      </p:sp>
      <p:sp>
        <p:nvSpPr>
          <p:cNvPr id="183300" name="Rectangle 4"/>
          <p:cNvSpPr>
            <a:spLocks noChangeArrowheads="1"/>
          </p:cNvSpPr>
          <p:nvPr/>
        </p:nvSpPr>
        <p:spPr bwMode="auto">
          <a:xfrm>
            <a:off x="179388" y="836613"/>
            <a:ext cx="8964612" cy="532453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endParaRPr lang="de-DE" sz="2000" dirty="0"/>
          </a:p>
          <a:p>
            <a:r>
              <a:rPr lang="de-DE" sz="2000" b="1" dirty="0"/>
              <a:t>Vermehrung von Obstgehölzen</a:t>
            </a:r>
          </a:p>
          <a:p>
            <a:r>
              <a:rPr lang="de-DE" sz="2000" b="1" dirty="0"/>
              <a:t>				</a:t>
            </a:r>
          </a:p>
          <a:p>
            <a:endParaRPr lang="de-DE" sz="2000" b="1" dirty="0"/>
          </a:p>
          <a:p>
            <a:r>
              <a:rPr lang="de-DE" sz="2000" b="1" dirty="0"/>
              <a:t>geschlechtliche und </a:t>
            </a:r>
            <a:r>
              <a:rPr lang="de-DE" sz="2000" b="1" u="sng" dirty="0"/>
              <a:t>ungeschlechtliche Vermehrung</a:t>
            </a:r>
          </a:p>
          <a:p>
            <a:endParaRPr lang="de-DE" sz="2000" b="1" dirty="0"/>
          </a:p>
          <a:p>
            <a:endParaRPr lang="de-DE" sz="2000" b="1" dirty="0"/>
          </a:p>
          <a:p>
            <a:r>
              <a:rPr lang="de-DE" sz="2000" b="1" dirty="0"/>
              <a:t>1. Ableger/Ausläufer/Absenker</a:t>
            </a:r>
          </a:p>
          <a:p>
            <a:r>
              <a:rPr lang="de-DE" sz="2000" dirty="0"/>
              <a:t>z.B. Johannisbeeren, Quitten, Reben, Stachelbeeren,...</a:t>
            </a:r>
          </a:p>
          <a:p>
            <a:r>
              <a:rPr lang="de-DE" sz="2000" b="1" dirty="0"/>
              <a:t>Gewinnung der neuen Pflanzen (Tochterpflanze) durch Ableger oder </a:t>
            </a:r>
            <a:r>
              <a:rPr lang="de-DE" sz="2000" b="1" dirty="0" err="1"/>
              <a:t>Anhäufeln</a:t>
            </a:r>
            <a:r>
              <a:rPr lang="de-DE" sz="2000" b="1" dirty="0"/>
              <a:t> mit Erde zur Wurzelbildung</a:t>
            </a:r>
          </a:p>
          <a:p>
            <a:endParaRPr lang="de-DE" sz="2000" dirty="0"/>
          </a:p>
          <a:p>
            <a:r>
              <a:rPr lang="de-DE" sz="2000" b="1" dirty="0"/>
              <a:t>2. Stecklinge/Steckholz</a:t>
            </a:r>
            <a:endParaRPr lang="de-DE" sz="2000" dirty="0"/>
          </a:p>
          <a:p>
            <a:r>
              <a:rPr lang="de-DE" sz="2000" dirty="0"/>
              <a:t>z.B. Stachelbeeren, Johannisbeeren, Reben,...</a:t>
            </a:r>
          </a:p>
          <a:p>
            <a:endParaRPr lang="de-DE" sz="2000" dirty="0"/>
          </a:p>
          <a:p>
            <a:r>
              <a:rPr lang="de-DE" sz="2000" b="1" dirty="0"/>
              <a:t>3. Veredeln</a:t>
            </a:r>
          </a:p>
          <a:p>
            <a:r>
              <a:rPr lang="de-DE" sz="2000" dirty="0"/>
              <a:t>z.B. Obstbäume,...</a:t>
            </a:r>
          </a:p>
        </p:txBody>
      </p:sp>
      <p:sp>
        <p:nvSpPr>
          <p:cNvPr id="2" name="Pfeil nach unten 1">
            <a:extLst>
              <a:ext uri="{FF2B5EF4-FFF2-40B4-BE49-F238E27FC236}">
                <a16:creationId xmlns:a16="http://schemas.microsoft.com/office/drawing/2014/main" id="{7030961A-0202-7145-86FF-816565AEE1D1}"/>
              </a:ext>
            </a:extLst>
          </p:cNvPr>
          <p:cNvSpPr/>
          <p:nvPr/>
        </p:nvSpPr>
        <p:spPr>
          <a:xfrm>
            <a:off x="827584" y="1556792"/>
            <a:ext cx="648072" cy="28803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Pfeil nach unten 6">
            <a:extLst>
              <a:ext uri="{FF2B5EF4-FFF2-40B4-BE49-F238E27FC236}">
                <a16:creationId xmlns:a16="http://schemas.microsoft.com/office/drawing/2014/main" id="{028C479F-D892-6748-A37B-7035199811D3}"/>
              </a:ext>
            </a:extLst>
          </p:cNvPr>
          <p:cNvSpPr/>
          <p:nvPr/>
        </p:nvSpPr>
        <p:spPr>
          <a:xfrm>
            <a:off x="3707904" y="1556792"/>
            <a:ext cx="648072" cy="28803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Pfeil nach unten 7">
            <a:extLst>
              <a:ext uri="{FF2B5EF4-FFF2-40B4-BE49-F238E27FC236}">
                <a16:creationId xmlns:a16="http://schemas.microsoft.com/office/drawing/2014/main" id="{ABA7A298-A357-474C-9FEF-3937FCE0C38F}"/>
              </a:ext>
            </a:extLst>
          </p:cNvPr>
          <p:cNvSpPr/>
          <p:nvPr/>
        </p:nvSpPr>
        <p:spPr>
          <a:xfrm>
            <a:off x="3707904" y="2739311"/>
            <a:ext cx="648072" cy="28803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331156886"/>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49"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B7496733-7BF2-374A-A68B-9906C35F2EEF}" type="slidenum">
              <a:rPr lang="de-DE" sz="1400">
                <a:cs typeface="Arial" charset="0"/>
              </a:rPr>
              <a:pPr eaLnBrk="1" hangingPunct="1"/>
              <a:t>109</a:t>
            </a:fld>
            <a:endParaRPr lang="de-DE" sz="1400">
              <a:cs typeface="Arial" charset="0"/>
            </a:endParaRPr>
          </a:p>
        </p:txBody>
      </p:sp>
      <p:sp>
        <p:nvSpPr>
          <p:cNvPr id="181250"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181251" name="Rectangle 3"/>
          <p:cNvSpPr>
            <a:spLocks noChangeArrowheads="1"/>
          </p:cNvSpPr>
          <p:nvPr/>
        </p:nvSpPr>
        <p:spPr bwMode="auto">
          <a:xfrm>
            <a:off x="0" y="163513"/>
            <a:ext cx="1682750" cy="400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a:t>Vermehrung</a:t>
            </a:r>
          </a:p>
        </p:txBody>
      </p:sp>
      <p:sp>
        <p:nvSpPr>
          <p:cNvPr id="181252" name="Rectangle 4"/>
          <p:cNvSpPr>
            <a:spLocks noChangeArrowheads="1"/>
          </p:cNvSpPr>
          <p:nvPr/>
        </p:nvSpPr>
        <p:spPr bwMode="auto">
          <a:xfrm>
            <a:off x="179388" y="836613"/>
            <a:ext cx="8964612" cy="75104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de-DE" sz="2000" b="1" dirty="0"/>
              <a:t>Wurzelsystem = Unterlage</a:t>
            </a:r>
          </a:p>
          <a:p>
            <a:endParaRPr lang="de-DE" sz="2000" b="1" dirty="0"/>
          </a:p>
          <a:p>
            <a:r>
              <a:rPr lang="de-DE" sz="2000" dirty="0"/>
              <a:t>Die Wurzeln eines Obstbaumes bestimmen sein Wachstum und seine </a:t>
            </a:r>
          </a:p>
          <a:p>
            <a:r>
              <a:rPr lang="de-DE" sz="2000" dirty="0"/>
              <a:t>Ertragsfähigkeit.</a:t>
            </a:r>
          </a:p>
          <a:p>
            <a:r>
              <a:rPr lang="de-DE" sz="2000" b="1" dirty="0"/>
              <a:t>		</a:t>
            </a:r>
          </a:p>
          <a:p>
            <a:r>
              <a:rPr lang="de-DE" sz="2000" b="1" dirty="0"/>
              <a:t>			</a:t>
            </a:r>
            <a:r>
              <a:rPr lang="de-DE" sz="2400" b="1" dirty="0"/>
              <a:t>Unterlage</a:t>
            </a:r>
          </a:p>
          <a:p>
            <a:endParaRPr lang="de-DE" sz="2000" b="1" dirty="0"/>
          </a:p>
          <a:p>
            <a:r>
              <a:rPr lang="de-DE" sz="2000" b="1" dirty="0"/>
              <a:t>	</a:t>
            </a:r>
            <a:r>
              <a:rPr lang="de-DE" sz="2000" dirty="0"/>
              <a:t>Generativ			Vegetativ</a:t>
            </a:r>
          </a:p>
          <a:p>
            <a:r>
              <a:rPr lang="de-DE" sz="2000" dirty="0"/>
              <a:t>	(Samen)			(Ableger, Abrisse, Stecklinge, 						Steckholz oder Absenker)</a:t>
            </a:r>
          </a:p>
          <a:p>
            <a:r>
              <a:rPr lang="de-DE" sz="2000" dirty="0"/>
              <a:t>					</a:t>
            </a:r>
          </a:p>
          <a:p>
            <a:r>
              <a:rPr lang="de-DE" sz="2000" dirty="0"/>
              <a:t>	</a:t>
            </a:r>
            <a:r>
              <a:rPr lang="de-DE" sz="2000" u="sng" dirty="0" err="1"/>
              <a:t>Sämlingsunterlage</a:t>
            </a:r>
            <a:r>
              <a:rPr lang="de-DE" sz="2000" dirty="0"/>
              <a:t>		</a:t>
            </a:r>
            <a:r>
              <a:rPr lang="de-DE" sz="2000" u="sng" dirty="0"/>
              <a:t>Klon- oder Typenunterlage</a:t>
            </a:r>
          </a:p>
          <a:p>
            <a:endParaRPr lang="de-DE" sz="2000" u="sng" dirty="0"/>
          </a:p>
          <a:p>
            <a:endParaRPr lang="de-DE" sz="2000" dirty="0"/>
          </a:p>
          <a:p>
            <a:r>
              <a:rPr lang="de-DE" sz="2000" dirty="0"/>
              <a:t>Typenunterlagen  kamen aus England und zwar von der Versuchsstation </a:t>
            </a:r>
          </a:p>
          <a:p>
            <a:r>
              <a:rPr lang="de-DE" sz="2000" b="1" dirty="0"/>
              <a:t>East </a:t>
            </a:r>
            <a:r>
              <a:rPr lang="de-DE" sz="2000" b="1" dirty="0" err="1"/>
              <a:t>Malling</a:t>
            </a:r>
            <a:r>
              <a:rPr lang="de-DE" sz="2000" dirty="0"/>
              <a:t>.  Abkürzung für Typenunterlagen EM</a:t>
            </a:r>
            <a:endParaRPr lang="de-DE" sz="2000" b="1" dirty="0"/>
          </a:p>
          <a:p>
            <a:endParaRPr lang="de-DE" sz="2000" u="sng" dirty="0"/>
          </a:p>
          <a:p>
            <a:r>
              <a:rPr lang="de-DE" sz="2000" dirty="0"/>
              <a:t>					</a:t>
            </a:r>
          </a:p>
          <a:p>
            <a:endParaRPr lang="de-DE" sz="2000" b="1" dirty="0"/>
          </a:p>
          <a:p>
            <a:endParaRPr lang="de-DE" sz="2000" dirty="0"/>
          </a:p>
          <a:p>
            <a:endParaRPr lang="de-DE" sz="2000" dirty="0"/>
          </a:p>
          <a:p>
            <a:endParaRPr lang="de-DE" sz="2000" dirty="0"/>
          </a:p>
          <a:p>
            <a:endParaRPr lang="de-DE" sz="2000" dirty="0"/>
          </a:p>
          <a:p>
            <a:endParaRPr lang="de-DE" b="1"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26D3DF21-45CC-624F-9865-73A57C21E88E}" type="slidenum">
              <a:rPr lang="de-DE" sz="1400">
                <a:cs typeface="Arial" charset="0"/>
              </a:rPr>
              <a:pPr eaLnBrk="1" hangingPunct="1"/>
              <a:t>11</a:t>
            </a:fld>
            <a:endParaRPr lang="de-DE" sz="1400">
              <a:cs typeface="Arial" charset="0"/>
            </a:endParaRPr>
          </a:p>
        </p:txBody>
      </p:sp>
      <p:sp>
        <p:nvSpPr>
          <p:cNvPr id="39938"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39939" name="Rectangle 3"/>
          <p:cNvSpPr>
            <a:spLocks noChangeArrowheads="1"/>
          </p:cNvSpPr>
          <p:nvPr/>
        </p:nvSpPr>
        <p:spPr bwMode="auto">
          <a:xfrm>
            <a:off x="0" y="163513"/>
            <a:ext cx="1996059"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dirty="0" err="1"/>
              <a:t>Apfel</a:t>
            </a:r>
            <a:r>
              <a:rPr lang="de-DE" sz="2000" b="1" dirty="0" err="1">
                <a:solidFill>
                  <a:srgbClr val="C00000"/>
                </a:solidFill>
              </a:rPr>
              <a:t>Züchtung</a:t>
            </a:r>
            <a:endParaRPr lang="de-DE" sz="2000" b="1" dirty="0">
              <a:solidFill>
                <a:srgbClr val="C00000"/>
              </a:solidFill>
            </a:endParaRPr>
          </a:p>
        </p:txBody>
      </p:sp>
      <p:sp>
        <p:nvSpPr>
          <p:cNvPr id="39940" name="Rectangle 4"/>
          <p:cNvSpPr>
            <a:spLocks noChangeArrowheads="1"/>
          </p:cNvSpPr>
          <p:nvPr/>
        </p:nvSpPr>
        <p:spPr bwMode="auto">
          <a:xfrm>
            <a:off x="179388" y="836613"/>
            <a:ext cx="8964612" cy="600164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de-DE" sz="2000" b="1" dirty="0"/>
              <a:t>Re- und Pi- Apfelsorten</a:t>
            </a:r>
            <a:endParaRPr lang="de-DE" sz="2000" dirty="0"/>
          </a:p>
          <a:p>
            <a:endParaRPr lang="de-DE" sz="2000" b="1" dirty="0"/>
          </a:p>
          <a:p>
            <a:endParaRPr lang="de-DE" sz="2000" dirty="0"/>
          </a:p>
          <a:p>
            <a:r>
              <a:rPr lang="de-DE" sz="2000" dirty="0"/>
              <a:t>Züchtungen:	Resistenzzüchtung (Re-Sorten)</a:t>
            </a:r>
          </a:p>
          <a:p>
            <a:r>
              <a:rPr lang="de-DE" sz="2000" dirty="0"/>
              <a:t>		konventionelle Züchtung (Pi-Sorten)</a:t>
            </a:r>
          </a:p>
          <a:p>
            <a:endParaRPr lang="de-DE" sz="2000" dirty="0"/>
          </a:p>
          <a:p>
            <a:r>
              <a:rPr lang="de-DE" sz="2000" dirty="0"/>
              <a:t>Eigenschaften:	- sehr frosthart</a:t>
            </a:r>
          </a:p>
          <a:p>
            <a:r>
              <a:rPr lang="de-DE" sz="2000" dirty="0"/>
              <a:t>		- gute Lagerfähigkeit</a:t>
            </a:r>
          </a:p>
          <a:p>
            <a:r>
              <a:rPr lang="de-DE" sz="2000" dirty="0"/>
              <a:t>		- geringe Anfälligkeit gegenüber Krankheiten</a:t>
            </a:r>
          </a:p>
          <a:p>
            <a:r>
              <a:rPr lang="de-DE" sz="2000" dirty="0"/>
              <a:t>		  (Re=Resistenz z.B. gegen Schorf, Echten Mehltau, 			   Feuerbrand)</a:t>
            </a:r>
          </a:p>
          <a:p>
            <a:r>
              <a:rPr lang="de-DE" sz="2000" dirty="0"/>
              <a:t>		- Tafelobstqualität</a:t>
            </a:r>
          </a:p>
          <a:p>
            <a:r>
              <a:rPr lang="de-DE" sz="2000" dirty="0"/>
              <a:t>		- Sommer- und Herbstapfel </a:t>
            </a:r>
            <a:r>
              <a:rPr lang="de-DE" sz="2000"/>
              <a:t>im Angebot</a:t>
            </a:r>
            <a:endParaRPr lang="de-DE" sz="2000" dirty="0"/>
          </a:p>
          <a:p>
            <a:endParaRPr lang="de-DE" sz="2000" dirty="0"/>
          </a:p>
          <a:p>
            <a:endParaRPr lang="de-DE" sz="2000" dirty="0"/>
          </a:p>
          <a:p>
            <a:endParaRPr lang="de-DE" sz="2000" dirty="0"/>
          </a:p>
          <a:p>
            <a:endParaRPr lang="de-DE" sz="2000" dirty="0"/>
          </a:p>
          <a:p>
            <a:endParaRPr lang="de-DE" sz="2000" dirty="0"/>
          </a:p>
          <a:p>
            <a:endParaRPr lang="de-DE" b="1" dirty="0"/>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5"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2757FE15-2051-DD46-B731-F827CA636562}" type="slidenum">
              <a:rPr lang="de-DE" sz="1400">
                <a:cs typeface="Arial" charset="0"/>
              </a:rPr>
              <a:pPr eaLnBrk="1" hangingPunct="1"/>
              <a:t>110</a:t>
            </a:fld>
            <a:endParaRPr lang="de-DE" sz="1400">
              <a:cs typeface="Arial" charset="0"/>
            </a:endParaRPr>
          </a:p>
        </p:txBody>
      </p:sp>
      <p:sp>
        <p:nvSpPr>
          <p:cNvPr id="185346"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185347" name="Rectangle 3"/>
          <p:cNvSpPr>
            <a:spLocks noChangeArrowheads="1"/>
          </p:cNvSpPr>
          <p:nvPr/>
        </p:nvSpPr>
        <p:spPr bwMode="auto">
          <a:xfrm>
            <a:off x="0" y="163513"/>
            <a:ext cx="2093843"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dirty="0"/>
              <a:t>Unterlagenwahl</a:t>
            </a:r>
          </a:p>
        </p:txBody>
      </p:sp>
      <p:sp>
        <p:nvSpPr>
          <p:cNvPr id="185348" name="Rectangle 4"/>
          <p:cNvSpPr>
            <a:spLocks noChangeArrowheads="1"/>
          </p:cNvSpPr>
          <p:nvPr/>
        </p:nvSpPr>
        <p:spPr bwMode="auto">
          <a:xfrm>
            <a:off x="179388" y="836613"/>
            <a:ext cx="8964612" cy="501675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endParaRPr lang="de-DE" sz="2000" dirty="0"/>
          </a:p>
          <a:p>
            <a:r>
              <a:rPr lang="de-DE" sz="2000" b="1" dirty="0"/>
              <a:t>Eigenschaften von </a:t>
            </a:r>
            <a:r>
              <a:rPr lang="de-DE" sz="2000" b="1" u="sng" dirty="0"/>
              <a:t>schwach</a:t>
            </a:r>
            <a:r>
              <a:rPr lang="de-DE" sz="2000" b="1" dirty="0"/>
              <a:t> wachsenden Unterlagen</a:t>
            </a:r>
          </a:p>
          <a:p>
            <a:endParaRPr lang="de-DE" sz="2000" dirty="0"/>
          </a:p>
          <a:p>
            <a:pPr>
              <a:buFontTx/>
              <a:buChar char="-"/>
            </a:pPr>
            <a:r>
              <a:rPr lang="de-DE" sz="2000" dirty="0"/>
              <a:t>Geringe </a:t>
            </a:r>
            <a:r>
              <a:rPr lang="de-DE" sz="2000" dirty="0" err="1"/>
              <a:t>Enthöhe</a:t>
            </a:r>
            <a:endParaRPr lang="de-DE" sz="2000" dirty="0"/>
          </a:p>
          <a:p>
            <a:pPr>
              <a:buFontTx/>
              <a:buChar char="-"/>
            </a:pPr>
            <a:r>
              <a:rPr lang="de-DE" sz="2000" dirty="0"/>
              <a:t>Beginnt eher mit dem Ertrag</a:t>
            </a:r>
          </a:p>
          <a:p>
            <a:pPr>
              <a:buFontTx/>
              <a:buChar char="-"/>
            </a:pPr>
            <a:r>
              <a:rPr lang="de-DE" sz="2000" dirty="0"/>
              <a:t>Schwaches Wurzelsystem, Empfindlich gegenüber schlechten Böden,  </a:t>
            </a:r>
          </a:p>
          <a:p>
            <a:r>
              <a:rPr lang="de-DE" sz="2000" dirty="0"/>
              <a:t> </a:t>
            </a:r>
            <a:r>
              <a:rPr lang="de-DE" sz="2000" dirty="0" err="1"/>
              <a:t>Staunesse</a:t>
            </a:r>
            <a:r>
              <a:rPr lang="de-DE" sz="2000" dirty="0"/>
              <a:t>, Frost, Wasser- und Nährstoffmangel, Krankheiten, Schädlingen</a:t>
            </a:r>
          </a:p>
          <a:p>
            <a:r>
              <a:rPr lang="de-DE" sz="2000" dirty="0"/>
              <a:t> </a:t>
            </a:r>
          </a:p>
          <a:p>
            <a:endParaRPr lang="de-DE" sz="2000" dirty="0"/>
          </a:p>
          <a:p>
            <a:r>
              <a:rPr lang="de-DE" sz="2000" b="1" dirty="0"/>
              <a:t>Eigenschaften von </a:t>
            </a:r>
            <a:r>
              <a:rPr lang="de-DE" sz="2000" b="1" u="sng" dirty="0"/>
              <a:t>stark</a:t>
            </a:r>
            <a:r>
              <a:rPr lang="de-DE" sz="2000" b="1" dirty="0"/>
              <a:t> wachsenden Unterlagen</a:t>
            </a:r>
          </a:p>
          <a:p>
            <a:endParaRPr lang="de-DE" sz="2000" dirty="0"/>
          </a:p>
          <a:p>
            <a:pPr>
              <a:buFontTx/>
              <a:buChar char="-"/>
            </a:pPr>
            <a:r>
              <a:rPr lang="de-DE" sz="2000" dirty="0"/>
              <a:t>hohe </a:t>
            </a:r>
            <a:r>
              <a:rPr lang="de-DE" sz="2000" dirty="0" err="1"/>
              <a:t>Enthöhe</a:t>
            </a:r>
            <a:endParaRPr lang="de-DE" sz="2000" dirty="0"/>
          </a:p>
          <a:p>
            <a:pPr>
              <a:buFontTx/>
              <a:buChar char="-"/>
            </a:pPr>
            <a:r>
              <a:rPr lang="de-DE" sz="2000" dirty="0"/>
              <a:t>Beginnt später mit dem Ertrag</a:t>
            </a:r>
          </a:p>
          <a:p>
            <a:pPr>
              <a:buFontTx/>
              <a:buChar char="-"/>
            </a:pPr>
            <a:r>
              <a:rPr lang="de-DE" sz="2000" dirty="0"/>
              <a:t>Unempfindlicher  gegen schlechten Böden, Trockenheit, </a:t>
            </a:r>
            <a:r>
              <a:rPr lang="de-DE" sz="2000" dirty="0" err="1"/>
              <a:t>Staunesse</a:t>
            </a:r>
            <a:r>
              <a:rPr lang="de-DE" sz="2000" dirty="0"/>
              <a:t>, Frost, </a:t>
            </a:r>
          </a:p>
          <a:p>
            <a:r>
              <a:rPr lang="de-DE" sz="2000" dirty="0"/>
              <a:t> Krankheiten, Schädlingen</a:t>
            </a:r>
          </a:p>
          <a:p>
            <a:endParaRPr lang="de-DE" sz="2000" dirty="0"/>
          </a:p>
        </p:txBody>
      </p:sp>
    </p:spTree>
    <p:extLst>
      <p:ext uri="{BB962C8B-B14F-4D97-AF65-F5344CB8AC3E}">
        <p14:creationId xmlns:p14="http://schemas.microsoft.com/office/powerpoint/2010/main" val="586071453"/>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5"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2757FE15-2051-DD46-B731-F827CA636562}" type="slidenum">
              <a:rPr lang="de-DE" sz="1400">
                <a:cs typeface="Arial" charset="0"/>
              </a:rPr>
              <a:pPr eaLnBrk="1" hangingPunct="1"/>
              <a:t>111</a:t>
            </a:fld>
            <a:endParaRPr lang="de-DE" sz="1400">
              <a:cs typeface="Arial" charset="0"/>
            </a:endParaRPr>
          </a:p>
        </p:txBody>
      </p:sp>
      <p:sp>
        <p:nvSpPr>
          <p:cNvPr id="185346"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185347" name="Rectangle 3"/>
          <p:cNvSpPr>
            <a:spLocks noChangeArrowheads="1"/>
          </p:cNvSpPr>
          <p:nvPr/>
        </p:nvSpPr>
        <p:spPr bwMode="auto">
          <a:xfrm>
            <a:off x="0" y="163513"/>
            <a:ext cx="2093843"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dirty="0"/>
              <a:t>Unterlagenwahl</a:t>
            </a:r>
          </a:p>
        </p:txBody>
      </p:sp>
      <p:sp>
        <p:nvSpPr>
          <p:cNvPr id="185348" name="Rectangle 4"/>
          <p:cNvSpPr>
            <a:spLocks noChangeArrowheads="1"/>
          </p:cNvSpPr>
          <p:nvPr/>
        </p:nvSpPr>
        <p:spPr bwMode="auto">
          <a:xfrm>
            <a:off x="179388" y="836613"/>
            <a:ext cx="8964612" cy="563231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endParaRPr lang="de-DE" sz="2000" dirty="0"/>
          </a:p>
          <a:p>
            <a:r>
              <a:rPr lang="de-DE" sz="2000" b="1" dirty="0"/>
              <a:t>Einfluss von Unterlage und Edelreis</a:t>
            </a:r>
          </a:p>
          <a:p>
            <a:endParaRPr lang="de-DE" sz="2000" dirty="0"/>
          </a:p>
          <a:p>
            <a:pPr>
              <a:buFontTx/>
              <a:buChar char="-"/>
            </a:pPr>
            <a:r>
              <a:rPr lang="de-DE" sz="2000" dirty="0"/>
              <a:t>Wurzelgröße und Wurzeltiefe</a:t>
            </a:r>
          </a:p>
          <a:p>
            <a:pPr>
              <a:buFontTx/>
              <a:buChar char="-"/>
            </a:pPr>
            <a:r>
              <a:rPr lang="de-DE" sz="2000" dirty="0"/>
              <a:t>Wasser- und Nährstoffaufnahme</a:t>
            </a:r>
          </a:p>
          <a:p>
            <a:pPr>
              <a:buFontTx/>
              <a:buChar char="-"/>
            </a:pPr>
            <a:r>
              <a:rPr lang="de-DE" sz="2000" dirty="0"/>
              <a:t>Standfestigkeit, Verankerung</a:t>
            </a:r>
          </a:p>
          <a:p>
            <a:pPr>
              <a:buFontTx/>
              <a:buChar char="-"/>
            </a:pPr>
            <a:r>
              <a:rPr lang="de-DE" sz="2000" dirty="0"/>
              <a:t>Wuchsstärke</a:t>
            </a:r>
          </a:p>
          <a:p>
            <a:pPr>
              <a:buFontTx/>
              <a:buChar char="-"/>
            </a:pPr>
            <a:r>
              <a:rPr lang="de-DE" sz="2000" dirty="0"/>
              <a:t>Lebensdauer</a:t>
            </a:r>
          </a:p>
          <a:p>
            <a:pPr>
              <a:buFontTx/>
              <a:buChar char="-"/>
            </a:pPr>
            <a:r>
              <a:rPr lang="de-DE" sz="2000" dirty="0"/>
              <a:t>Blütenbildung </a:t>
            </a:r>
          </a:p>
          <a:p>
            <a:pPr>
              <a:buFontTx/>
              <a:buChar char="-"/>
            </a:pPr>
            <a:r>
              <a:rPr lang="de-DE" sz="2000" dirty="0"/>
              <a:t>Ertragsverlauf/Ertragsbeginn/Ertragsleistung</a:t>
            </a:r>
          </a:p>
          <a:p>
            <a:pPr>
              <a:buFontTx/>
              <a:buChar char="-"/>
            </a:pPr>
            <a:r>
              <a:rPr lang="de-DE" sz="2000" dirty="0"/>
              <a:t>Frosthärte</a:t>
            </a:r>
          </a:p>
          <a:p>
            <a:pPr>
              <a:buFontTx/>
              <a:buChar char="-"/>
            </a:pPr>
            <a:r>
              <a:rPr lang="de-DE" sz="2000" dirty="0"/>
              <a:t>Widerstandsfähigkeit gegen Schädlinge</a:t>
            </a:r>
          </a:p>
          <a:p>
            <a:pPr>
              <a:buFontTx/>
              <a:buChar char="-"/>
            </a:pPr>
            <a:r>
              <a:rPr lang="de-DE" sz="2000" dirty="0"/>
              <a:t>Qualität der Früchte/Fruchtentwicklung/Reife</a:t>
            </a:r>
          </a:p>
          <a:p>
            <a:endParaRPr lang="de-DE" sz="2000" dirty="0"/>
          </a:p>
          <a:p>
            <a:endParaRPr lang="de-DE" sz="2000" dirty="0"/>
          </a:p>
          <a:p>
            <a:r>
              <a:rPr lang="de-DE" sz="2000" dirty="0"/>
              <a:t>Direkte Einflussnahme auf das neue Gehölz durch die Unterlagenwahl.</a:t>
            </a:r>
          </a:p>
          <a:p>
            <a:r>
              <a:rPr lang="de-DE" sz="2000" dirty="0"/>
              <a:t>z. B. Anbau von Süßkirschen auf leichten Böden mit der </a:t>
            </a:r>
            <a:r>
              <a:rPr lang="de-DE" sz="2000" dirty="0" err="1"/>
              <a:t>Mahaleb</a:t>
            </a:r>
            <a:r>
              <a:rPr lang="de-DE" sz="2000" dirty="0"/>
              <a:t>-Unterlage oder auf schwere Böden mit der Vogelkirschenunterlage.</a:t>
            </a:r>
            <a:endParaRPr lang="de-DE" b="1" dirty="0"/>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5"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2757FE15-2051-DD46-B731-F827CA636562}" type="slidenum">
              <a:rPr lang="de-DE" sz="1400">
                <a:cs typeface="Arial" charset="0"/>
              </a:rPr>
              <a:pPr eaLnBrk="1" hangingPunct="1"/>
              <a:t>112</a:t>
            </a:fld>
            <a:endParaRPr lang="de-DE" sz="1400">
              <a:cs typeface="Arial" charset="0"/>
            </a:endParaRPr>
          </a:p>
        </p:txBody>
      </p:sp>
      <p:sp>
        <p:nvSpPr>
          <p:cNvPr id="185346"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185347" name="Rectangle 3"/>
          <p:cNvSpPr>
            <a:spLocks noChangeArrowheads="1"/>
          </p:cNvSpPr>
          <p:nvPr/>
        </p:nvSpPr>
        <p:spPr bwMode="auto">
          <a:xfrm>
            <a:off x="0" y="163513"/>
            <a:ext cx="3920176"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dirty="0"/>
              <a:t>Vermehrung durch Veredelung</a:t>
            </a:r>
          </a:p>
        </p:txBody>
      </p:sp>
      <p:sp>
        <p:nvSpPr>
          <p:cNvPr id="185348" name="Rectangle 4"/>
          <p:cNvSpPr>
            <a:spLocks noChangeArrowheads="1"/>
          </p:cNvSpPr>
          <p:nvPr/>
        </p:nvSpPr>
        <p:spPr bwMode="auto">
          <a:xfrm>
            <a:off x="179388" y="836613"/>
            <a:ext cx="8964612" cy="70788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endParaRPr lang="de-DE" sz="2000" dirty="0"/>
          </a:p>
          <a:p>
            <a:r>
              <a:rPr lang="de-DE" sz="2000" b="1" dirty="0"/>
              <a:t>Einfluss von Unterlage und Edelreis auf die </a:t>
            </a:r>
            <a:r>
              <a:rPr lang="de-DE" sz="2000" b="1" dirty="0" err="1"/>
              <a:t>Baumhöhe</a:t>
            </a:r>
            <a:endParaRPr lang="de-DE" sz="2000" b="1" dirty="0"/>
          </a:p>
        </p:txBody>
      </p:sp>
      <p:graphicFrame>
        <p:nvGraphicFramePr>
          <p:cNvPr id="2" name="Tabelle 1"/>
          <p:cNvGraphicFramePr>
            <a:graphicFrameLocks noGrp="1"/>
          </p:cNvGraphicFramePr>
          <p:nvPr/>
        </p:nvGraphicFramePr>
        <p:xfrm>
          <a:off x="1119280" y="1844824"/>
          <a:ext cx="7269144" cy="4404972"/>
        </p:xfrm>
        <a:graphic>
          <a:graphicData uri="http://schemas.openxmlformats.org/drawingml/2006/table">
            <a:tbl>
              <a:tblPr firstRow="1" bandRow="1">
                <a:tableStyleId>{21E4AEA4-8DFA-4A89-87EB-49C32662AFE0}</a:tableStyleId>
              </a:tblPr>
              <a:tblGrid>
                <a:gridCol w="1817286">
                  <a:extLst>
                    <a:ext uri="{9D8B030D-6E8A-4147-A177-3AD203B41FA5}">
                      <a16:colId xmlns:a16="http://schemas.microsoft.com/office/drawing/2014/main" val="20000"/>
                    </a:ext>
                  </a:extLst>
                </a:gridCol>
                <a:gridCol w="1817286">
                  <a:extLst>
                    <a:ext uri="{9D8B030D-6E8A-4147-A177-3AD203B41FA5}">
                      <a16:colId xmlns:a16="http://schemas.microsoft.com/office/drawing/2014/main" val="20001"/>
                    </a:ext>
                  </a:extLst>
                </a:gridCol>
                <a:gridCol w="1817286">
                  <a:extLst>
                    <a:ext uri="{9D8B030D-6E8A-4147-A177-3AD203B41FA5}">
                      <a16:colId xmlns:a16="http://schemas.microsoft.com/office/drawing/2014/main" val="20002"/>
                    </a:ext>
                  </a:extLst>
                </a:gridCol>
                <a:gridCol w="1817286">
                  <a:extLst>
                    <a:ext uri="{9D8B030D-6E8A-4147-A177-3AD203B41FA5}">
                      <a16:colId xmlns:a16="http://schemas.microsoft.com/office/drawing/2014/main" val="20003"/>
                    </a:ext>
                  </a:extLst>
                </a:gridCol>
              </a:tblGrid>
              <a:tr h="1078247">
                <a:tc>
                  <a:txBody>
                    <a:bodyPr/>
                    <a:lstStyle/>
                    <a:p>
                      <a:r>
                        <a:rPr lang="de-DE" dirty="0"/>
                        <a:t>Baumart</a:t>
                      </a:r>
                    </a:p>
                  </a:txBody>
                  <a:tcPr/>
                </a:tc>
                <a:tc>
                  <a:txBody>
                    <a:bodyPr/>
                    <a:lstStyle/>
                    <a:p>
                      <a:r>
                        <a:rPr lang="de-DE" dirty="0" err="1"/>
                        <a:t>Baumhöhe</a:t>
                      </a:r>
                      <a:r>
                        <a:rPr lang="de-DE" dirty="0"/>
                        <a:t> </a:t>
                      </a:r>
                    </a:p>
                    <a:p>
                      <a:r>
                        <a:rPr lang="de-DE" dirty="0"/>
                        <a:t>bis 2m</a:t>
                      </a:r>
                    </a:p>
                    <a:p>
                      <a:r>
                        <a:rPr lang="de-DE" dirty="0"/>
                        <a:t>(</a:t>
                      </a:r>
                      <a:r>
                        <a:rPr lang="de-DE" dirty="0" err="1"/>
                        <a:t>kleinkronig</a:t>
                      </a:r>
                      <a:r>
                        <a:rPr lang="de-DE" dirty="0"/>
                        <a:t>)</a:t>
                      </a:r>
                    </a:p>
                  </a:txBody>
                  <a:tcPr/>
                </a:tc>
                <a:tc>
                  <a:txBody>
                    <a:bodyPr/>
                    <a:lstStyle/>
                    <a:p>
                      <a:r>
                        <a:rPr lang="de-DE" dirty="0" err="1"/>
                        <a:t>Baumhöhe</a:t>
                      </a:r>
                      <a:r>
                        <a:rPr lang="de-DE" dirty="0"/>
                        <a:t> </a:t>
                      </a:r>
                    </a:p>
                    <a:p>
                      <a:r>
                        <a:rPr lang="de-DE" dirty="0"/>
                        <a:t>bis 3m</a:t>
                      </a:r>
                    </a:p>
                    <a:p>
                      <a:r>
                        <a:rPr lang="de-DE" dirty="0"/>
                        <a:t>(mittelgroß)</a:t>
                      </a:r>
                    </a:p>
                  </a:txBody>
                  <a:tcPr/>
                </a:tc>
                <a:tc>
                  <a:txBody>
                    <a:bodyPr/>
                    <a:lstStyle/>
                    <a:p>
                      <a:r>
                        <a:rPr lang="de-DE" dirty="0" err="1"/>
                        <a:t>Baumhöhe</a:t>
                      </a:r>
                      <a:endParaRPr lang="de-DE" dirty="0"/>
                    </a:p>
                    <a:p>
                      <a:r>
                        <a:rPr lang="de-DE" dirty="0"/>
                        <a:t>über 3m</a:t>
                      </a:r>
                    </a:p>
                    <a:p>
                      <a:r>
                        <a:rPr lang="de-DE" dirty="0"/>
                        <a:t>(</a:t>
                      </a:r>
                      <a:r>
                        <a:rPr lang="de-DE" dirty="0" err="1"/>
                        <a:t>großkronig</a:t>
                      </a:r>
                      <a:r>
                        <a:rPr lang="de-DE" dirty="0"/>
                        <a:t>)</a:t>
                      </a:r>
                    </a:p>
                  </a:txBody>
                  <a:tcPr/>
                </a:tc>
                <a:extLst>
                  <a:ext uri="{0D108BD9-81ED-4DB2-BD59-A6C34878D82A}">
                    <a16:rowId xmlns:a16="http://schemas.microsoft.com/office/drawing/2014/main" val="10000"/>
                  </a:ext>
                </a:extLst>
              </a:tr>
              <a:tr h="766405">
                <a:tc>
                  <a:txBody>
                    <a:bodyPr/>
                    <a:lstStyle/>
                    <a:p>
                      <a:r>
                        <a:rPr lang="de-DE" dirty="0"/>
                        <a:t>Apfel</a:t>
                      </a:r>
                    </a:p>
                  </a:txBody>
                  <a:tcPr/>
                </a:tc>
                <a:tc>
                  <a:txBody>
                    <a:bodyPr/>
                    <a:lstStyle/>
                    <a:p>
                      <a:r>
                        <a:rPr lang="de-DE" dirty="0"/>
                        <a:t>auf M27, M9</a:t>
                      </a:r>
                    </a:p>
                  </a:txBody>
                  <a:tcPr/>
                </a:tc>
                <a:tc>
                  <a:txBody>
                    <a:bodyPr/>
                    <a:lstStyle/>
                    <a:p>
                      <a:r>
                        <a:rPr lang="de-DE" dirty="0"/>
                        <a:t>auf M26, MM6, M7</a:t>
                      </a:r>
                    </a:p>
                  </a:txBody>
                  <a:tcPr/>
                </a:tc>
                <a:tc>
                  <a:txBody>
                    <a:bodyPr/>
                    <a:lstStyle/>
                    <a:p>
                      <a:r>
                        <a:rPr lang="de-DE" dirty="0"/>
                        <a:t>Sämlinge, Typenunterlage</a:t>
                      </a:r>
                    </a:p>
                  </a:txBody>
                  <a:tcPr/>
                </a:tc>
                <a:extLst>
                  <a:ext uri="{0D108BD9-81ED-4DB2-BD59-A6C34878D82A}">
                    <a16:rowId xmlns:a16="http://schemas.microsoft.com/office/drawing/2014/main" val="10001"/>
                  </a:ext>
                </a:extLst>
              </a:tr>
              <a:tr h="624699">
                <a:tc>
                  <a:txBody>
                    <a:bodyPr/>
                    <a:lstStyle/>
                    <a:p>
                      <a:r>
                        <a:rPr lang="de-DE" dirty="0"/>
                        <a:t>Birne</a:t>
                      </a:r>
                    </a:p>
                  </a:txBody>
                  <a:tcPr/>
                </a:tc>
                <a:tc>
                  <a:txBody>
                    <a:bodyPr/>
                    <a:lstStyle/>
                    <a:p>
                      <a:r>
                        <a:rPr lang="de-DE" dirty="0"/>
                        <a:t>auf Quitte C</a:t>
                      </a:r>
                    </a:p>
                  </a:txBody>
                  <a:tcPr/>
                </a:tc>
                <a:tc>
                  <a:txBody>
                    <a:bodyPr/>
                    <a:lstStyle/>
                    <a:p>
                      <a:r>
                        <a:rPr lang="de-DE" dirty="0"/>
                        <a:t>auf Quitte A, BA 29</a:t>
                      </a:r>
                    </a:p>
                  </a:txBody>
                  <a:tcPr/>
                </a:tc>
                <a:tc>
                  <a:txBody>
                    <a:bodyPr/>
                    <a:lstStyle/>
                    <a:p>
                      <a:r>
                        <a:rPr lang="de-DE" dirty="0"/>
                        <a:t>Sämlinge</a:t>
                      </a:r>
                    </a:p>
                  </a:txBody>
                  <a:tcPr/>
                </a:tc>
                <a:extLst>
                  <a:ext uri="{0D108BD9-81ED-4DB2-BD59-A6C34878D82A}">
                    <a16:rowId xmlns:a16="http://schemas.microsoft.com/office/drawing/2014/main" val="10002"/>
                  </a:ext>
                </a:extLst>
              </a:tr>
              <a:tr h="624699">
                <a:tc>
                  <a:txBody>
                    <a:bodyPr/>
                    <a:lstStyle/>
                    <a:p>
                      <a:r>
                        <a:rPr lang="de-DE" dirty="0"/>
                        <a:t>Pflaume</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a:t>auf </a:t>
                      </a:r>
                      <a:r>
                        <a:rPr lang="de-DE" dirty="0" err="1"/>
                        <a:t>Pixi</a:t>
                      </a:r>
                      <a:r>
                        <a:rPr lang="de-DE" dirty="0"/>
                        <a:t>, </a:t>
                      </a:r>
                      <a:r>
                        <a:rPr lang="de-DE" dirty="0" err="1"/>
                        <a:t>Wavit</a:t>
                      </a:r>
                      <a:r>
                        <a:rPr lang="de-DE" dirty="0"/>
                        <a:t>,</a:t>
                      </a:r>
                    </a:p>
                    <a:p>
                      <a:pPr marL="0" marR="0" indent="0" algn="l" defTabSz="914400" rtl="0" eaLnBrk="1" fontAlgn="auto" latinLnBrk="0" hangingPunct="1">
                        <a:lnSpc>
                          <a:spcPct val="100000"/>
                        </a:lnSpc>
                        <a:spcBef>
                          <a:spcPts val="0"/>
                        </a:spcBef>
                        <a:spcAft>
                          <a:spcPts val="0"/>
                        </a:spcAft>
                        <a:buClrTx/>
                        <a:buSzTx/>
                        <a:buFontTx/>
                        <a:buNone/>
                        <a:tabLst/>
                        <a:defRPr/>
                      </a:pPr>
                      <a:r>
                        <a:rPr lang="de-DE" dirty="0" err="1"/>
                        <a:t>Weiwa</a:t>
                      </a:r>
                      <a:r>
                        <a:rPr lang="de-DE" dirty="0"/>
                        <a:t>, </a:t>
                      </a:r>
                    </a:p>
                  </a:txBody>
                  <a:tcPr/>
                </a:tc>
                <a:tc>
                  <a:txBody>
                    <a:bodyPr/>
                    <a:lstStyle/>
                    <a:p>
                      <a:r>
                        <a:rPr lang="de-DE" dirty="0"/>
                        <a:t>auf GF 655/2</a:t>
                      </a:r>
                    </a:p>
                  </a:txBody>
                  <a:tcPr/>
                </a:tc>
                <a:tc>
                  <a:txBody>
                    <a:bodyPr/>
                    <a:lstStyle/>
                    <a:p>
                      <a:r>
                        <a:rPr lang="de-DE" dirty="0"/>
                        <a:t>Sämlinge</a:t>
                      </a:r>
                    </a:p>
                  </a:txBody>
                  <a:tcPr/>
                </a:tc>
                <a:extLst>
                  <a:ext uri="{0D108BD9-81ED-4DB2-BD59-A6C34878D82A}">
                    <a16:rowId xmlns:a16="http://schemas.microsoft.com/office/drawing/2014/main" val="10003"/>
                  </a:ext>
                </a:extLst>
              </a:tr>
              <a:tr h="624699">
                <a:tc>
                  <a:txBody>
                    <a:bodyPr/>
                    <a:lstStyle/>
                    <a:p>
                      <a:r>
                        <a:rPr lang="de-DE" dirty="0"/>
                        <a:t>Kirsche</a:t>
                      </a:r>
                    </a:p>
                  </a:txBody>
                  <a:tcPr/>
                </a:tc>
                <a:tc>
                  <a:txBody>
                    <a:bodyPr/>
                    <a:lstStyle/>
                    <a:p>
                      <a:r>
                        <a:rPr lang="de-DE" dirty="0"/>
                        <a:t>auf </a:t>
                      </a:r>
                      <a:r>
                        <a:rPr lang="de-DE" dirty="0" err="1"/>
                        <a:t>GiSelA</a:t>
                      </a:r>
                      <a:r>
                        <a:rPr lang="de-DE" baseline="0" dirty="0"/>
                        <a:t> 3, </a:t>
                      </a:r>
                      <a:r>
                        <a:rPr lang="de-DE" baseline="0" dirty="0" err="1"/>
                        <a:t>Weinroot</a:t>
                      </a:r>
                      <a:r>
                        <a:rPr lang="de-DE" baseline="0" dirty="0"/>
                        <a:t> 720</a:t>
                      </a:r>
                      <a:endParaRPr lang="de-DE" dirty="0"/>
                    </a:p>
                  </a:txBody>
                  <a:tcPr/>
                </a:tc>
                <a:tc>
                  <a:txBody>
                    <a:bodyPr/>
                    <a:lstStyle/>
                    <a:p>
                      <a:r>
                        <a:rPr lang="de-DE" dirty="0"/>
                        <a:t>auf </a:t>
                      </a:r>
                      <a:r>
                        <a:rPr lang="de-DE" dirty="0" err="1"/>
                        <a:t>GiSela</a:t>
                      </a:r>
                      <a:r>
                        <a:rPr lang="de-DE" dirty="0"/>
                        <a:t> 5, </a:t>
                      </a:r>
                    </a:p>
                    <a:p>
                      <a:r>
                        <a:rPr lang="de-DE" dirty="0" err="1"/>
                        <a:t>Weinroot</a:t>
                      </a:r>
                      <a:r>
                        <a:rPr lang="de-DE" dirty="0"/>
                        <a:t> 158</a:t>
                      </a:r>
                    </a:p>
                  </a:txBody>
                  <a:tcPr/>
                </a:tc>
                <a:tc>
                  <a:txBody>
                    <a:bodyPr/>
                    <a:lstStyle/>
                    <a:p>
                      <a:r>
                        <a:rPr lang="de-DE" dirty="0"/>
                        <a:t>Sämlinge</a:t>
                      </a:r>
                    </a:p>
                  </a:txBody>
                  <a:tcPr/>
                </a:tc>
                <a:extLst>
                  <a:ext uri="{0D108BD9-81ED-4DB2-BD59-A6C34878D82A}">
                    <a16:rowId xmlns:a16="http://schemas.microsoft.com/office/drawing/2014/main" val="10004"/>
                  </a:ext>
                </a:extLst>
              </a:tr>
              <a:tr h="624699">
                <a:tc>
                  <a:txBody>
                    <a:bodyPr/>
                    <a:lstStyle/>
                    <a:p>
                      <a:r>
                        <a:rPr lang="de-DE" dirty="0"/>
                        <a:t>Pfirsich</a:t>
                      </a:r>
                    </a:p>
                  </a:txBody>
                  <a:tcPr/>
                </a:tc>
                <a:tc>
                  <a:txBody>
                    <a:bodyPr/>
                    <a:lstStyle/>
                    <a:p>
                      <a:endParaRPr lang="de-DE" dirty="0"/>
                    </a:p>
                  </a:txBody>
                  <a:tcPr/>
                </a:tc>
                <a:tc>
                  <a:txBody>
                    <a:bodyPr/>
                    <a:lstStyle/>
                    <a:p>
                      <a:r>
                        <a:rPr lang="de-DE" dirty="0"/>
                        <a:t>auf St. Julien, </a:t>
                      </a:r>
                      <a:r>
                        <a:rPr lang="de-DE" dirty="0" err="1"/>
                        <a:t>Rubira</a:t>
                      </a:r>
                      <a:endParaRPr lang="de-DE" dirty="0"/>
                    </a:p>
                  </a:txBody>
                  <a:tcPr/>
                </a:tc>
                <a:tc>
                  <a:txBody>
                    <a:bodyPr/>
                    <a:lstStyle/>
                    <a:p>
                      <a:r>
                        <a:rPr lang="de-DE" dirty="0"/>
                        <a:t>Sämlinge</a:t>
                      </a:r>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49293696"/>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5"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2757FE15-2051-DD46-B731-F827CA636562}" type="slidenum">
              <a:rPr lang="de-DE" sz="1400">
                <a:cs typeface="Arial" charset="0"/>
              </a:rPr>
              <a:pPr eaLnBrk="1" hangingPunct="1"/>
              <a:t>113</a:t>
            </a:fld>
            <a:endParaRPr lang="de-DE" sz="1400">
              <a:cs typeface="Arial" charset="0"/>
            </a:endParaRPr>
          </a:p>
        </p:txBody>
      </p:sp>
      <p:sp>
        <p:nvSpPr>
          <p:cNvPr id="185346"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185347" name="Rectangle 3"/>
          <p:cNvSpPr>
            <a:spLocks noChangeArrowheads="1"/>
          </p:cNvSpPr>
          <p:nvPr/>
        </p:nvSpPr>
        <p:spPr bwMode="auto">
          <a:xfrm>
            <a:off x="0" y="163513"/>
            <a:ext cx="3136436"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dirty="0"/>
              <a:t>Vermehrung/Veredelung</a:t>
            </a:r>
          </a:p>
        </p:txBody>
      </p:sp>
      <p:sp>
        <p:nvSpPr>
          <p:cNvPr id="185348" name="Rectangle 4"/>
          <p:cNvSpPr>
            <a:spLocks noChangeArrowheads="1"/>
          </p:cNvSpPr>
          <p:nvPr/>
        </p:nvSpPr>
        <p:spPr bwMode="auto">
          <a:xfrm>
            <a:off x="179388" y="836613"/>
            <a:ext cx="8964612" cy="10156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endParaRPr lang="de-DE" sz="2000" dirty="0"/>
          </a:p>
          <a:p>
            <a:r>
              <a:rPr lang="de-DE" sz="2000" b="1" dirty="0"/>
              <a:t>Einfluss von Unterlage und Edelreis auf die </a:t>
            </a:r>
            <a:r>
              <a:rPr lang="de-DE" sz="2000" b="1" dirty="0" err="1"/>
              <a:t>Baumhöhe</a:t>
            </a:r>
            <a:endParaRPr lang="de-DE" sz="2000" b="1" dirty="0"/>
          </a:p>
          <a:p>
            <a:endParaRPr lang="de-DE" sz="2000" b="1" dirty="0"/>
          </a:p>
        </p:txBody>
      </p:sp>
      <p:graphicFrame>
        <p:nvGraphicFramePr>
          <p:cNvPr id="3" name="Tabelle 2">
            <a:extLst>
              <a:ext uri="{FF2B5EF4-FFF2-40B4-BE49-F238E27FC236}">
                <a16:creationId xmlns:a16="http://schemas.microsoft.com/office/drawing/2014/main" id="{C6375D7E-B1C2-4546-B7C1-367F8A2611A4}"/>
              </a:ext>
            </a:extLst>
          </p:cNvPr>
          <p:cNvGraphicFramePr>
            <a:graphicFrameLocks noGrp="1"/>
          </p:cNvGraphicFramePr>
          <p:nvPr/>
        </p:nvGraphicFramePr>
        <p:xfrm>
          <a:off x="323528" y="1852276"/>
          <a:ext cx="7920880" cy="2608070"/>
        </p:xfrm>
        <a:graphic>
          <a:graphicData uri="http://schemas.openxmlformats.org/drawingml/2006/table">
            <a:tbl>
              <a:tblPr firstRow="1" bandRow="1">
                <a:tableStyleId>{21E4AEA4-8DFA-4A89-87EB-49C32662AFE0}</a:tableStyleId>
              </a:tblPr>
              <a:tblGrid>
                <a:gridCol w="1584176">
                  <a:extLst>
                    <a:ext uri="{9D8B030D-6E8A-4147-A177-3AD203B41FA5}">
                      <a16:colId xmlns:a16="http://schemas.microsoft.com/office/drawing/2014/main" val="4273391962"/>
                    </a:ext>
                  </a:extLst>
                </a:gridCol>
                <a:gridCol w="1584176">
                  <a:extLst>
                    <a:ext uri="{9D8B030D-6E8A-4147-A177-3AD203B41FA5}">
                      <a16:colId xmlns:a16="http://schemas.microsoft.com/office/drawing/2014/main" val="453538815"/>
                    </a:ext>
                  </a:extLst>
                </a:gridCol>
                <a:gridCol w="1584176">
                  <a:extLst>
                    <a:ext uri="{9D8B030D-6E8A-4147-A177-3AD203B41FA5}">
                      <a16:colId xmlns:a16="http://schemas.microsoft.com/office/drawing/2014/main" val="2132230446"/>
                    </a:ext>
                  </a:extLst>
                </a:gridCol>
                <a:gridCol w="1584176">
                  <a:extLst>
                    <a:ext uri="{9D8B030D-6E8A-4147-A177-3AD203B41FA5}">
                      <a16:colId xmlns:a16="http://schemas.microsoft.com/office/drawing/2014/main" val="489835958"/>
                    </a:ext>
                  </a:extLst>
                </a:gridCol>
                <a:gridCol w="1584176">
                  <a:extLst>
                    <a:ext uri="{9D8B030D-6E8A-4147-A177-3AD203B41FA5}">
                      <a16:colId xmlns:a16="http://schemas.microsoft.com/office/drawing/2014/main" val="2676619418"/>
                    </a:ext>
                  </a:extLst>
                </a:gridCol>
              </a:tblGrid>
              <a:tr h="911642">
                <a:tc>
                  <a:txBody>
                    <a:bodyPr/>
                    <a:lstStyle/>
                    <a:p>
                      <a:r>
                        <a:rPr lang="de-DE" dirty="0"/>
                        <a:t>Baumart</a:t>
                      </a:r>
                    </a:p>
                  </a:txBody>
                  <a:tcPr/>
                </a:tc>
                <a:tc>
                  <a:txBody>
                    <a:bodyPr/>
                    <a:lstStyle/>
                    <a:p>
                      <a:r>
                        <a:rPr lang="de-DE" dirty="0"/>
                        <a:t>Hochstamm</a:t>
                      </a:r>
                    </a:p>
                  </a:txBody>
                  <a:tcPr/>
                </a:tc>
                <a:tc>
                  <a:txBody>
                    <a:bodyPr/>
                    <a:lstStyle/>
                    <a:p>
                      <a:r>
                        <a:rPr lang="de-DE" dirty="0"/>
                        <a:t>Halbstamm</a:t>
                      </a:r>
                    </a:p>
                  </a:txBody>
                  <a:tcPr/>
                </a:tc>
                <a:tc>
                  <a:txBody>
                    <a:bodyPr/>
                    <a:lstStyle/>
                    <a:p>
                      <a:r>
                        <a:rPr lang="de-DE" dirty="0"/>
                        <a:t>Buschbaum</a:t>
                      </a:r>
                    </a:p>
                  </a:txBody>
                  <a:tcPr/>
                </a:tc>
                <a:tc>
                  <a:txBody>
                    <a:bodyPr/>
                    <a:lstStyle/>
                    <a:p>
                      <a:r>
                        <a:rPr lang="de-DE" dirty="0"/>
                        <a:t>Spindel</a:t>
                      </a:r>
                    </a:p>
                  </a:txBody>
                  <a:tcPr/>
                </a:tc>
                <a:extLst>
                  <a:ext uri="{0D108BD9-81ED-4DB2-BD59-A6C34878D82A}">
                    <a16:rowId xmlns:a16="http://schemas.microsoft.com/office/drawing/2014/main" val="1556360026"/>
                  </a:ext>
                </a:extLst>
              </a:tr>
              <a:tr h="528174">
                <a:tc>
                  <a:txBody>
                    <a:bodyPr/>
                    <a:lstStyle/>
                    <a:p>
                      <a:r>
                        <a:rPr lang="de-DE" dirty="0"/>
                        <a:t>Höhe</a:t>
                      </a:r>
                    </a:p>
                  </a:txBody>
                  <a:tcPr/>
                </a:tc>
                <a:tc>
                  <a:txBody>
                    <a:bodyPr/>
                    <a:lstStyle/>
                    <a:p>
                      <a:r>
                        <a:rPr lang="de-DE" dirty="0"/>
                        <a:t>6-10m</a:t>
                      </a:r>
                    </a:p>
                  </a:txBody>
                  <a:tcPr/>
                </a:tc>
                <a:tc>
                  <a:txBody>
                    <a:bodyPr/>
                    <a:lstStyle/>
                    <a:p>
                      <a:r>
                        <a:rPr lang="de-DE" dirty="0"/>
                        <a:t>4-5m</a:t>
                      </a:r>
                    </a:p>
                  </a:txBody>
                  <a:tcPr/>
                </a:tc>
                <a:tc>
                  <a:txBody>
                    <a:bodyPr/>
                    <a:lstStyle/>
                    <a:p>
                      <a:r>
                        <a:rPr lang="de-DE" dirty="0"/>
                        <a:t>3-4m</a:t>
                      </a:r>
                    </a:p>
                  </a:txBody>
                  <a:tcPr/>
                </a:tc>
                <a:tc>
                  <a:txBody>
                    <a:bodyPr/>
                    <a:lstStyle/>
                    <a:p>
                      <a:r>
                        <a:rPr lang="de-DE" dirty="0"/>
                        <a:t>2-3m</a:t>
                      </a:r>
                    </a:p>
                  </a:txBody>
                  <a:tcPr/>
                </a:tc>
                <a:extLst>
                  <a:ext uri="{0D108BD9-81ED-4DB2-BD59-A6C34878D82A}">
                    <a16:rowId xmlns:a16="http://schemas.microsoft.com/office/drawing/2014/main" val="1159072693"/>
                  </a:ext>
                </a:extLst>
              </a:tr>
              <a:tr h="528174">
                <a:tc>
                  <a:txBody>
                    <a:bodyPr/>
                    <a:lstStyle/>
                    <a:p>
                      <a:r>
                        <a:rPr lang="de-DE" dirty="0"/>
                        <a:t>Breite</a:t>
                      </a:r>
                    </a:p>
                  </a:txBody>
                  <a:tcPr/>
                </a:tc>
                <a:tc>
                  <a:txBody>
                    <a:bodyPr/>
                    <a:lstStyle/>
                    <a:p>
                      <a:r>
                        <a:rPr lang="de-DE" dirty="0"/>
                        <a:t>8-10m</a:t>
                      </a:r>
                    </a:p>
                  </a:txBody>
                  <a:tcPr/>
                </a:tc>
                <a:tc>
                  <a:txBody>
                    <a:bodyPr/>
                    <a:lstStyle/>
                    <a:p>
                      <a:r>
                        <a:rPr lang="de-DE" dirty="0"/>
                        <a:t>8-10m</a:t>
                      </a:r>
                    </a:p>
                  </a:txBody>
                  <a:tcPr/>
                </a:tc>
                <a:tc>
                  <a:txBody>
                    <a:bodyPr/>
                    <a:lstStyle/>
                    <a:p>
                      <a:r>
                        <a:rPr lang="de-DE" dirty="0"/>
                        <a:t>6-4m</a:t>
                      </a:r>
                    </a:p>
                  </a:txBody>
                  <a:tcPr/>
                </a:tc>
                <a:tc>
                  <a:txBody>
                    <a:bodyPr/>
                    <a:lstStyle/>
                    <a:p>
                      <a:r>
                        <a:rPr lang="de-DE" dirty="0"/>
                        <a:t>3-1m</a:t>
                      </a:r>
                    </a:p>
                  </a:txBody>
                  <a:tcPr/>
                </a:tc>
                <a:extLst>
                  <a:ext uri="{0D108BD9-81ED-4DB2-BD59-A6C34878D82A}">
                    <a16:rowId xmlns:a16="http://schemas.microsoft.com/office/drawing/2014/main" val="3057705609"/>
                  </a:ext>
                </a:extLst>
              </a:tr>
              <a:tr h="528174">
                <a:tc>
                  <a:txBody>
                    <a:bodyPr/>
                    <a:lstStyle/>
                    <a:p>
                      <a:r>
                        <a:rPr lang="de-DE" dirty="0"/>
                        <a:t>Größe/</a:t>
                      </a:r>
                    </a:p>
                    <a:p>
                      <a:r>
                        <a:rPr lang="de-DE" dirty="0"/>
                        <a:t>Grundfläche</a:t>
                      </a:r>
                    </a:p>
                  </a:txBody>
                  <a:tcPr/>
                </a:tc>
                <a:tc>
                  <a:txBody>
                    <a:bodyPr/>
                    <a:lstStyle/>
                    <a:p>
                      <a:r>
                        <a:rPr lang="de-DE" dirty="0"/>
                        <a:t>50m</a:t>
                      </a:r>
                      <a:r>
                        <a:rPr lang="de-DE" baseline="30000" dirty="0"/>
                        <a:t>2</a:t>
                      </a:r>
                      <a:endParaRPr lang="de-DE" dirty="0"/>
                    </a:p>
                  </a:txBody>
                  <a:tcPr/>
                </a:tc>
                <a:tc>
                  <a:txBody>
                    <a:bodyPr/>
                    <a:lstStyle/>
                    <a:p>
                      <a:r>
                        <a:rPr lang="de-DE" dirty="0"/>
                        <a:t>50m</a:t>
                      </a:r>
                      <a:r>
                        <a:rPr lang="de-DE" baseline="30000" dirty="0"/>
                        <a:t>2</a:t>
                      </a:r>
                      <a:endParaRPr lang="de-DE" dirty="0"/>
                    </a:p>
                  </a:txBody>
                  <a:tcPr/>
                </a:tc>
                <a:tc>
                  <a:txBody>
                    <a:bodyPr/>
                    <a:lstStyle/>
                    <a:p>
                      <a:r>
                        <a:rPr lang="de-DE" dirty="0"/>
                        <a:t>20m</a:t>
                      </a:r>
                      <a:r>
                        <a:rPr lang="de-DE" baseline="30000" dirty="0"/>
                        <a:t>2</a:t>
                      </a:r>
                      <a:endParaRPr lang="de-DE" dirty="0"/>
                    </a:p>
                  </a:txBody>
                  <a:tcPr/>
                </a:tc>
                <a:tc>
                  <a:txBody>
                    <a:bodyPr/>
                    <a:lstStyle/>
                    <a:p>
                      <a:r>
                        <a:rPr lang="de-DE" dirty="0"/>
                        <a:t>5-2m</a:t>
                      </a:r>
                      <a:r>
                        <a:rPr lang="de-DE" baseline="30000" dirty="0"/>
                        <a:t>2</a:t>
                      </a:r>
                      <a:endParaRPr lang="de-DE" dirty="0"/>
                    </a:p>
                  </a:txBody>
                  <a:tcPr/>
                </a:tc>
                <a:extLst>
                  <a:ext uri="{0D108BD9-81ED-4DB2-BD59-A6C34878D82A}">
                    <a16:rowId xmlns:a16="http://schemas.microsoft.com/office/drawing/2014/main" val="1047535170"/>
                  </a:ext>
                </a:extLst>
              </a:tr>
            </a:tbl>
          </a:graphicData>
        </a:graphic>
      </p:graphicFrame>
    </p:spTree>
    <p:extLst>
      <p:ext uri="{BB962C8B-B14F-4D97-AF65-F5344CB8AC3E}">
        <p14:creationId xmlns:p14="http://schemas.microsoft.com/office/powerpoint/2010/main" val="1933303356"/>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3"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6BA41084-82F2-FF41-A868-525A70FA1467}" type="slidenum">
              <a:rPr lang="de-DE" sz="1400">
                <a:cs typeface="Arial" charset="0"/>
              </a:rPr>
              <a:pPr eaLnBrk="1" hangingPunct="1"/>
              <a:t>114</a:t>
            </a:fld>
            <a:endParaRPr lang="de-DE" sz="1400">
              <a:cs typeface="Arial" charset="0"/>
            </a:endParaRPr>
          </a:p>
        </p:txBody>
      </p:sp>
      <p:sp>
        <p:nvSpPr>
          <p:cNvPr id="187394"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187395" name="Rectangle 3"/>
          <p:cNvSpPr>
            <a:spLocks noChangeArrowheads="1"/>
          </p:cNvSpPr>
          <p:nvPr/>
        </p:nvSpPr>
        <p:spPr bwMode="auto">
          <a:xfrm>
            <a:off x="0" y="163513"/>
            <a:ext cx="2720975" cy="400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a:t>Veredlungsprobleme</a:t>
            </a:r>
          </a:p>
        </p:txBody>
      </p:sp>
      <p:sp>
        <p:nvSpPr>
          <p:cNvPr id="187396" name="Rectangle 4"/>
          <p:cNvSpPr>
            <a:spLocks noChangeArrowheads="1"/>
          </p:cNvSpPr>
          <p:nvPr/>
        </p:nvSpPr>
        <p:spPr bwMode="auto">
          <a:xfrm>
            <a:off x="179388" y="836613"/>
            <a:ext cx="8785225" cy="708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de-DE" sz="2000"/>
              <a:t>Lebensgemeinschaft von zwei Partnern die durch </a:t>
            </a:r>
          </a:p>
          <a:p>
            <a:r>
              <a:rPr lang="de-DE" sz="2000"/>
              <a:t>die Veredlung entstanden sind. (Edelreis und Unterlage)</a:t>
            </a:r>
          </a:p>
        </p:txBody>
      </p:sp>
      <p:pic>
        <p:nvPicPr>
          <p:cNvPr id="187397" name="Picture 6" descr="E:\Bild 11029.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4716463" y="3141663"/>
            <a:ext cx="2447925" cy="32639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87398" name="Picture 8" descr="E:\Bild 11030.jpg"/>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1763713" y="1844675"/>
            <a:ext cx="3024187" cy="4032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9441" name="Inhaltsplatzhalter 4" descr="DSC_0046 Kopie.JPG"/>
          <p:cNvPicPr>
            <a:picLocks noGrp="1" noChangeAspect="1"/>
          </p:cNvPicPr>
          <p:nvPr>
            <p:ph idx="1"/>
          </p:nvPr>
        </p:nvPicPr>
        <p:blipFill>
          <a:blip r:embed="rId2" cstate="email">
            <a:lum bright="-10000" contrast="10000"/>
            <a:extLst>
              <a:ext uri="{28A0092B-C50C-407E-A947-70E740481C1C}">
                <a14:useLocalDpi xmlns:a14="http://schemas.microsoft.com/office/drawing/2010/main" val="0"/>
              </a:ext>
            </a:extLst>
          </a:blip>
          <a:srcRect l="13336" r="13336"/>
          <a:stretch>
            <a:fillRect/>
          </a:stretch>
        </p:blipFill>
        <p:spPr bwMode="auto">
          <a:xfrm>
            <a:off x="2484438" y="692150"/>
            <a:ext cx="3167062" cy="5761038"/>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89442"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02790C36-5057-9B41-B950-8D3A14381AB0}" type="slidenum">
              <a:rPr lang="de-DE" sz="1400">
                <a:cs typeface="Arial" charset="0"/>
              </a:rPr>
              <a:pPr eaLnBrk="1" hangingPunct="1"/>
              <a:t>115</a:t>
            </a:fld>
            <a:endParaRPr lang="de-DE" sz="1400">
              <a:cs typeface="Arial" charset="0"/>
            </a:endParaRPr>
          </a:p>
        </p:txBody>
      </p:sp>
      <p:sp>
        <p:nvSpPr>
          <p:cNvPr id="189443"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189444" name="Rectangle 3"/>
          <p:cNvSpPr>
            <a:spLocks noChangeArrowheads="1"/>
          </p:cNvSpPr>
          <p:nvPr/>
        </p:nvSpPr>
        <p:spPr bwMode="auto">
          <a:xfrm>
            <a:off x="0" y="163513"/>
            <a:ext cx="2579688" cy="400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a:t>Veredlungsproblem</a:t>
            </a: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5"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6CABF100-02CA-2843-BD25-E5EAE7D870A4}" type="slidenum">
              <a:rPr lang="de-DE" sz="1400">
                <a:cs typeface="Arial" charset="0"/>
              </a:rPr>
              <a:pPr eaLnBrk="1" hangingPunct="1"/>
              <a:t>116</a:t>
            </a:fld>
            <a:endParaRPr lang="de-DE" sz="1400">
              <a:cs typeface="Arial" charset="0"/>
            </a:endParaRPr>
          </a:p>
        </p:txBody>
      </p:sp>
      <p:pic>
        <p:nvPicPr>
          <p:cNvPr id="190466" name="Inhaltsplatzhalter 4" descr="DSC00024 (2) Kopie.jpg"/>
          <p:cNvPicPr>
            <a:picLocks noGrp="1" noChangeAspect="1"/>
          </p:cNvPicPr>
          <p:nvPr/>
        </p:nvPicPr>
        <p:blipFill>
          <a:blip r:embed="rId2" cstate="email">
            <a:extLst>
              <a:ext uri="{28A0092B-C50C-407E-A947-70E740481C1C}">
                <a14:useLocalDpi xmlns:a14="http://schemas.microsoft.com/office/drawing/2010/main" val="0"/>
              </a:ext>
            </a:extLst>
          </a:blip>
          <a:srcRect t="2599" b="2599"/>
          <a:stretch>
            <a:fillRect/>
          </a:stretch>
        </p:blipFill>
        <p:spPr bwMode="auto">
          <a:xfrm>
            <a:off x="250825" y="836613"/>
            <a:ext cx="7805738" cy="55499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90467"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190468" name="Rectangle 3"/>
          <p:cNvSpPr>
            <a:spLocks noChangeArrowheads="1"/>
          </p:cNvSpPr>
          <p:nvPr/>
        </p:nvSpPr>
        <p:spPr bwMode="auto">
          <a:xfrm>
            <a:off x="0" y="163513"/>
            <a:ext cx="2579688" cy="400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a:t>Veredlungsproblem</a:t>
            </a: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89"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EA7720B9-67C3-394E-9C62-52C8151D200B}" type="slidenum">
              <a:rPr lang="de-DE" sz="1400">
                <a:cs typeface="Arial" charset="0"/>
              </a:rPr>
              <a:pPr eaLnBrk="1" hangingPunct="1"/>
              <a:t>117</a:t>
            </a:fld>
            <a:endParaRPr lang="de-DE" sz="1400">
              <a:cs typeface="Arial" charset="0"/>
            </a:endParaRPr>
          </a:p>
        </p:txBody>
      </p:sp>
      <p:sp>
        <p:nvSpPr>
          <p:cNvPr id="191490"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191491" name="Rectangle 3"/>
          <p:cNvSpPr>
            <a:spLocks noChangeArrowheads="1"/>
          </p:cNvSpPr>
          <p:nvPr/>
        </p:nvSpPr>
        <p:spPr bwMode="auto">
          <a:xfrm>
            <a:off x="0" y="163513"/>
            <a:ext cx="2963863" cy="400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a:t>Veredlungsgrundlagen</a:t>
            </a:r>
          </a:p>
        </p:txBody>
      </p:sp>
      <p:sp>
        <p:nvSpPr>
          <p:cNvPr id="191492" name="Rectangle 4"/>
          <p:cNvSpPr>
            <a:spLocks noChangeArrowheads="1"/>
          </p:cNvSpPr>
          <p:nvPr/>
        </p:nvSpPr>
        <p:spPr bwMode="auto">
          <a:xfrm>
            <a:off x="179388" y="836613"/>
            <a:ext cx="8750300" cy="71405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endParaRPr lang="de-DE" sz="2000"/>
          </a:p>
          <a:p>
            <a:r>
              <a:rPr lang="de-DE" sz="2000" b="1"/>
              <a:t>Warum möchte man Gehölze veredeln ?</a:t>
            </a:r>
          </a:p>
          <a:p>
            <a:r>
              <a:rPr lang="de-DE" sz="2000"/>
              <a:t>Wenn die Fruchtqualität nichtmehr überzeugt, zu Krankheitsanfällig ist, die Obstsorten nicht selbstfruchtbar ist, eine neue Sorte zu bekommen</a:t>
            </a:r>
          </a:p>
          <a:p>
            <a:endParaRPr lang="de-DE" sz="2000"/>
          </a:p>
          <a:p>
            <a:r>
              <a:rPr lang="de-DE" sz="2000" b="1"/>
              <a:t>Wann sollten die Edelreiser geschnitten werden ?</a:t>
            </a:r>
          </a:p>
          <a:p>
            <a:r>
              <a:rPr lang="de-DE" sz="2000"/>
              <a:t>Im Winter bei frostfreiem Wetter</a:t>
            </a:r>
          </a:p>
          <a:p>
            <a:endParaRPr lang="de-DE" sz="2000"/>
          </a:p>
          <a:p>
            <a:r>
              <a:rPr lang="de-DE" sz="2000" b="1"/>
              <a:t>Woher kann ich die Edelreiser bekommen ?</a:t>
            </a:r>
          </a:p>
          <a:p>
            <a:r>
              <a:rPr lang="de-DE" sz="2000"/>
              <a:t>Baumschulen, Versuchsstationen, Gärten,...</a:t>
            </a:r>
          </a:p>
          <a:p>
            <a:endParaRPr lang="de-DE" sz="2000"/>
          </a:p>
          <a:p>
            <a:r>
              <a:rPr lang="de-DE" sz="2000" b="1"/>
              <a:t>Wie lagere ich die Edelreiser ?</a:t>
            </a:r>
          </a:p>
          <a:p>
            <a:r>
              <a:rPr lang="de-DE" sz="2000"/>
              <a:t>Die Reiser sollten gut verpackt, kühl aber frostfrei in Handtüchern oder anderen Verpackungen aufbewahrt werden.</a:t>
            </a:r>
          </a:p>
          <a:p>
            <a:endParaRPr lang="de-DE" sz="2000" b="1"/>
          </a:p>
          <a:p>
            <a:r>
              <a:rPr lang="de-DE" sz="2000" b="1"/>
              <a:t>Wie sollten die Reiser beschaffen sein ?</a:t>
            </a:r>
          </a:p>
          <a:p>
            <a:r>
              <a:rPr lang="de-DE" sz="2000"/>
              <a:t>Es sollten letztjährige gesunde Triebe sein.</a:t>
            </a:r>
          </a:p>
          <a:p>
            <a:endParaRPr lang="de-DE" sz="2000" b="1"/>
          </a:p>
          <a:p>
            <a:endParaRPr lang="de-DE" sz="2000"/>
          </a:p>
          <a:p>
            <a:endParaRPr lang="de-DE" sz="2000"/>
          </a:p>
          <a:p>
            <a:endParaRPr lang="de-DE" sz="2000"/>
          </a:p>
          <a:p>
            <a:endParaRPr lang="de-DE" sz="2000"/>
          </a:p>
          <a:p>
            <a:endParaRPr lang="de-DE" b="1"/>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7"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C057849B-5E3D-2645-97CB-4BE0FA66280D}" type="slidenum">
              <a:rPr lang="de-DE" sz="1400">
                <a:cs typeface="Arial" charset="0"/>
              </a:rPr>
              <a:pPr eaLnBrk="1" hangingPunct="1"/>
              <a:t>118</a:t>
            </a:fld>
            <a:endParaRPr lang="de-DE" sz="1400">
              <a:cs typeface="Arial" charset="0"/>
            </a:endParaRPr>
          </a:p>
        </p:txBody>
      </p:sp>
      <p:sp>
        <p:nvSpPr>
          <p:cNvPr id="193538"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193539" name="Rectangle 3"/>
          <p:cNvSpPr>
            <a:spLocks noChangeArrowheads="1"/>
          </p:cNvSpPr>
          <p:nvPr/>
        </p:nvSpPr>
        <p:spPr bwMode="auto">
          <a:xfrm>
            <a:off x="0" y="163513"/>
            <a:ext cx="2963863" cy="400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a:t>Veredlungsgrundlagen</a:t>
            </a:r>
          </a:p>
        </p:txBody>
      </p:sp>
      <p:sp>
        <p:nvSpPr>
          <p:cNvPr id="193540" name="Rectangle 4"/>
          <p:cNvSpPr>
            <a:spLocks noChangeArrowheads="1"/>
          </p:cNvSpPr>
          <p:nvPr/>
        </p:nvSpPr>
        <p:spPr bwMode="auto">
          <a:xfrm>
            <a:off x="179388" y="836613"/>
            <a:ext cx="8964612" cy="7448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endParaRPr lang="de-DE" sz="2000"/>
          </a:p>
          <a:p>
            <a:r>
              <a:rPr lang="de-DE" sz="2000" b="1"/>
              <a:t>Veredlungsverfahren</a:t>
            </a:r>
          </a:p>
          <a:p>
            <a:endParaRPr lang="de-DE" sz="2000" b="1"/>
          </a:p>
          <a:p>
            <a:endParaRPr lang="de-DE" sz="2000"/>
          </a:p>
          <a:p>
            <a:r>
              <a:rPr lang="de-DE" sz="2000"/>
              <a:t>		</a:t>
            </a:r>
            <a:r>
              <a:rPr lang="de-DE" sz="2000" b="1" u="sng"/>
              <a:t>Augenveredlung</a:t>
            </a:r>
            <a:r>
              <a:rPr lang="de-DE" sz="2000"/>
              <a:t>	</a:t>
            </a:r>
            <a:r>
              <a:rPr lang="de-DE" sz="2000" b="1" u="sng"/>
              <a:t>Reiserveredlung</a:t>
            </a:r>
            <a:endParaRPr lang="de-DE" sz="2000" b="1"/>
          </a:p>
          <a:p>
            <a:endParaRPr lang="de-DE" sz="2000" u="sng"/>
          </a:p>
          <a:p>
            <a:r>
              <a:rPr lang="de-DE" sz="2000"/>
              <a:t>Zeitraum:	Sommer (Juli-August)	Ganzjährig</a:t>
            </a:r>
          </a:p>
          <a:p>
            <a:endParaRPr lang="de-DE" sz="2000"/>
          </a:p>
          <a:p>
            <a:r>
              <a:rPr lang="de-DE" sz="2000"/>
              <a:t>Augen:		1			3-5</a:t>
            </a:r>
          </a:p>
          <a:p>
            <a:endParaRPr lang="de-DE" sz="2000"/>
          </a:p>
          <a:p>
            <a:r>
              <a:rPr lang="de-DE" sz="2000"/>
              <a:t>Verfahren:	Okulieren		</a:t>
            </a:r>
            <a:r>
              <a:rPr lang="de-DE" sz="2000" u="sng"/>
              <a:t>Holzveredlungen</a:t>
            </a:r>
          </a:p>
          <a:p>
            <a:r>
              <a:rPr lang="de-DE" sz="2000"/>
              <a:t>		(T-Schnitt)		- Kopulation (Jan-März)							- Geißfußveredlung 							   (Winter)	</a:t>
            </a:r>
          </a:p>
          <a:p>
            <a:r>
              <a:rPr lang="de-DE" sz="2000"/>
              <a:t>					</a:t>
            </a:r>
            <a:r>
              <a:rPr lang="de-DE" sz="2000" u="sng"/>
              <a:t>Rindenveredlungen</a:t>
            </a:r>
          </a:p>
          <a:p>
            <a:r>
              <a:rPr lang="de-DE" sz="2000"/>
              <a:t>					- Pfropfen (März-Mai)</a:t>
            </a:r>
          </a:p>
          <a:p>
            <a:endParaRPr lang="de-DE" sz="2000"/>
          </a:p>
          <a:p>
            <a:endParaRPr lang="de-DE" sz="2000"/>
          </a:p>
          <a:p>
            <a:endParaRPr lang="de-DE" sz="2000" b="1"/>
          </a:p>
          <a:p>
            <a:endParaRPr lang="de-DE" sz="2000"/>
          </a:p>
          <a:p>
            <a:endParaRPr lang="de-DE" sz="2000"/>
          </a:p>
          <a:p>
            <a:endParaRPr lang="de-DE" sz="2000"/>
          </a:p>
          <a:p>
            <a:endParaRPr lang="de-DE" sz="2000"/>
          </a:p>
          <a:p>
            <a:endParaRPr lang="de-DE" b="1"/>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5" name="Foliennummernplatzhalter 4"/>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62913114-6A51-1447-9ED3-DC1EA55A06CE}" type="slidenum">
              <a:rPr lang="de-DE" sz="1400">
                <a:cs typeface="Arial" charset="0"/>
              </a:rPr>
              <a:pPr eaLnBrk="1" hangingPunct="1"/>
              <a:t>119</a:t>
            </a:fld>
            <a:endParaRPr lang="de-DE" sz="1400">
              <a:cs typeface="Arial" charset="0"/>
            </a:endParaRPr>
          </a:p>
        </p:txBody>
      </p:sp>
      <p:sp>
        <p:nvSpPr>
          <p:cNvPr id="195586" name="Rectangle 2"/>
          <p:cNvSpPr>
            <a:spLocks noGrp="1" noChangeArrowheads="1"/>
          </p:cNvSpPr>
          <p:nvPr>
            <p:ph type="body" sz="half" idx="1"/>
          </p:nvPr>
        </p:nvSpPr>
        <p:spPr bwMode="auto">
          <a:xfrm>
            <a:off x="214313" y="1357313"/>
            <a:ext cx="8569325" cy="5167312"/>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lnSpc>
                <a:spcPct val="90000"/>
              </a:lnSpc>
              <a:buFontTx/>
              <a:buNone/>
            </a:pPr>
            <a:r>
              <a:rPr lang="de-DE" sz="2000" b="1" dirty="0">
                <a:latin typeface="Arial" charset="0"/>
              </a:rPr>
              <a:t>Zubehör zum Veredeln von Obstgehölzen</a:t>
            </a:r>
          </a:p>
          <a:p>
            <a:pPr>
              <a:buFontTx/>
              <a:buNone/>
            </a:pPr>
            <a:endParaRPr lang="de-DE" sz="2400" dirty="0">
              <a:latin typeface="Arial" charset="0"/>
              <a:hlinkClick r:id="rId3"/>
            </a:endParaRPr>
          </a:p>
          <a:p>
            <a:pPr>
              <a:buFontTx/>
              <a:buNone/>
            </a:pPr>
            <a:r>
              <a:rPr lang="de-DE" sz="2000" dirty="0">
                <a:latin typeface="Arial" charset="0"/>
                <a:hlinkClick r:id="rId3"/>
              </a:rPr>
              <a:t>Okuliermesser</a:t>
            </a:r>
            <a:r>
              <a:rPr lang="de-DE" sz="2000" dirty="0">
                <a:latin typeface="Arial" charset="0"/>
              </a:rPr>
              <a:t> </a:t>
            </a:r>
          </a:p>
          <a:p>
            <a:pPr>
              <a:buFontTx/>
              <a:buNone/>
            </a:pPr>
            <a:r>
              <a:rPr lang="de-DE" sz="2000" dirty="0">
                <a:latin typeface="Arial" charset="0"/>
              </a:rPr>
              <a:t>z.B. TINA Veredlungsmesser     	</a:t>
            </a:r>
          </a:p>
          <a:p>
            <a:pPr>
              <a:buFontTx/>
              <a:buNone/>
            </a:pPr>
            <a:r>
              <a:rPr lang="de-DE" sz="2000" dirty="0">
                <a:latin typeface="Arial" charset="0"/>
              </a:rPr>
              <a:t> </a:t>
            </a:r>
          </a:p>
          <a:p>
            <a:pPr>
              <a:buFontTx/>
              <a:buNone/>
            </a:pPr>
            <a:r>
              <a:rPr lang="de-DE" sz="2000" dirty="0">
                <a:latin typeface="Arial" charset="0"/>
                <a:hlinkClick r:id="rId4"/>
              </a:rPr>
              <a:t>Veredlungsunterlagen</a:t>
            </a:r>
            <a:r>
              <a:rPr lang="de-DE" sz="2000" dirty="0">
                <a:latin typeface="Arial" charset="0"/>
              </a:rPr>
              <a:t> </a:t>
            </a:r>
          </a:p>
          <a:p>
            <a:pPr>
              <a:buFontTx/>
              <a:buNone/>
            </a:pPr>
            <a:r>
              <a:rPr lang="de-DE" sz="2000" dirty="0">
                <a:latin typeface="Arial" charset="0"/>
              </a:rPr>
              <a:t>Sämlings- oder </a:t>
            </a:r>
            <a:r>
              <a:rPr lang="de-DE" sz="2000" dirty="0" err="1">
                <a:latin typeface="Arial" charset="0"/>
              </a:rPr>
              <a:t>Thypenunterlage</a:t>
            </a:r>
            <a:r>
              <a:rPr lang="de-DE" sz="2000" dirty="0">
                <a:latin typeface="Arial" charset="0"/>
              </a:rPr>
              <a:t>     	</a:t>
            </a:r>
          </a:p>
          <a:p>
            <a:pPr>
              <a:buFontTx/>
              <a:buNone/>
            </a:pPr>
            <a:endParaRPr lang="de-DE" sz="2000" dirty="0">
              <a:latin typeface="Arial" charset="0"/>
              <a:hlinkClick r:id="rId5"/>
            </a:endParaRPr>
          </a:p>
          <a:p>
            <a:pPr>
              <a:buFontTx/>
              <a:buNone/>
            </a:pPr>
            <a:r>
              <a:rPr lang="de-DE" sz="2000" dirty="0">
                <a:latin typeface="Arial" charset="0"/>
                <a:hlinkClick r:id="rId5"/>
              </a:rPr>
              <a:t>Veredlungsverschlüsse</a:t>
            </a:r>
            <a:r>
              <a:rPr lang="de-DE" sz="2000" dirty="0">
                <a:latin typeface="Arial" charset="0"/>
              </a:rPr>
              <a:t> </a:t>
            </a:r>
          </a:p>
          <a:p>
            <a:pPr>
              <a:buFontTx/>
              <a:buNone/>
            </a:pPr>
            <a:r>
              <a:rPr lang="de-DE" sz="2000" dirty="0">
                <a:latin typeface="Arial" charset="0"/>
              </a:rPr>
              <a:t>OSV </a:t>
            </a:r>
            <a:r>
              <a:rPr lang="de-DE" sz="2000" dirty="0" err="1">
                <a:latin typeface="Arial" charset="0"/>
              </a:rPr>
              <a:t>Vereldungsgummi</a:t>
            </a:r>
            <a:r>
              <a:rPr lang="de-DE" sz="2000" dirty="0">
                <a:latin typeface="Arial" charset="0"/>
              </a:rPr>
              <a:t>     	 </a:t>
            </a:r>
            <a:br>
              <a:rPr lang="de-DE" sz="2000" dirty="0">
                <a:latin typeface="Arial" charset="0"/>
              </a:rPr>
            </a:br>
            <a:r>
              <a:rPr lang="de-DE" sz="2000" dirty="0">
                <a:latin typeface="Arial" charset="0"/>
              </a:rPr>
              <a:t> </a:t>
            </a:r>
          </a:p>
          <a:p>
            <a:pPr eaLnBrk="1" hangingPunct="1">
              <a:lnSpc>
                <a:spcPct val="90000"/>
              </a:lnSpc>
              <a:buFontTx/>
              <a:buNone/>
            </a:pPr>
            <a:endParaRPr lang="de-DE" sz="2400" dirty="0">
              <a:latin typeface="Arial" charset="0"/>
            </a:endParaRPr>
          </a:p>
          <a:p>
            <a:pPr eaLnBrk="1" hangingPunct="1">
              <a:lnSpc>
                <a:spcPct val="90000"/>
              </a:lnSpc>
              <a:buFontTx/>
              <a:buNone/>
            </a:pPr>
            <a:r>
              <a:rPr lang="de-DE" sz="1400" b="1" dirty="0">
                <a:latin typeface="Arial" charset="0"/>
              </a:rPr>
              <a:t>Preise für Veredelungen: ca. 20€/je Veredlung</a:t>
            </a:r>
          </a:p>
          <a:p>
            <a:pPr eaLnBrk="1" hangingPunct="1">
              <a:lnSpc>
                <a:spcPct val="90000"/>
              </a:lnSpc>
              <a:buFontTx/>
              <a:buNone/>
            </a:pPr>
            <a:r>
              <a:rPr lang="de-DE" sz="1400" b="1" dirty="0">
                <a:latin typeface="Arial" charset="0"/>
              </a:rPr>
              <a:t>Quelle: </a:t>
            </a:r>
            <a:r>
              <a:rPr lang="de-DE" sz="1400" b="1" dirty="0" err="1">
                <a:latin typeface="Arial" charset="0"/>
              </a:rPr>
              <a:t>Barnimer</a:t>
            </a:r>
            <a:r>
              <a:rPr lang="de-DE" sz="1400" b="1" dirty="0">
                <a:latin typeface="Arial" charset="0"/>
              </a:rPr>
              <a:t> Baumschule 2016</a:t>
            </a:r>
          </a:p>
          <a:p>
            <a:pPr eaLnBrk="1" hangingPunct="1">
              <a:lnSpc>
                <a:spcPct val="90000"/>
              </a:lnSpc>
              <a:buFontTx/>
              <a:buNone/>
            </a:pPr>
            <a:endParaRPr lang="de-DE" sz="3600" b="1" dirty="0">
              <a:latin typeface="Arial" charset="0"/>
            </a:endParaRPr>
          </a:p>
        </p:txBody>
      </p:sp>
      <p:sp>
        <p:nvSpPr>
          <p:cNvPr id="195587" name="Rectangle 3"/>
          <p:cNvSpPr>
            <a:spLocks noChangeArrowheads="1"/>
          </p:cNvSpPr>
          <p:nvPr/>
        </p:nvSpPr>
        <p:spPr bwMode="auto">
          <a:xfrm>
            <a:off x="0" y="163513"/>
            <a:ext cx="2963863" cy="400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a:t>Veredlungsgrundlagen</a:t>
            </a:r>
          </a:p>
        </p:txBody>
      </p:sp>
      <p:sp>
        <p:nvSpPr>
          <p:cNvPr id="195588" name="Text Box 4"/>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pic>
        <p:nvPicPr>
          <p:cNvPr id="195589" name="Picture 2" descr="http://tbn0.google.com/images?q=tbn:HO2n_sT9zrywUM:http://www.rosenhof-schultheis.de/daten/artikel/mini_thumb/02001.jpg">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29313" y="1833563"/>
            <a:ext cx="1666875" cy="166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95590" name="Picture 4" descr="http://www.rosenhof-schultheis.de/daten/artikel/mini_thumb/01999.jpg">
            <a:hlinkClick r:id="rId4"/>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156325" y="3141663"/>
            <a:ext cx="1524000" cy="1524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95591" name="Picture 6" descr="http://www.rosenhof-schultheis.de/daten/artikel/mini_thumb/02000.jpg">
            <a:hlinkClick r:id="rId5"/>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300788" y="4724400"/>
            <a:ext cx="1333500" cy="13335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B1B6537F-E755-3346-9508-1D4852C197C7}" type="slidenum">
              <a:rPr lang="de-DE" sz="1400">
                <a:cs typeface="Arial" charset="0"/>
              </a:rPr>
              <a:pPr eaLnBrk="1" hangingPunct="1"/>
              <a:t>12</a:t>
            </a:fld>
            <a:endParaRPr lang="de-DE" sz="1400">
              <a:cs typeface="Arial" charset="0"/>
            </a:endParaRPr>
          </a:p>
        </p:txBody>
      </p:sp>
      <p:sp>
        <p:nvSpPr>
          <p:cNvPr id="46082" name="Rectangle 4"/>
          <p:cNvSpPr>
            <a:spLocks noChangeArrowheads="1"/>
          </p:cNvSpPr>
          <p:nvPr/>
        </p:nvSpPr>
        <p:spPr bwMode="auto">
          <a:xfrm>
            <a:off x="395288" y="692150"/>
            <a:ext cx="8640762" cy="1292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endParaRPr lang="de-DE" sz="2000" b="1"/>
          </a:p>
          <a:p>
            <a:endParaRPr lang="de-DE" sz="2000" b="1"/>
          </a:p>
          <a:p>
            <a:endParaRPr lang="de-DE" sz="2000" b="1"/>
          </a:p>
          <a:p>
            <a:endParaRPr lang="de-DE" b="1"/>
          </a:p>
        </p:txBody>
      </p:sp>
      <p:sp>
        <p:nvSpPr>
          <p:cNvPr id="46084" name="Text Box 6"/>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graphicFrame>
        <p:nvGraphicFramePr>
          <p:cNvPr id="6" name="Tabelle 5"/>
          <p:cNvGraphicFramePr>
            <a:graphicFrameLocks noGrp="1"/>
          </p:cNvGraphicFramePr>
          <p:nvPr>
            <p:extLst>
              <p:ext uri="{D42A27DB-BD31-4B8C-83A1-F6EECF244321}">
                <p14:modId xmlns:p14="http://schemas.microsoft.com/office/powerpoint/2010/main" val="1806135088"/>
              </p:ext>
            </p:extLst>
          </p:nvPr>
        </p:nvGraphicFramePr>
        <p:xfrm>
          <a:off x="1428750" y="1000125"/>
          <a:ext cx="6096000" cy="5084760"/>
        </p:xfrm>
        <a:graphic>
          <a:graphicData uri="http://schemas.openxmlformats.org/drawingml/2006/table">
            <a:tbl>
              <a:tblPr firstRow="1" bandRow="1">
                <a:tableStyleId>{93296810-A885-4BE3-A3E7-6D5BEEA58F35}</a:tableStyleId>
              </a:tblPr>
              <a:tblGrid>
                <a:gridCol w="3048000">
                  <a:extLst>
                    <a:ext uri="{9D8B030D-6E8A-4147-A177-3AD203B41FA5}">
                      <a16:colId xmlns:a16="http://schemas.microsoft.com/office/drawing/2014/main" val="20000"/>
                    </a:ext>
                  </a:extLst>
                </a:gridCol>
                <a:gridCol w="3048000">
                  <a:extLst>
                    <a:ext uri="{9D8B030D-6E8A-4147-A177-3AD203B41FA5}">
                      <a16:colId xmlns:a16="http://schemas.microsoft.com/office/drawing/2014/main" val="20001"/>
                    </a:ext>
                  </a:extLst>
                </a:gridCol>
              </a:tblGrid>
              <a:tr h="640074">
                <a:tc>
                  <a:txBody>
                    <a:bodyPr/>
                    <a:lstStyle/>
                    <a:p>
                      <a:r>
                        <a:rPr lang="de-DE" sz="1800" dirty="0"/>
                        <a:t>Re-Sorten</a:t>
                      </a:r>
                    </a:p>
                  </a:txBody>
                  <a:tcPr marT="45717" marB="45717"/>
                </a:tc>
                <a:tc>
                  <a:txBody>
                    <a:bodyPr/>
                    <a:lstStyle/>
                    <a:p>
                      <a:r>
                        <a:rPr lang="de-DE" sz="1800" dirty="0"/>
                        <a:t>Pi-Sorten</a:t>
                      </a:r>
                    </a:p>
                  </a:txBody>
                  <a:tcPr marT="45717" marB="45717"/>
                </a:tc>
                <a:extLst>
                  <a:ext uri="{0D108BD9-81ED-4DB2-BD59-A6C34878D82A}">
                    <a16:rowId xmlns:a16="http://schemas.microsoft.com/office/drawing/2014/main" val="10000"/>
                  </a:ext>
                </a:extLst>
              </a:tr>
              <a:tr h="370812">
                <a:tc>
                  <a:txBody>
                    <a:bodyPr/>
                    <a:lstStyle/>
                    <a:p>
                      <a:r>
                        <a:rPr lang="de-DE" sz="1800" dirty="0"/>
                        <a:t>Retina</a:t>
                      </a:r>
                    </a:p>
                  </a:txBody>
                  <a:tcPr marT="45717" marB="45717"/>
                </a:tc>
                <a:tc>
                  <a:txBody>
                    <a:bodyPr/>
                    <a:lstStyle/>
                    <a:p>
                      <a:r>
                        <a:rPr lang="de-DE" sz="1800" dirty="0"/>
                        <a:t>Piros</a:t>
                      </a:r>
                    </a:p>
                  </a:txBody>
                  <a:tcPr marT="45717" marB="45717"/>
                </a:tc>
                <a:extLst>
                  <a:ext uri="{0D108BD9-81ED-4DB2-BD59-A6C34878D82A}">
                    <a16:rowId xmlns:a16="http://schemas.microsoft.com/office/drawing/2014/main" val="10001"/>
                  </a:ext>
                </a:extLst>
              </a:tr>
              <a:tr h="370812">
                <a:tc>
                  <a:txBody>
                    <a:bodyPr/>
                    <a:lstStyle/>
                    <a:p>
                      <a:r>
                        <a:rPr lang="de-DE" sz="1800" dirty="0"/>
                        <a:t>Reka</a:t>
                      </a:r>
                    </a:p>
                  </a:txBody>
                  <a:tcPr marT="45717" marB="45717"/>
                </a:tc>
                <a:tc>
                  <a:txBody>
                    <a:bodyPr/>
                    <a:lstStyle/>
                    <a:p>
                      <a:r>
                        <a:rPr lang="de-DE" sz="1800" dirty="0"/>
                        <a:t>Pia</a:t>
                      </a:r>
                    </a:p>
                  </a:txBody>
                  <a:tcPr marT="45717" marB="45717"/>
                </a:tc>
                <a:extLst>
                  <a:ext uri="{0D108BD9-81ED-4DB2-BD59-A6C34878D82A}">
                    <a16:rowId xmlns:a16="http://schemas.microsoft.com/office/drawing/2014/main" val="10002"/>
                  </a:ext>
                </a:extLst>
              </a:tr>
              <a:tr h="370812">
                <a:tc>
                  <a:txBody>
                    <a:bodyPr/>
                    <a:lstStyle/>
                    <a:p>
                      <a:r>
                        <a:rPr lang="de-DE" sz="1800" dirty="0"/>
                        <a:t>Releika</a:t>
                      </a:r>
                    </a:p>
                  </a:txBody>
                  <a:tcPr marT="45717" marB="45717"/>
                </a:tc>
                <a:tc>
                  <a:txBody>
                    <a:bodyPr/>
                    <a:lstStyle/>
                    <a:p>
                      <a:r>
                        <a:rPr lang="de-DE" sz="1800" dirty="0"/>
                        <a:t>Pirol</a:t>
                      </a:r>
                    </a:p>
                  </a:txBody>
                  <a:tcPr marT="45717" marB="45717"/>
                </a:tc>
                <a:extLst>
                  <a:ext uri="{0D108BD9-81ED-4DB2-BD59-A6C34878D82A}">
                    <a16:rowId xmlns:a16="http://schemas.microsoft.com/office/drawing/2014/main" val="10003"/>
                  </a:ext>
                </a:extLst>
              </a:tr>
              <a:tr h="370812">
                <a:tc>
                  <a:txBody>
                    <a:bodyPr/>
                    <a:lstStyle/>
                    <a:p>
                      <a:r>
                        <a:rPr lang="de-DE" sz="1800" dirty="0"/>
                        <a:t>Reglindis</a:t>
                      </a:r>
                    </a:p>
                  </a:txBody>
                  <a:tcPr marT="45717" marB="45717"/>
                </a:tc>
                <a:tc>
                  <a:txBody>
                    <a:bodyPr/>
                    <a:lstStyle/>
                    <a:p>
                      <a:r>
                        <a:rPr lang="de-DE" sz="1800" dirty="0"/>
                        <a:t>Pikant</a:t>
                      </a:r>
                    </a:p>
                  </a:txBody>
                  <a:tcPr marT="45717" marB="45717"/>
                </a:tc>
                <a:extLst>
                  <a:ext uri="{0D108BD9-81ED-4DB2-BD59-A6C34878D82A}">
                    <a16:rowId xmlns:a16="http://schemas.microsoft.com/office/drawing/2014/main" val="10004"/>
                  </a:ext>
                </a:extLst>
              </a:tr>
              <a:tr h="370812">
                <a:tc>
                  <a:txBody>
                    <a:bodyPr/>
                    <a:lstStyle/>
                    <a:p>
                      <a:r>
                        <a:rPr lang="de-DE" sz="1800" dirty="0"/>
                        <a:t>Resi</a:t>
                      </a:r>
                    </a:p>
                  </a:txBody>
                  <a:tcPr marT="45717" marB="45717"/>
                </a:tc>
                <a:tc>
                  <a:txBody>
                    <a:bodyPr/>
                    <a:lstStyle/>
                    <a:p>
                      <a:r>
                        <a:rPr lang="de-DE" sz="1800" dirty="0"/>
                        <a:t>Piflora</a:t>
                      </a:r>
                    </a:p>
                  </a:txBody>
                  <a:tcPr marT="45717" marB="45717"/>
                </a:tc>
                <a:extLst>
                  <a:ext uri="{0D108BD9-81ED-4DB2-BD59-A6C34878D82A}">
                    <a16:rowId xmlns:a16="http://schemas.microsoft.com/office/drawing/2014/main" val="10005"/>
                  </a:ext>
                </a:extLst>
              </a:tr>
              <a:tr h="370812">
                <a:tc>
                  <a:txBody>
                    <a:bodyPr/>
                    <a:lstStyle/>
                    <a:p>
                      <a:r>
                        <a:rPr lang="de-DE" sz="1800" dirty="0"/>
                        <a:t>Reanda</a:t>
                      </a:r>
                    </a:p>
                  </a:txBody>
                  <a:tcPr marT="45717" marB="45717"/>
                </a:tc>
                <a:tc>
                  <a:txBody>
                    <a:bodyPr/>
                    <a:lstStyle/>
                    <a:p>
                      <a:r>
                        <a:rPr lang="de-DE" sz="1800" dirty="0"/>
                        <a:t>Pimona</a:t>
                      </a:r>
                    </a:p>
                  </a:txBody>
                  <a:tcPr marT="45717" marB="45717"/>
                </a:tc>
                <a:extLst>
                  <a:ext uri="{0D108BD9-81ED-4DB2-BD59-A6C34878D82A}">
                    <a16:rowId xmlns:a16="http://schemas.microsoft.com/office/drawing/2014/main" val="10006"/>
                  </a:ext>
                </a:extLst>
              </a:tr>
              <a:tr h="370812">
                <a:tc>
                  <a:txBody>
                    <a:bodyPr/>
                    <a:lstStyle/>
                    <a:p>
                      <a:r>
                        <a:rPr lang="de-DE" sz="1800" dirty="0"/>
                        <a:t>Rewena</a:t>
                      </a:r>
                    </a:p>
                  </a:txBody>
                  <a:tcPr marT="45717" marB="45717"/>
                </a:tc>
                <a:tc>
                  <a:txBody>
                    <a:bodyPr/>
                    <a:lstStyle/>
                    <a:p>
                      <a:r>
                        <a:rPr lang="de-DE" sz="1800" dirty="0"/>
                        <a:t>Pinova</a:t>
                      </a:r>
                    </a:p>
                  </a:txBody>
                  <a:tcPr marT="45717" marB="45717"/>
                </a:tc>
                <a:extLst>
                  <a:ext uri="{0D108BD9-81ED-4DB2-BD59-A6C34878D82A}">
                    <a16:rowId xmlns:a16="http://schemas.microsoft.com/office/drawing/2014/main" val="10007"/>
                  </a:ext>
                </a:extLst>
              </a:tr>
              <a:tr h="365754">
                <a:tc>
                  <a:txBody>
                    <a:bodyPr/>
                    <a:lstStyle/>
                    <a:p>
                      <a:r>
                        <a:rPr lang="de-DE" sz="1800" dirty="0"/>
                        <a:t>Rebella</a:t>
                      </a:r>
                    </a:p>
                  </a:txBody>
                  <a:tcPr marT="45717" marB="45717"/>
                </a:tc>
                <a:tc>
                  <a:txBody>
                    <a:bodyPr/>
                    <a:lstStyle/>
                    <a:p>
                      <a:r>
                        <a:rPr lang="de-DE" sz="1800" dirty="0"/>
                        <a:t>Pingo</a:t>
                      </a:r>
                    </a:p>
                  </a:txBody>
                  <a:tcPr marT="45717" marB="45717"/>
                </a:tc>
                <a:extLst>
                  <a:ext uri="{0D108BD9-81ED-4DB2-BD59-A6C34878D82A}">
                    <a16:rowId xmlns:a16="http://schemas.microsoft.com/office/drawing/2014/main" val="10008"/>
                  </a:ext>
                </a:extLst>
              </a:tr>
              <a:tr h="370812">
                <a:tc>
                  <a:txBody>
                    <a:bodyPr/>
                    <a:lstStyle/>
                    <a:p>
                      <a:r>
                        <a:rPr lang="de-DE" sz="1800" dirty="0"/>
                        <a:t>Renora</a:t>
                      </a:r>
                    </a:p>
                  </a:txBody>
                  <a:tcPr marT="45717" marB="45717"/>
                </a:tc>
                <a:tc>
                  <a:txBody>
                    <a:bodyPr/>
                    <a:lstStyle/>
                    <a:p>
                      <a:r>
                        <a:rPr lang="de-DE" sz="1800" dirty="0"/>
                        <a:t>Pilot</a:t>
                      </a:r>
                    </a:p>
                  </a:txBody>
                  <a:tcPr marT="45717" marB="45717"/>
                </a:tc>
                <a:extLst>
                  <a:ext uri="{0D108BD9-81ED-4DB2-BD59-A6C34878D82A}">
                    <a16:rowId xmlns:a16="http://schemas.microsoft.com/office/drawing/2014/main" val="10009"/>
                  </a:ext>
                </a:extLst>
              </a:tr>
              <a:tr h="370812">
                <a:tc>
                  <a:txBody>
                    <a:bodyPr/>
                    <a:lstStyle/>
                    <a:p>
                      <a:r>
                        <a:rPr lang="de-DE" sz="1800" dirty="0"/>
                        <a:t>Regine</a:t>
                      </a:r>
                    </a:p>
                  </a:txBody>
                  <a:tcPr marT="45717" marB="45717"/>
                </a:tc>
                <a:tc>
                  <a:txBody>
                    <a:bodyPr/>
                    <a:lstStyle/>
                    <a:p>
                      <a:r>
                        <a:rPr lang="de-DE" sz="1800" dirty="0" err="1"/>
                        <a:t>Piglos</a:t>
                      </a:r>
                      <a:endParaRPr lang="de-DE" sz="1800" dirty="0"/>
                    </a:p>
                  </a:txBody>
                  <a:tcPr marT="45717" marB="45717"/>
                </a:tc>
                <a:extLst>
                  <a:ext uri="{0D108BD9-81ED-4DB2-BD59-A6C34878D82A}">
                    <a16:rowId xmlns:a16="http://schemas.microsoft.com/office/drawing/2014/main" val="10010"/>
                  </a:ext>
                </a:extLst>
              </a:tr>
              <a:tr h="370812">
                <a:tc>
                  <a:txBody>
                    <a:bodyPr/>
                    <a:lstStyle/>
                    <a:p>
                      <a:r>
                        <a:rPr lang="de-DE" sz="1800" dirty="0"/>
                        <a:t>Rene</a:t>
                      </a:r>
                    </a:p>
                  </a:txBody>
                  <a:tcPr marT="45717" marB="45717"/>
                </a:tc>
                <a:tc>
                  <a:txBody>
                    <a:bodyPr/>
                    <a:lstStyle/>
                    <a:p>
                      <a:r>
                        <a:rPr lang="de-DE" sz="1800" dirty="0"/>
                        <a:t>Pirelli</a:t>
                      </a:r>
                    </a:p>
                  </a:txBody>
                  <a:tcPr marT="45717" marB="45717"/>
                </a:tc>
                <a:extLst>
                  <a:ext uri="{0D108BD9-81ED-4DB2-BD59-A6C34878D82A}">
                    <a16:rowId xmlns:a16="http://schemas.microsoft.com/office/drawing/2014/main" val="10011"/>
                  </a:ext>
                </a:extLst>
              </a:tr>
              <a:tr h="370812">
                <a:tc>
                  <a:txBody>
                    <a:bodyPr/>
                    <a:lstStyle/>
                    <a:p>
                      <a:r>
                        <a:rPr lang="de-DE" sz="1800" dirty="0"/>
                        <a:t>Remo</a:t>
                      </a:r>
                    </a:p>
                  </a:txBody>
                  <a:tcPr marT="45717" marB="45717"/>
                </a:tc>
                <a:tc>
                  <a:txBody>
                    <a:bodyPr/>
                    <a:lstStyle/>
                    <a:p>
                      <a:endParaRPr lang="de-DE" sz="1800" dirty="0"/>
                    </a:p>
                  </a:txBody>
                  <a:tcPr marT="45717" marB="45717"/>
                </a:tc>
                <a:extLst>
                  <a:ext uri="{0D108BD9-81ED-4DB2-BD59-A6C34878D82A}">
                    <a16:rowId xmlns:a16="http://schemas.microsoft.com/office/drawing/2014/main" val="10012"/>
                  </a:ext>
                </a:extLst>
              </a:tr>
            </a:tbl>
          </a:graphicData>
        </a:graphic>
      </p:graphicFrame>
      <p:sp>
        <p:nvSpPr>
          <p:cNvPr id="2" name="Rectangle 3">
            <a:extLst>
              <a:ext uri="{FF2B5EF4-FFF2-40B4-BE49-F238E27FC236}">
                <a16:creationId xmlns:a16="http://schemas.microsoft.com/office/drawing/2014/main" id="{1AF21D46-0801-1D8E-2092-07D3175E63CC}"/>
              </a:ext>
            </a:extLst>
          </p:cNvPr>
          <p:cNvSpPr>
            <a:spLocks noChangeArrowheads="1"/>
          </p:cNvSpPr>
          <p:nvPr/>
        </p:nvSpPr>
        <p:spPr bwMode="auto">
          <a:xfrm>
            <a:off x="0" y="163513"/>
            <a:ext cx="1996059"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dirty="0" err="1"/>
              <a:t>Apfel</a:t>
            </a:r>
            <a:r>
              <a:rPr lang="de-DE" sz="2000" b="1" dirty="0" err="1">
                <a:solidFill>
                  <a:srgbClr val="C00000"/>
                </a:solidFill>
              </a:rPr>
              <a:t>Züchtung</a:t>
            </a:r>
            <a:endParaRPr lang="de-DE" sz="2000" b="1" dirty="0">
              <a:solidFill>
                <a:srgbClr val="C00000"/>
              </a:solidFill>
            </a:endParaRP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3"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FCF7014A-B185-5841-97F1-2DD0AAA834AA}" type="slidenum">
              <a:rPr lang="de-DE" sz="1400">
                <a:cs typeface="Arial" charset="0"/>
              </a:rPr>
              <a:pPr eaLnBrk="1" hangingPunct="1"/>
              <a:t>120</a:t>
            </a:fld>
            <a:endParaRPr lang="de-DE" sz="1400">
              <a:cs typeface="Arial" charset="0"/>
            </a:endParaRPr>
          </a:p>
        </p:txBody>
      </p:sp>
      <p:sp>
        <p:nvSpPr>
          <p:cNvPr id="197634"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197635" name="Rectangle 3"/>
          <p:cNvSpPr>
            <a:spLocks noChangeArrowheads="1"/>
          </p:cNvSpPr>
          <p:nvPr/>
        </p:nvSpPr>
        <p:spPr bwMode="auto">
          <a:xfrm>
            <a:off x="0" y="163513"/>
            <a:ext cx="2736850" cy="400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a:t>Veredlungsverfahren</a:t>
            </a:r>
          </a:p>
        </p:txBody>
      </p:sp>
      <p:sp>
        <p:nvSpPr>
          <p:cNvPr id="183300" name="Rectangle 4"/>
          <p:cNvSpPr>
            <a:spLocks noChangeArrowheads="1"/>
          </p:cNvSpPr>
          <p:nvPr/>
        </p:nvSpPr>
        <p:spPr bwMode="auto">
          <a:xfrm>
            <a:off x="179388" y="836613"/>
            <a:ext cx="8964612" cy="708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a:defRPr/>
            </a:pPr>
            <a:endParaRPr lang="de-DE" sz="2000" dirty="0"/>
          </a:p>
          <a:p>
            <a:pPr marL="342900" indent="-342900">
              <a:buFontTx/>
              <a:buChar char="-"/>
              <a:defRPr/>
            </a:pPr>
            <a:r>
              <a:rPr lang="de-DE" sz="2000" dirty="0"/>
              <a:t>Okulieren</a:t>
            </a:r>
          </a:p>
        </p:txBody>
      </p:sp>
      <p:pic>
        <p:nvPicPr>
          <p:cNvPr id="197637" name="Picture 2" descr="http://www.schacht.de/Bilder/veredelung/okuliere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40200" y="836613"/>
            <a:ext cx="4032250" cy="54991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97638" name="Rechteck 6"/>
          <p:cNvSpPr>
            <a:spLocks noChangeArrowheads="1"/>
          </p:cNvSpPr>
          <p:nvPr/>
        </p:nvSpPr>
        <p:spPr bwMode="auto">
          <a:xfrm>
            <a:off x="395288" y="5876925"/>
            <a:ext cx="2097087"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1400"/>
              <a:t>Quelle: www.schacht.de</a:t>
            </a:r>
          </a:p>
        </p:txBody>
      </p:sp>
      <p:sp>
        <p:nvSpPr>
          <p:cNvPr id="197639" name="Rechteck 10"/>
          <p:cNvSpPr>
            <a:spLocks noChangeArrowheads="1"/>
          </p:cNvSpPr>
          <p:nvPr/>
        </p:nvSpPr>
        <p:spPr bwMode="auto">
          <a:xfrm>
            <a:off x="250825" y="3429000"/>
            <a:ext cx="4321175" cy="1600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eaLnBrk="0" hangingPunct="0">
              <a:buFontTx/>
              <a:buChar char="•"/>
            </a:pPr>
            <a:r>
              <a:rPr lang="de-DE" sz="1400"/>
              <a:t>1 Edelreis mit ausgeschnittenem Auge </a:t>
            </a:r>
          </a:p>
          <a:p>
            <a:pPr eaLnBrk="0" hangingPunct="0">
              <a:buFontTx/>
              <a:buChar char="•"/>
            </a:pPr>
            <a:r>
              <a:rPr lang="de-DE" sz="1400"/>
              <a:t>2 Geschnittenes Auge (Vorderseite) </a:t>
            </a:r>
          </a:p>
          <a:p>
            <a:pPr eaLnBrk="0" hangingPunct="0">
              <a:buFontTx/>
              <a:buChar char="•"/>
            </a:pPr>
            <a:r>
              <a:rPr lang="de-DE" sz="1400"/>
              <a:t>3 Geschnittenes Auge (Rückseite) </a:t>
            </a:r>
          </a:p>
          <a:p>
            <a:pPr eaLnBrk="0" hangingPunct="0">
              <a:buFontTx/>
              <a:buChar char="•"/>
            </a:pPr>
            <a:r>
              <a:rPr lang="de-DE" sz="1400"/>
              <a:t>4 A Wildlingsunterlage mit T-Schnitt </a:t>
            </a:r>
          </a:p>
          <a:p>
            <a:pPr eaLnBrk="0" hangingPunct="0">
              <a:buFontTx/>
              <a:buChar char="•"/>
            </a:pPr>
            <a:r>
              <a:rPr lang="de-DE" sz="1400"/>
              <a:t>4 B Wildlingsunterlage mit gelöstem T-Schnitt </a:t>
            </a:r>
          </a:p>
          <a:p>
            <a:pPr eaLnBrk="0" hangingPunct="0">
              <a:buFontTx/>
              <a:buChar char="•"/>
            </a:pPr>
            <a:r>
              <a:rPr lang="de-DE" sz="1400"/>
              <a:t>5 A Eingeschobenes Edelauge </a:t>
            </a:r>
          </a:p>
          <a:p>
            <a:pPr eaLnBrk="0" hangingPunct="0">
              <a:buFontTx/>
              <a:buChar char="•"/>
            </a:pPr>
            <a:r>
              <a:rPr lang="de-DE" sz="1400"/>
              <a:t>5 B Mit Bast verbundenes Edelauge </a:t>
            </a: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1"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891FA74E-E8A4-1F47-BA5B-D8B7A0C23477}" type="slidenum">
              <a:rPr lang="de-DE" sz="1400">
                <a:cs typeface="Arial" charset="0"/>
              </a:rPr>
              <a:pPr eaLnBrk="1" hangingPunct="1"/>
              <a:t>121</a:t>
            </a:fld>
            <a:endParaRPr lang="de-DE" sz="1400">
              <a:cs typeface="Arial" charset="0"/>
            </a:endParaRPr>
          </a:p>
        </p:txBody>
      </p:sp>
      <p:sp>
        <p:nvSpPr>
          <p:cNvPr id="199682"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199683" name="Rectangle 4"/>
          <p:cNvSpPr>
            <a:spLocks noChangeArrowheads="1"/>
          </p:cNvSpPr>
          <p:nvPr/>
        </p:nvSpPr>
        <p:spPr bwMode="auto">
          <a:xfrm>
            <a:off x="179388" y="836613"/>
            <a:ext cx="8964612" cy="2216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endParaRPr lang="de-DE" sz="2000"/>
          </a:p>
          <a:p>
            <a:endParaRPr lang="de-DE" sz="2000"/>
          </a:p>
          <a:p>
            <a:r>
              <a:rPr lang="de-DE" sz="2000"/>
              <a:t>- Geißfußveredlung</a:t>
            </a:r>
          </a:p>
          <a:p>
            <a:endParaRPr lang="de-DE" sz="2000"/>
          </a:p>
          <a:p>
            <a:endParaRPr lang="de-DE" sz="2000"/>
          </a:p>
          <a:p>
            <a:endParaRPr lang="de-DE" sz="2000"/>
          </a:p>
          <a:p>
            <a:endParaRPr lang="de-DE" b="1"/>
          </a:p>
        </p:txBody>
      </p:sp>
      <p:sp>
        <p:nvSpPr>
          <p:cNvPr id="199684" name="Rechteck 6"/>
          <p:cNvSpPr>
            <a:spLocks noChangeArrowheads="1"/>
          </p:cNvSpPr>
          <p:nvPr/>
        </p:nvSpPr>
        <p:spPr bwMode="auto">
          <a:xfrm>
            <a:off x="395288" y="5876925"/>
            <a:ext cx="2097087"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1400"/>
              <a:t>Quelle: www.schacht.de</a:t>
            </a:r>
          </a:p>
        </p:txBody>
      </p:sp>
      <p:sp>
        <p:nvSpPr>
          <p:cNvPr id="199685" name="Rectangle 1"/>
          <p:cNvSpPr>
            <a:spLocks noChangeArrowheads="1"/>
          </p:cNvSpPr>
          <p:nvPr/>
        </p:nvSpPr>
        <p:spPr bwMode="auto">
          <a:xfrm>
            <a:off x="-541338" y="3644900"/>
            <a:ext cx="4937126" cy="19383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969657" anchor="ctr">
            <a:spAutoFit/>
          </a:bodyPr>
          <a:lstStyle/>
          <a:p>
            <a:pPr eaLnBrk="0" hangingPunct="0">
              <a:buFontTx/>
              <a:buChar char="•"/>
            </a:pPr>
            <a:r>
              <a:rPr lang="de-DE" sz="1400"/>
              <a:t>1 Dreieckiger Ausschnitt in der Unterlage </a:t>
            </a:r>
          </a:p>
          <a:p>
            <a:pPr eaLnBrk="0" hangingPunct="0">
              <a:buFontTx/>
              <a:buChar char="•"/>
            </a:pPr>
            <a:r>
              <a:rPr lang="de-DE" sz="1400"/>
              <a:t>1-A Ausschnitt von oben gesehen </a:t>
            </a:r>
          </a:p>
          <a:p>
            <a:pPr eaLnBrk="0" hangingPunct="0">
              <a:buFontTx/>
              <a:buChar char="•"/>
            </a:pPr>
            <a:r>
              <a:rPr lang="de-DE" sz="1400"/>
              <a:t>2 Edelreis, genau in diesen Ausschnitt passend </a:t>
            </a:r>
          </a:p>
          <a:p>
            <a:pPr eaLnBrk="0" hangingPunct="0">
              <a:buFontTx/>
              <a:buChar char="•"/>
            </a:pPr>
            <a:r>
              <a:rPr lang="de-DE" sz="1400"/>
              <a:t>3 Edelreis in die Unterlage eingesetzt </a:t>
            </a:r>
          </a:p>
          <a:p>
            <a:pPr eaLnBrk="0" hangingPunct="0">
              <a:buFontTx/>
              <a:buChar char="•"/>
            </a:pPr>
            <a:r>
              <a:rPr lang="de-DE" sz="1400"/>
              <a:t>4 Edelreis, Schnitt von der Seite gesehen </a:t>
            </a:r>
          </a:p>
          <a:p>
            <a:pPr eaLnBrk="0" hangingPunct="0">
              <a:buFontTx/>
              <a:buChar char="•"/>
            </a:pPr>
            <a:r>
              <a:rPr lang="de-DE" sz="1400"/>
              <a:t>5 Edelreis eingesetzt und gut verbunden </a:t>
            </a:r>
          </a:p>
          <a:p>
            <a:pPr eaLnBrk="0" hangingPunct="0"/>
            <a:br>
              <a:rPr lang="de-DE"/>
            </a:br>
            <a:endParaRPr lang="de-DE"/>
          </a:p>
        </p:txBody>
      </p:sp>
      <p:pic>
        <p:nvPicPr>
          <p:cNvPr id="199686" name="Picture 2" descr="geissfus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56100" y="836613"/>
            <a:ext cx="3744913" cy="51768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99687" name="Rectangle 3"/>
          <p:cNvSpPr>
            <a:spLocks noChangeArrowheads="1"/>
          </p:cNvSpPr>
          <p:nvPr/>
        </p:nvSpPr>
        <p:spPr bwMode="auto">
          <a:xfrm>
            <a:off x="0" y="163513"/>
            <a:ext cx="2736850" cy="400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a:t>Veredlungsverfahren</a:t>
            </a: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29"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FC2D6D19-71BB-5246-93B9-8F37ADAF5078}" type="slidenum">
              <a:rPr lang="de-DE" sz="1400">
                <a:cs typeface="Arial" charset="0"/>
              </a:rPr>
              <a:pPr eaLnBrk="1" hangingPunct="1"/>
              <a:t>122</a:t>
            </a:fld>
            <a:endParaRPr lang="de-DE" sz="1400">
              <a:cs typeface="Arial" charset="0"/>
            </a:endParaRPr>
          </a:p>
        </p:txBody>
      </p:sp>
      <p:sp>
        <p:nvSpPr>
          <p:cNvPr id="201730"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201731" name="Rectangle 4"/>
          <p:cNvSpPr>
            <a:spLocks noChangeArrowheads="1"/>
          </p:cNvSpPr>
          <p:nvPr/>
        </p:nvSpPr>
        <p:spPr bwMode="auto">
          <a:xfrm>
            <a:off x="179388" y="836613"/>
            <a:ext cx="8964612" cy="2216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endParaRPr lang="de-DE" sz="2000"/>
          </a:p>
          <a:p>
            <a:endParaRPr lang="de-DE" sz="2000"/>
          </a:p>
          <a:p>
            <a:r>
              <a:rPr lang="de-DE" sz="2000"/>
              <a:t>- Kopulation</a:t>
            </a:r>
          </a:p>
          <a:p>
            <a:endParaRPr lang="de-DE" sz="2000"/>
          </a:p>
          <a:p>
            <a:endParaRPr lang="de-DE" sz="2000"/>
          </a:p>
          <a:p>
            <a:endParaRPr lang="de-DE" sz="2000"/>
          </a:p>
          <a:p>
            <a:endParaRPr lang="de-DE" b="1"/>
          </a:p>
        </p:txBody>
      </p:sp>
      <p:sp>
        <p:nvSpPr>
          <p:cNvPr id="201732" name="Rechteck 6"/>
          <p:cNvSpPr>
            <a:spLocks noChangeArrowheads="1"/>
          </p:cNvSpPr>
          <p:nvPr/>
        </p:nvSpPr>
        <p:spPr bwMode="auto">
          <a:xfrm>
            <a:off x="395288" y="5876925"/>
            <a:ext cx="2097087"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1400"/>
              <a:t>Quelle: www.schacht.de</a:t>
            </a:r>
          </a:p>
        </p:txBody>
      </p:sp>
      <p:pic>
        <p:nvPicPr>
          <p:cNvPr id="201733" name="Picture 2" descr="kopuliere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3438" y="1052513"/>
            <a:ext cx="3600450" cy="49323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01734" name="Rechteck 11"/>
          <p:cNvSpPr>
            <a:spLocks noChangeArrowheads="1"/>
          </p:cNvSpPr>
          <p:nvPr/>
        </p:nvSpPr>
        <p:spPr bwMode="auto">
          <a:xfrm>
            <a:off x="323850" y="3789363"/>
            <a:ext cx="4572000" cy="11699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eaLnBrk="0" hangingPunct="0">
              <a:buFontTx/>
              <a:buChar char="•"/>
            </a:pPr>
            <a:r>
              <a:rPr lang="de-DE" sz="1400"/>
              <a:t>1 Unterlage </a:t>
            </a:r>
          </a:p>
          <a:p>
            <a:pPr eaLnBrk="0" hangingPunct="0">
              <a:buFontTx/>
              <a:buChar char="•"/>
            </a:pPr>
            <a:r>
              <a:rPr lang="de-DE" sz="1400"/>
              <a:t>2 Edelreis, beide gleich dick </a:t>
            </a:r>
          </a:p>
          <a:p>
            <a:pPr eaLnBrk="0" hangingPunct="0">
              <a:buFontTx/>
              <a:buChar char="•"/>
            </a:pPr>
            <a:r>
              <a:rPr lang="de-DE" sz="1400"/>
              <a:t>3 Edelreis auf die Unterlage gesetzt, beide müssen   </a:t>
            </a:r>
          </a:p>
          <a:p>
            <a:pPr eaLnBrk="0" hangingPunct="0"/>
            <a:r>
              <a:rPr lang="de-DE" sz="1400"/>
              <a:t>    genau aufeinander sitzen (Rinde auf Rinde) </a:t>
            </a:r>
          </a:p>
          <a:p>
            <a:pPr eaLnBrk="0" hangingPunct="0">
              <a:buFontTx/>
              <a:buChar char="•"/>
            </a:pPr>
            <a:r>
              <a:rPr lang="de-DE" sz="1400"/>
              <a:t>4 Veredelungsstelle gut verbunden</a:t>
            </a:r>
          </a:p>
        </p:txBody>
      </p:sp>
      <p:sp>
        <p:nvSpPr>
          <p:cNvPr id="201735" name="Rectangle 3"/>
          <p:cNvSpPr>
            <a:spLocks noChangeArrowheads="1"/>
          </p:cNvSpPr>
          <p:nvPr/>
        </p:nvSpPr>
        <p:spPr bwMode="auto">
          <a:xfrm>
            <a:off x="0" y="163513"/>
            <a:ext cx="2736850" cy="400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a:t>Veredlungsverfahren</a:t>
            </a: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7"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EF9108B6-E275-564B-88FA-CEEB4721A84E}" type="slidenum">
              <a:rPr lang="de-DE" sz="1400">
                <a:cs typeface="Arial" charset="0"/>
              </a:rPr>
              <a:pPr eaLnBrk="1" hangingPunct="1"/>
              <a:t>123</a:t>
            </a:fld>
            <a:endParaRPr lang="de-DE" sz="1400">
              <a:cs typeface="Arial" charset="0"/>
            </a:endParaRPr>
          </a:p>
        </p:txBody>
      </p:sp>
      <p:sp>
        <p:nvSpPr>
          <p:cNvPr id="203778"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203779" name="Rectangle 4"/>
          <p:cNvSpPr>
            <a:spLocks noChangeArrowheads="1"/>
          </p:cNvSpPr>
          <p:nvPr/>
        </p:nvSpPr>
        <p:spPr bwMode="auto">
          <a:xfrm>
            <a:off x="179388" y="836613"/>
            <a:ext cx="8964612" cy="2216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endParaRPr lang="de-DE" sz="2000"/>
          </a:p>
          <a:p>
            <a:endParaRPr lang="de-DE" sz="2000"/>
          </a:p>
          <a:p>
            <a:r>
              <a:rPr lang="de-DE" sz="2000"/>
              <a:t>- Pfropfen (Spaltpfropfen)</a:t>
            </a:r>
          </a:p>
          <a:p>
            <a:endParaRPr lang="de-DE" sz="2000"/>
          </a:p>
          <a:p>
            <a:endParaRPr lang="de-DE" sz="2000"/>
          </a:p>
          <a:p>
            <a:endParaRPr lang="de-DE" sz="2000"/>
          </a:p>
          <a:p>
            <a:endParaRPr lang="de-DE" b="1"/>
          </a:p>
        </p:txBody>
      </p:sp>
      <p:sp>
        <p:nvSpPr>
          <p:cNvPr id="203780" name="Rechteck 6"/>
          <p:cNvSpPr>
            <a:spLocks noChangeArrowheads="1"/>
          </p:cNvSpPr>
          <p:nvPr/>
        </p:nvSpPr>
        <p:spPr bwMode="auto">
          <a:xfrm>
            <a:off x="395288" y="5876925"/>
            <a:ext cx="2097087"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1400"/>
              <a:t>Quelle: www.schacht.de</a:t>
            </a:r>
          </a:p>
        </p:txBody>
      </p:sp>
      <p:pic>
        <p:nvPicPr>
          <p:cNvPr id="203781" name="Picture 2" descr="spaltprofe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7900" y="1052513"/>
            <a:ext cx="3240088" cy="49355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03782" name="Rechteck 10"/>
          <p:cNvSpPr>
            <a:spLocks noChangeArrowheads="1"/>
          </p:cNvSpPr>
          <p:nvPr/>
        </p:nvSpPr>
        <p:spPr bwMode="auto">
          <a:xfrm>
            <a:off x="539750" y="3573463"/>
            <a:ext cx="3527425" cy="1384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eaLnBrk="0" hangingPunct="0">
              <a:buFontTx/>
              <a:buChar char="•"/>
            </a:pPr>
            <a:r>
              <a:rPr lang="de-DE" sz="1400"/>
              <a:t>1 Der unveredelte Ast </a:t>
            </a:r>
          </a:p>
          <a:p>
            <a:pPr eaLnBrk="0" hangingPunct="0">
              <a:buFontTx/>
              <a:buChar char="•"/>
            </a:pPr>
            <a:r>
              <a:rPr lang="de-DE" sz="1400"/>
              <a:t>2 Pfropfreis </a:t>
            </a:r>
          </a:p>
          <a:p>
            <a:pPr eaLnBrk="0" hangingPunct="0">
              <a:buFontTx/>
              <a:buChar char="•"/>
            </a:pPr>
            <a:r>
              <a:rPr lang="de-DE" sz="1400"/>
              <a:t>3 Pfropfreis eingesetzt </a:t>
            </a:r>
          </a:p>
          <a:p>
            <a:pPr eaLnBrk="0" hangingPunct="0">
              <a:buFontTx/>
              <a:buChar char="•"/>
            </a:pPr>
            <a:r>
              <a:rPr lang="de-DE" sz="1400"/>
              <a:t>4 Zwei Reiser auf einem Ast </a:t>
            </a:r>
          </a:p>
          <a:p>
            <a:pPr eaLnBrk="0" hangingPunct="0">
              <a:buFontTx/>
              <a:buChar char="•"/>
            </a:pPr>
            <a:r>
              <a:rPr lang="de-DE" sz="1400"/>
              <a:t>5 Bastverband, der mit Baumwachs </a:t>
            </a:r>
          </a:p>
          <a:p>
            <a:pPr eaLnBrk="0" hangingPunct="0"/>
            <a:r>
              <a:rPr lang="de-DE" sz="1400"/>
              <a:t>    verstrichen wird</a:t>
            </a:r>
          </a:p>
        </p:txBody>
      </p:sp>
      <p:sp>
        <p:nvSpPr>
          <p:cNvPr id="203783" name="Rectangle 3"/>
          <p:cNvSpPr>
            <a:spLocks noChangeArrowheads="1"/>
          </p:cNvSpPr>
          <p:nvPr/>
        </p:nvSpPr>
        <p:spPr bwMode="auto">
          <a:xfrm>
            <a:off x="0" y="163513"/>
            <a:ext cx="2736850" cy="400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a:t>Veredlungsverfahren</a:t>
            </a: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3"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2781AFC9-0044-554A-BA81-17985C0A136C}" type="slidenum">
              <a:rPr lang="de-DE" sz="1400">
                <a:cs typeface="Arial" charset="0"/>
              </a:rPr>
              <a:pPr eaLnBrk="1" hangingPunct="1"/>
              <a:t>124</a:t>
            </a:fld>
            <a:endParaRPr lang="de-DE" sz="1400">
              <a:cs typeface="Arial" charset="0"/>
            </a:endParaRPr>
          </a:p>
        </p:txBody>
      </p:sp>
      <p:sp>
        <p:nvSpPr>
          <p:cNvPr id="207874"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207875" name="Rectangle 3"/>
          <p:cNvSpPr>
            <a:spLocks noChangeArrowheads="1"/>
          </p:cNvSpPr>
          <p:nvPr/>
        </p:nvSpPr>
        <p:spPr bwMode="auto">
          <a:xfrm>
            <a:off x="0" y="163513"/>
            <a:ext cx="1766888" cy="400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a:t>Baumformen</a:t>
            </a:r>
          </a:p>
        </p:txBody>
      </p:sp>
      <p:sp>
        <p:nvSpPr>
          <p:cNvPr id="207876" name="Rectangle 4"/>
          <p:cNvSpPr>
            <a:spLocks noChangeArrowheads="1"/>
          </p:cNvSpPr>
          <p:nvPr/>
        </p:nvSpPr>
        <p:spPr bwMode="auto">
          <a:xfrm>
            <a:off x="395288" y="836613"/>
            <a:ext cx="8748712" cy="59400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endParaRPr lang="de-DE" sz="2000" dirty="0"/>
          </a:p>
          <a:p>
            <a:r>
              <a:rPr lang="de-DE" sz="2000" b="1" dirty="0"/>
              <a:t>Nach der Stamm-Höhe</a:t>
            </a:r>
          </a:p>
          <a:p>
            <a:endParaRPr lang="de-DE" sz="2000" dirty="0"/>
          </a:p>
          <a:p>
            <a:r>
              <a:rPr lang="de-DE" sz="2000" dirty="0"/>
              <a:t>Hochstämme:		    160cm/180cm</a:t>
            </a:r>
          </a:p>
          <a:p>
            <a:r>
              <a:rPr lang="de-DE" sz="2000" dirty="0"/>
              <a:t>Halbstämme:	     100cm/120cm/150cm</a:t>
            </a:r>
          </a:p>
          <a:p>
            <a:r>
              <a:rPr lang="de-DE" sz="2000" dirty="0"/>
              <a:t>Meterstämme:			   100cm</a:t>
            </a:r>
          </a:p>
          <a:p>
            <a:r>
              <a:rPr lang="de-DE" sz="2000" dirty="0"/>
              <a:t>Niederstamm:		           80-100cm</a:t>
            </a:r>
          </a:p>
          <a:p>
            <a:r>
              <a:rPr lang="de-DE" sz="2000" dirty="0"/>
              <a:t>Büsche/Buschbaum:		40-60cm</a:t>
            </a:r>
          </a:p>
          <a:p>
            <a:r>
              <a:rPr lang="de-DE" sz="2000" dirty="0"/>
              <a:t>Spindelbusch:			40-50cm</a:t>
            </a:r>
          </a:p>
          <a:p>
            <a:endParaRPr lang="de-DE" sz="2000" b="1" dirty="0"/>
          </a:p>
          <a:p>
            <a:r>
              <a:rPr lang="de-DE" sz="2000" b="1" dirty="0"/>
              <a:t>Nach der Kronen-Form</a:t>
            </a:r>
          </a:p>
          <a:p>
            <a:endParaRPr lang="de-DE" sz="2000" b="1" dirty="0"/>
          </a:p>
          <a:p>
            <a:r>
              <a:rPr lang="de-DE" sz="2000" dirty="0"/>
              <a:t>Pyramidenkrone, Hohlkrone,</a:t>
            </a:r>
          </a:p>
          <a:p>
            <a:r>
              <a:rPr lang="de-DE" sz="2000" dirty="0"/>
              <a:t>Spindelformen (Schnurbaum, Spindelbusch, Spindel, Superspindel, Schlanke Spindel)</a:t>
            </a:r>
          </a:p>
          <a:p>
            <a:r>
              <a:rPr lang="de-DE" sz="2000" dirty="0"/>
              <a:t>Formobst (Schnurbäume, Spaliere, Palmetten)</a:t>
            </a:r>
          </a:p>
          <a:p>
            <a:r>
              <a:rPr lang="de-DE" sz="2000"/>
              <a:t>Säulenbäume</a:t>
            </a:r>
            <a:endParaRPr lang="de-DE" sz="2000" dirty="0"/>
          </a:p>
          <a:p>
            <a:endParaRPr lang="de-DE" sz="2000" b="1" dirty="0"/>
          </a:p>
          <a:p>
            <a:endParaRPr lang="de-DE" sz="2000" dirty="0"/>
          </a:p>
        </p:txBody>
      </p:sp>
      <p:pic>
        <p:nvPicPr>
          <p:cNvPr id="207877" name="Picture 2" descr="http://www.gartennetz.de/Media_Dat/Image/news/baeumeundstraeucher/wuchsform_teaser_tease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51500" y="1125538"/>
            <a:ext cx="3030538" cy="19748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07878" name="Rechteck 6"/>
          <p:cNvSpPr>
            <a:spLocks noChangeArrowheads="1"/>
          </p:cNvSpPr>
          <p:nvPr/>
        </p:nvSpPr>
        <p:spPr bwMode="auto">
          <a:xfrm>
            <a:off x="5724525" y="3357563"/>
            <a:ext cx="2324100"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1400"/>
              <a:t>Quelle: www.gartennetz.de</a:t>
            </a:r>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1" name="Foliennummernplatzhalter 4"/>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E43B608B-A6E6-254A-B2D7-C2146415D3F3}" type="slidenum">
              <a:rPr lang="de-DE" sz="1400">
                <a:cs typeface="Arial" charset="0"/>
              </a:rPr>
              <a:pPr eaLnBrk="1" hangingPunct="1"/>
              <a:t>125</a:t>
            </a:fld>
            <a:endParaRPr lang="de-DE" sz="1400">
              <a:cs typeface="Arial" charset="0"/>
            </a:endParaRPr>
          </a:p>
        </p:txBody>
      </p:sp>
      <p:sp>
        <p:nvSpPr>
          <p:cNvPr id="209922" name="Text Box 3"/>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„Obstbau</a:t>
            </a:r>
            <a:r>
              <a:rPr lang="ja-JP" altLang="de-DE" sz="1400" b="1"/>
              <a:t>“</a:t>
            </a:r>
            <a:endParaRPr lang="de-DE" sz="1400" b="1"/>
          </a:p>
        </p:txBody>
      </p:sp>
      <p:sp>
        <p:nvSpPr>
          <p:cNvPr id="209923" name="Rectangle 5"/>
          <p:cNvSpPr>
            <a:spLocks noChangeArrowheads="1"/>
          </p:cNvSpPr>
          <p:nvPr/>
        </p:nvSpPr>
        <p:spPr bwMode="auto">
          <a:xfrm>
            <a:off x="-11113" y="115888"/>
            <a:ext cx="1593851" cy="400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a:t>Obstspalier</a:t>
            </a:r>
          </a:p>
        </p:txBody>
      </p:sp>
      <p:pic>
        <p:nvPicPr>
          <p:cNvPr id="209924" name="Grafik 7" descr="Bild 1256.jpg"/>
          <p:cNvPicPr>
            <a:picLocks noChangeAspect="1"/>
          </p:cNvPicPr>
          <p:nvPr/>
        </p:nvPicPr>
        <p:blipFill>
          <a:blip r:embed="rId3" cstate="email">
            <a:lum contrast="10000"/>
            <a:extLst>
              <a:ext uri="{28A0092B-C50C-407E-A947-70E740481C1C}">
                <a14:useLocalDpi xmlns:a14="http://schemas.microsoft.com/office/drawing/2010/main" val="0"/>
              </a:ext>
            </a:extLst>
          </a:blip>
          <a:srcRect/>
          <a:stretch>
            <a:fillRect/>
          </a:stretch>
        </p:blipFill>
        <p:spPr bwMode="auto">
          <a:xfrm>
            <a:off x="467544" y="1196752"/>
            <a:ext cx="4777532" cy="355027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 name="Grafik 5" descr="Bild 817.jpg"/>
          <p:cNvPicPr>
            <a:picLocks noChangeAspect="1"/>
          </p:cNvPicPr>
          <p:nvPr/>
        </p:nvPicPr>
        <p:blipFill>
          <a:blip r:embed="rId4" cstate="email">
            <a:lum bright="-10000" contrast="10000"/>
            <a:extLst>
              <a:ext uri="{28A0092B-C50C-407E-A947-70E740481C1C}">
                <a14:useLocalDpi xmlns:a14="http://schemas.microsoft.com/office/drawing/2010/main" val="0"/>
              </a:ext>
            </a:extLst>
          </a:blip>
          <a:srcRect/>
          <a:stretch>
            <a:fillRect/>
          </a:stretch>
        </p:blipFill>
        <p:spPr bwMode="auto">
          <a:xfrm>
            <a:off x="5076056" y="2636912"/>
            <a:ext cx="2790341" cy="372045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3"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2781AFC9-0044-554A-BA81-17985C0A136C}" type="slidenum">
              <a:rPr lang="de-DE" sz="1400">
                <a:cs typeface="Arial" charset="0"/>
              </a:rPr>
              <a:pPr eaLnBrk="1" hangingPunct="1"/>
              <a:t>126</a:t>
            </a:fld>
            <a:endParaRPr lang="de-DE" sz="1400">
              <a:cs typeface="Arial" charset="0"/>
            </a:endParaRPr>
          </a:p>
        </p:txBody>
      </p:sp>
      <p:sp>
        <p:nvSpPr>
          <p:cNvPr id="207874"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207875" name="Rectangle 3"/>
          <p:cNvSpPr>
            <a:spLocks noChangeArrowheads="1"/>
          </p:cNvSpPr>
          <p:nvPr/>
        </p:nvSpPr>
        <p:spPr bwMode="auto">
          <a:xfrm>
            <a:off x="0" y="163513"/>
            <a:ext cx="1766888" cy="400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a:t>Baumformen</a:t>
            </a:r>
          </a:p>
        </p:txBody>
      </p:sp>
      <p:sp>
        <p:nvSpPr>
          <p:cNvPr id="207876" name="Rectangle 4"/>
          <p:cNvSpPr>
            <a:spLocks noChangeArrowheads="1"/>
          </p:cNvSpPr>
          <p:nvPr/>
        </p:nvSpPr>
        <p:spPr bwMode="auto">
          <a:xfrm>
            <a:off x="395288" y="836613"/>
            <a:ext cx="8748712" cy="470898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endParaRPr lang="de-DE" sz="2000" dirty="0"/>
          </a:p>
          <a:p>
            <a:r>
              <a:rPr lang="de-DE" sz="2000" b="1" dirty="0"/>
              <a:t>Spalierobst</a:t>
            </a:r>
          </a:p>
          <a:p>
            <a:r>
              <a:rPr lang="de-DE" sz="2000" dirty="0"/>
              <a:t>Dies sind Obstbäume, die an einem Gerüst gezogen und häufig an Gebäuden gepflanzt werden. Das Gerüst kann aus einem Holz- oder Metallgestell bestehen. Beim Spalierobst unterscheidet man nach geometrischen Formen.</a:t>
            </a:r>
          </a:p>
          <a:p>
            <a:endParaRPr lang="de-DE" sz="2000" dirty="0"/>
          </a:p>
          <a:p>
            <a:r>
              <a:rPr lang="de-DE" sz="2000" u="sng" dirty="0"/>
              <a:t>Was gibt es für Formen ?</a:t>
            </a:r>
          </a:p>
          <a:p>
            <a:r>
              <a:rPr lang="de-DE" sz="2000" dirty="0"/>
              <a:t>-Fächerspaliere</a:t>
            </a:r>
          </a:p>
          <a:p>
            <a:r>
              <a:rPr lang="de-DE" sz="2000" dirty="0"/>
              <a:t>-Kordon/Schnurbaum (Früchte an senkrechten Trieben)</a:t>
            </a:r>
          </a:p>
          <a:p>
            <a:r>
              <a:rPr lang="de-DE" sz="2000" dirty="0"/>
              <a:t>-Palmette (Früchte an waagerechten Trieben)</a:t>
            </a:r>
          </a:p>
          <a:p>
            <a:endParaRPr lang="de-DE" sz="2000" dirty="0"/>
          </a:p>
          <a:p>
            <a:endParaRPr lang="de-DE" sz="2000" dirty="0"/>
          </a:p>
          <a:p>
            <a:endParaRPr lang="de-DE" sz="2000" b="1" dirty="0"/>
          </a:p>
          <a:p>
            <a:endParaRPr lang="de-DE" sz="2000" dirty="0"/>
          </a:p>
        </p:txBody>
      </p:sp>
    </p:spTree>
    <p:extLst>
      <p:ext uri="{BB962C8B-B14F-4D97-AF65-F5344CB8AC3E}">
        <p14:creationId xmlns:p14="http://schemas.microsoft.com/office/powerpoint/2010/main" val="2826456247"/>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3"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2781AFC9-0044-554A-BA81-17985C0A136C}" type="slidenum">
              <a:rPr lang="de-DE" sz="1400">
                <a:cs typeface="Arial" charset="0"/>
              </a:rPr>
              <a:pPr eaLnBrk="1" hangingPunct="1"/>
              <a:t>127</a:t>
            </a:fld>
            <a:endParaRPr lang="de-DE" sz="1400">
              <a:cs typeface="Arial" charset="0"/>
            </a:endParaRPr>
          </a:p>
        </p:txBody>
      </p:sp>
      <p:sp>
        <p:nvSpPr>
          <p:cNvPr id="207874"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207875" name="Rectangle 3"/>
          <p:cNvSpPr>
            <a:spLocks noChangeArrowheads="1"/>
          </p:cNvSpPr>
          <p:nvPr/>
        </p:nvSpPr>
        <p:spPr bwMode="auto">
          <a:xfrm>
            <a:off x="0" y="163513"/>
            <a:ext cx="1766888" cy="400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a:t>Baumformen</a:t>
            </a:r>
          </a:p>
        </p:txBody>
      </p:sp>
      <p:sp>
        <p:nvSpPr>
          <p:cNvPr id="207876" name="Rectangle 4"/>
          <p:cNvSpPr>
            <a:spLocks noChangeArrowheads="1"/>
          </p:cNvSpPr>
          <p:nvPr/>
        </p:nvSpPr>
        <p:spPr bwMode="auto">
          <a:xfrm>
            <a:off x="395288" y="836613"/>
            <a:ext cx="8748712" cy="409342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endParaRPr lang="de-DE" sz="2000" dirty="0"/>
          </a:p>
          <a:p>
            <a:r>
              <a:rPr lang="de-DE" sz="2000" b="1" dirty="0"/>
              <a:t>Spalierobst</a:t>
            </a:r>
          </a:p>
          <a:p>
            <a:endParaRPr lang="de-DE" sz="2000" dirty="0"/>
          </a:p>
          <a:p>
            <a:r>
              <a:rPr lang="de-DE" sz="2000" u="sng" dirty="0"/>
              <a:t>Pflege beim Spalierobst</a:t>
            </a:r>
          </a:p>
          <a:p>
            <a:r>
              <a:rPr lang="de-DE" sz="2000" dirty="0"/>
              <a:t>Regelmäßiger Schnitt und Binden der Triebe ist hier notwendig.</a:t>
            </a:r>
          </a:p>
          <a:p>
            <a:endParaRPr lang="de-DE" sz="2000" dirty="0"/>
          </a:p>
          <a:p>
            <a:r>
              <a:rPr lang="de-DE" sz="2000" u="sng" dirty="0"/>
              <a:t>Unterlagenwahl bei Spalierbäumen</a:t>
            </a:r>
          </a:p>
          <a:p>
            <a:endParaRPr lang="de-DE" sz="2000" u="sng" dirty="0"/>
          </a:p>
          <a:p>
            <a:endParaRPr lang="de-DE" sz="2000" dirty="0"/>
          </a:p>
          <a:p>
            <a:endParaRPr lang="de-DE" sz="2000" dirty="0"/>
          </a:p>
          <a:p>
            <a:endParaRPr lang="de-DE" sz="2000" dirty="0"/>
          </a:p>
          <a:p>
            <a:endParaRPr lang="de-DE" sz="2000" b="1" dirty="0"/>
          </a:p>
          <a:p>
            <a:endParaRPr lang="de-DE" sz="2000" dirty="0"/>
          </a:p>
        </p:txBody>
      </p:sp>
      <p:graphicFrame>
        <p:nvGraphicFramePr>
          <p:cNvPr id="2" name="Tabelle 1">
            <a:extLst>
              <a:ext uri="{FF2B5EF4-FFF2-40B4-BE49-F238E27FC236}">
                <a16:creationId xmlns:a16="http://schemas.microsoft.com/office/drawing/2014/main" id="{CC017149-9424-E348-9948-0A7E03139D8A}"/>
              </a:ext>
            </a:extLst>
          </p:cNvPr>
          <p:cNvGraphicFramePr>
            <a:graphicFrameLocks noGrp="1"/>
          </p:cNvGraphicFramePr>
          <p:nvPr/>
        </p:nvGraphicFramePr>
        <p:xfrm>
          <a:off x="395288" y="3284984"/>
          <a:ext cx="7633096" cy="2595880"/>
        </p:xfrm>
        <a:graphic>
          <a:graphicData uri="http://schemas.openxmlformats.org/drawingml/2006/table">
            <a:tbl>
              <a:tblPr firstRow="1" bandRow="1">
                <a:tableStyleId>{21E4AEA4-8DFA-4A89-87EB-49C32662AFE0}</a:tableStyleId>
              </a:tblPr>
              <a:tblGrid>
                <a:gridCol w="3816548">
                  <a:extLst>
                    <a:ext uri="{9D8B030D-6E8A-4147-A177-3AD203B41FA5}">
                      <a16:colId xmlns:a16="http://schemas.microsoft.com/office/drawing/2014/main" val="2780137837"/>
                    </a:ext>
                  </a:extLst>
                </a:gridCol>
                <a:gridCol w="3816548">
                  <a:extLst>
                    <a:ext uri="{9D8B030D-6E8A-4147-A177-3AD203B41FA5}">
                      <a16:colId xmlns:a16="http://schemas.microsoft.com/office/drawing/2014/main" val="3598084867"/>
                    </a:ext>
                  </a:extLst>
                </a:gridCol>
              </a:tblGrid>
              <a:tr h="370840">
                <a:tc>
                  <a:txBody>
                    <a:bodyPr/>
                    <a:lstStyle/>
                    <a:p>
                      <a:r>
                        <a:rPr lang="de-DE" dirty="0"/>
                        <a:t>Obstart</a:t>
                      </a:r>
                    </a:p>
                  </a:txBody>
                  <a:tcPr/>
                </a:tc>
                <a:tc>
                  <a:txBody>
                    <a:bodyPr/>
                    <a:lstStyle/>
                    <a:p>
                      <a:r>
                        <a:rPr lang="de-DE" dirty="0"/>
                        <a:t>Unterlage</a:t>
                      </a:r>
                    </a:p>
                  </a:txBody>
                  <a:tcPr/>
                </a:tc>
                <a:extLst>
                  <a:ext uri="{0D108BD9-81ED-4DB2-BD59-A6C34878D82A}">
                    <a16:rowId xmlns:a16="http://schemas.microsoft.com/office/drawing/2014/main" val="2980147937"/>
                  </a:ext>
                </a:extLst>
              </a:tr>
              <a:tr h="370840">
                <a:tc>
                  <a:txBody>
                    <a:bodyPr/>
                    <a:lstStyle/>
                    <a:p>
                      <a:r>
                        <a:rPr lang="de-DE" dirty="0"/>
                        <a:t>Apfel</a:t>
                      </a:r>
                    </a:p>
                  </a:txBody>
                  <a:tcPr/>
                </a:tc>
                <a:tc>
                  <a:txBody>
                    <a:bodyPr/>
                    <a:lstStyle/>
                    <a:p>
                      <a:r>
                        <a:rPr lang="de-DE" dirty="0"/>
                        <a:t>M9, M26, MM106, M4, M7</a:t>
                      </a:r>
                    </a:p>
                  </a:txBody>
                  <a:tcPr/>
                </a:tc>
                <a:extLst>
                  <a:ext uri="{0D108BD9-81ED-4DB2-BD59-A6C34878D82A}">
                    <a16:rowId xmlns:a16="http://schemas.microsoft.com/office/drawing/2014/main" val="2898768885"/>
                  </a:ext>
                </a:extLst>
              </a:tr>
              <a:tr h="370840">
                <a:tc>
                  <a:txBody>
                    <a:bodyPr/>
                    <a:lstStyle/>
                    <a:p>
                      <a:r>
                        <a:rPr lang="de-DE" dirty="0"/>
                        <a:t>Birne</a:t>
                      </a:r>
                    </a:p>
                  </a:txBody>
                  <a:tcPr/>
                </a:tc>
                <a:tc>
                  <a:txBody>
                    <a:bodyPr/>
                    <a:lstStyle/>
                    <a:p>
                      <a:r>
                        <a:rPr lang="de-DE" dirty="0"/>
                        <a:t>Quitte A</a:t>
                      </a:r>
                    </a:p>
                  </a:txBody>
                  <a:tcPr/>
                </a:tc>
                <a:extLst>
                  <a:ext uri="{0D108BD9-81ED-4DB2-BD59-A6C34878D82A}">
                    <a16:rowId xmlns:a16="http://schemas.microsoft.com/office/drawing/2014/main" val="1085619930"/>
                  </a:ext>
                </a:extLst>
              </a:tr>
              <a:tr h="370840">
                <a:tc>
                  <a:txBody>
                    <a:bodyPr/>
                    <a:lstStyle/>
                    <a:p>
                      <a:r>
                        <a:rPr lang="de-DE" dirty="0"/>
                        <a:t>Pflaume</a:t>
                      </a:r>
                    </a:p>
                  </a:txBody>
                  <a:tcPr/>
                </a:tc>
                <a:tc>
                  <a:txBody>
                    <a:bodyPr/>
                    <a:lstStyle/>
                    <a:p>
                      <a:r>
                        <a:rPr lang="de-DE" dirty="0"/>
                        <a:t>WA-1, </a:t>
                      </a:r>
                      <a:r>
                        <a:rPr lang="de-DE" dirty="0" err="1"/>
                        <a:t>Pixy</a:t>
                      </a:r>
                      <a:r>
                        <a:rPr lang="de-DE" dirty="0"/>
                        <a:t>, </a:t>
                      </a:r>
                      <a:r>
                        <a:rPr lang="de-DE" dirty="0" err="1"/>
                        <a:t>Weito</a:t>
                      </a:r>
                      <a:r>
                        <a:rPr lang="de-DE" dirty="0"/>
                        <a:t>, </a:t>
                      </a:r>
                      <a:r>
                        <a:rPr lang="de-DE" dirty="0" err="1"/>
                        <a:t>WaVit</a:t>
                      </a:r>
                      <a:endParaRPr lang="de-DE" dirty="0"/>
                    </a:p>
                  </a:txBody>
                  <a:tcPr/>
                </a:tc>
                <a:extLst>
                  <a:ext uri="{0D108BD9-81ED-4DB2-BD59-A6C34878D82A}">
                    <a16:rowId xmlns:a16="http://schemas.microsoft.com/office/drawing/2014/main" val="2862231824"/>
                  </a:ext>
                </a:extLst>
              </a:tr>
              <a:tr h="370840">
                <a:tc>
                  <a:txBody>
                    <a:bodyPr/>
                    <a:lstStyle/>
                    <a:p>
                      <a:r>
                        <a:rPr lang="de-DE" dirty="0"/>
                        <a:t>Pfirsich</a:t>
                      </a:r>
                    </a:p>
                  </a:txBody>
                  <a:tcPr/>
                </a:tc>
                <a:tc>
                  <a:txBody>
                    <a:bodyPr/>
                    <a:lstStyle/>
                    <a:p>
                      <a:r>
                        <a:rPr lang="de-DE" dirty="0"/>
                        <a:t>Sämlinge, Pflaumenunterlage</a:t>
                      </a:r>
                    </a:p>
                  </a:txBody>
                  <a:tcPr/>
                </a:tc>
                <a:extLst>
                  <a:ext uri="{0D108BD9-81ED-4DB2-BD59-A6C34878D82A}">
                    <a16:rowId xmlns:a16="http://schemas.microsoft.com/office/drawing/2014/main" val="2544000278"/>
                  </a:ext>
                </a:extLst>
              </a:tr>
              <a:tr h="370840">
                <a:tc>
                  <a:txBody>
                    <a:bodyPr/>
                    <a:lstStyle/>
                    <a:p>
                      <a:r>
                        <a:rPr lang="de-DE" dirty="0"/>
                        <a:t>Aprikose</a:t>
                      </a:r>
                    </a:p>
                  </a:txBody>
                  <a:tcPr/>
                </a:tc>
                <a:tc>
                  <a:txBody>
                    <a:bodyPr/>
                    <a:lstStyle/>
                    <a:p>
                      <a:r>
                        <a:rPr lang="de-DE" dirty="0"/>
                        <a:t>„</a:t>
                      </a:r>
                      <a:r>
                        <a:rPr lang="de-DE" dirty="0" err="1"/>
                        <a:t>Hinduka</a:t>
                      </a:r>
                      <a:r>
                        <a:rPr lang="de-DE" dirty="0"/>
                        <a:t>“, Pflaumenunterlage</a:t>
                      </a:r>
                    </a:p>
                  </a:txBody>
                  <a:tcPr/>
                </a:tc>
                <a:extLst>
                  <a:ext uri="{0D108BD9-81ED-4DB2-BD59-A6C34878D82A}">
                    <a16:rowId xmlns:a16="http://schemas.microsoft.com/office/drawing/2014/main" val="851479933"/>
                  </a:ext>
                </a:extLst>
              </a:tr>
              <a:tr h="370840">
                <a:tc>
                  <a:txBody>
                    <a:bodyPr/>
                    <a:lstStyle/>
                    <a:p>
                      <a:r>
                        <a:rPr lang="de-DE" dirty="0"/>
                        <a:t>Sauerkirsche</a:t>
                      </a:r>
                    </a:p>
                  </a:txBody>
                  <a:tcPr/>
                </a:tc>
                <a:tc>
                  <a:txBody>
                    <a:bodyPr/>
                    <a:lstStyle/>
                    <a:p>
                      <a:r>
                        <a:rPr lang="de-DE" dirty="0"/>
                        <a:t>Gisela3, Weiroot72</a:t>
                      </a:r>
                    </a:p>
                  </a:txBody>
                  <a:tcPr/>
                </a:tc>
                <a:extLst>
                  <a:ext uri="{0D108BD9-81ED-4DB2-BD59-A6C34878D82A}">
                    <a16:rowId xmlns:a16="http://schemas.microsoft.com/office/drawing/2014/main" val="1947581102"/>
                  </a:ext>
                </a:extLst>
              </a:tr>
            </a:tbl>
          </a:graphicData>
        </a:graphic>
      </p:graphicFrame>
    </p:spTree>
    <p:extLst>
      <p:ext uri="{BB962C8B-B14F-4D97-AF65-F5344CB8AC3E}">
        <p14:creationId xmlns:p14="http://schemas.microsoft.com/office/powerpoint/2010/main" val="1176694375"/>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187A93A1-57B8-274F-8F95-3A7ADAEAB862}" type="slidenum">
              <a:rPr lang="de-DE" sz="1400">
                <a:cs typeface="Arial" charset="0"/>
              </a:rPr>
              <a:pPr eaLnBrk="1" hangingPunct="1"/>
              <a:t>128</a:t>
            </a:fld>
            <a:endParaRPr lang="de-DE" sz="1400">
              <a:cs typeface="Arial" charset="0"/>
            </a:endParaRPr>
          </a:p>
        </p:txBody>
      </p:sp>
      <p:sp>
        <p:nvSpPr>
          <p:cNvPr id="23554"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23555" name="Rectangle 3"/>
          <p:cNvSpPr>
            <a:spLocks noChangeArrowheads="1"/>
          </p:cNvSpPr>
          <p:nvPr/>
        </p:nvSpPr>
        <p:spPr bwMode="auto">
          <a:xfrm>
            <a:off x="0" y="163513"/>
            <a:ext cx="3163888" cy="400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a:t>Grundvoraussetzungen</a:t>
            </a:r>
          </a:p>
        </p:txBody>
      </p:sp>
      <p:sp>
        <p:nvSpPr>
          <p:cNvPr id="23556" name="Rectangle 4"/>
          <p:cNvSpPr>
            <a:spLocks noChangeArrowheads="1"/>
          </p:cNvSpPr>
          <p:nvPr/>
        </p:nvSpPr>
        <p:spPr bwMode="auto">
          <a:xfrm>
            <a:off x="179388" y="836613"/>
            <a:ext cx="8321675" cy="532453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de-DE" sz="2000" b="1" dirty="0"/>
              <a:t>Fragen zur Neupflanzung von Obstgehölzen im eigenen Garten</a:t>
            </a:r>
          </a:p>
          <a:p>
            <a:pPr>
              <a:buFontTx/>
              <a:buChar char="-"/>
            </a:pPr>
            <a:r>
              <a:rPr lang="de-DE" sz="2000" dirty="0"/>
              <a:t> Welchen Standort habe ich zur Verfügung</a:t>
            </a:r>
          </a:p>
          <a:p>
            <a:pPr>
              <a:buFontTx/>
              <a:buChar char="-"/>
            </a:pPr>
            <a:r>
              <a:rPr lang="de-DE" sz="2000" dirty="0"/>
              <a:t> Wie groß können die Obstgehölze werden</a:t>
            </a:r>
          </a:p>
          <a:p>
            <a:pPr>
              <a:buFontTx/>
              <a:buChar char="-"/>
            </a:pPr>
            <a:r>
              <a:rPr lang="de-DE" sz="2000" dirty="0"/>
              <a:t> Wie sind die Standortbedingungen (Temperatur, Wind, Boden, ...)</a:t>
            </a:r>
          </a:p>
          <a:p>
            <a:pPr>
              <a:buFontTx/>
              <a:buChar char="-"/>
            </a:pPr>
            <a:r>
              <a:rPr lang="de-DE" sz="2000" dirty="0"/>
              <a:t> Welche Obstart eignet sich bei mir</a:t>
            </a:r>
          </a:p>
          <a:p>
            <a:pPr>
              <a:buFontTx/>
              <a:buChar char="-"/>
            </a:pPr>
            <a:r>
              <a:rPr lang="de-DE" sz="2000" dirty="0"/>
              <a:t> Sind Befruchtersorten in der Nähe</a:t>
            </a:r>
          </a:p>
          <a:p>
            <a:pPr>
              <a:buFontTx/>
              <a:buChar char="-"/>
            </a:pPr>
            <a:r>
              <a:rPr lang="de-DE" sz="2000" dirty="0"/>
              <a:t> Ist der Pflanzabstand zum Nachbarn ausreichend groß</a:t>
            </a:r>
          </a:p>
          <a:p>
            <a:pPr>
              <a:buFontTx/>
              <a:buChar char="-"/>
            </a:pPr>
            <a:r>
              <a:rPr lang="de-DE" sz="2000" dirty="0"/>
              <a:t> Was für eine Bauform möchte ich pflanzen (Spalier, Halbstamm,...)</a:t>
            </a:r>
          </a:p>
          <a:p>
            <a:r>
              <a:rPr lang="de-DE" sz="2000" dirty="0"/>
              <a:t>		</a:t>
            </a:r>
          </a:p>
          <a:p>
            <a:r>
              <a:rPr lang="de-DE" sz="2000" b="1" dirty="0"/>
              <a:t>Hauptproblem bei der Obstbaumpflanzung ist die richtige Tiefe !</a:t>
            </a:r>
          </a:p>
          <a:p>
            <a:r>
              <a:rPr lang="de-DE" sz="2000" dirty="0"/>
              <a:t>Der Wurzelhals </a:t>
            </a:r>
            <a:r>
              <a:rPr lang="de-DE" sz="2000" dirty="0" err="1"/>
              <a:t>muß</a:t>
            </a:r>
            <a:r>
              <a:rPr lang="de-DE" sz="2000" dirty="0"/>
              <a:t> gerade noch sichtbar sein nach der Pflanzung !</a:t>
            </a:r>
          </a:p>
          <a:p>
            <a:r>
              <a:rPr lang="de-DE" sz="2000" dirty="0"/>
              <a:t>Und auch ein nachsacken des Baumes mit einkalkulieren, aufgrund des lockeren Bodens. Die Folgen für eine zu tiefe Pflanzung sind vielfältig.</a:t>
            </a:r>
          </a:p>
          <a:p>
            <a:r>
              <a:rPr lang="de-DE" sz="2000" dirty="0"/>
              <a:t>Gesundheit des Baumes, Lufteinwirkung der Wurzeln zu gering, Atmung und Wachstum des Baumes sind gehemmt, Nährstoffaufnahme wird vermindert, Der Stammteil, der in den Boden kommt, erschwert den Saftumlauf, kümmerliches Wachstum im alter</a:t>
            </a:r>
          </a:p>
        </p:txBody>
      </p:sp>
    </p:spTree>
    <p:extLst>
      <p:ext uri="{BB962C8B-B14F-4D97-AF65-F5344CB8AC3E}">
        <p14:creationId xmlns:p14="http://schemas.microsoft.com/office/powerpoint/2010/main" val="4222027438"/>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Foliennummernplatzhalter 3"/>
          <p:cNvSpPr>
            <a:spLocks noGrp="1"/>
          </p:cNvSpPr>
          <p:nvPr>
            <p:ph type="sldNum" sz="quarter" idx="10"/>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49C46CAA-5278-2643-8A72-81A3D36D22D9}" type="slidenum">
              <a:rPr lang="de-DE" sz="1400">
                <a:cs typeface="Arial" charset="0"/>
              </a:rPr>
              <a:pPr eaLnBrk="1" hangingPunct="1"/>
              <a:t>129</a:t>
            </a:fld>
            <a:endParaRPr lang="de-DE" sz="1400">
              <a:cs typeface="Arial" charset="0"/>
            </a:endParaRPr>
          </a:p>
        </p:txBody>
      </p:sp>
      <p:sp>
        <p:nvSpPr>
          <p:cNvPr id="52226" name="Rectangle 4"/>
          <p:cNvSpPr>
            <a:spLocks noChangeArrowheads="1"/>
          </p:cNvSpPr>
          <p:nvPr/>
        </p:nvSpPr>
        <p:spPr bwMode="auto">
          <a:xfrm>
            <a:off x="0" y="163513"/>
            <a:ext cx="6997557"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r>
              <a:rPr lang="de-DE" sz="2000" b="1" dirty="0"/>
              <a:t>Was zu beachten ist bei der Pflanzung von Obstbäumen</a:t>
            </a:r>
          </a:p>
        </p:txBody>
      </p:sp>
      <p:sp>
        <p:nvSpPr>
          <p:cNvPr id="52227" name="Rectangle 8"/>
          <p:cNvSpPr>
            <a:spLocks noChangeArrowheads="1"/>
          </p:cNvSpPr>
          <p:nvPr/>
        </p:nvSpPr>
        <p:spPr bwMode="auto">
          <a:xfrm>
            <a:off x="179388" y="836613"/>
            <a:ext cx="8569325" cy="563231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r>
              <a:rPr lang="de-DE" sz="2000" b="1" dirty="0"/>
              <a:t>Richtige Pflanzung von Obstgehölzen</a:t>
            </a:r>
            <a:endParaRPr lang="de-DE" sz="2000" dirty="0"/>
          </a:p>
          <a:p>
            <a:pPr marL="342900" indent="-342900">
              <a:buFontTx/>
              <a:buChar char="-"/>
            </a:pPr>
            <a:r>
              <a:rPr lang="de-DE" sz="2000" dirty="0"/>
              <a:t>Pflanzzeitraum beachten </a:t>
            </a:r>
          </a:p>
          <a:p>
            <a:r>
              <a:rPr lang="de-DE" sz="2000" dirty="0"/>
              <a:t>     (solange der Boden offen ist, optimal im Herbst)</a:t>
            </a:r>
          </a:p>
          <a:p>
            <a:r>
              <a:rPr lang="de-DE" sz="2000" dirty="0"/>
              <a:t>-    Lockeren Untergrund schaffen</a:t>
            </a:r>
          </a:p>
          <a:p>
            <a:pPr marL="342900" indent="-342900">
              <a:buFontTx/>
              <a:buChar char="-"/>
            </a:pPr>
            <a:r>
              <a:rPr lang="de-DE" sz="2000" dirty="0"/>
              <a:t>Obstgehölz mit einem Pflanzpfahl versehen</a:t>
            </a:r>
          </a:p>
          <a:p>
            <a:pPr marL="342900" indent="-342900">
              <a:buFontTx/>
              <a:buChar char="-"/>
            </a:pPr>
            <a:r>
              <a:rPr lang="de-DE" sz="2000" dirty="0"/>
              <a:t>Schnitt der Wurzeln bei Ballenlose Ware, Anritzen der Wurzel bei Container Ware</a:t>
            </a:r>
          </a:p>
          <a:p>
            <a:pPr marL="342900" indent="-342900">
              <a:buFontTx/>
              <a:buChar char="-"/>
            </a:pPr>
            <a:r>
              <a:rPr lang="de-DE" sz="2000" dirty="0"/>
              <a:t>Bei der Pflanzung Kompost und vorhandenen Boden verwenden</a:t>
            </a:r>
          </a:p>
          <a:p>
            <a:pPr marL="342900" indent="-342900">
              <a:buFontTx/>
              <a:buChar char="-"/>
            </a:pPr>
            <a:r>
              <a:rPr lang="de-DE" sz="2000" dirty="0"/>
              <a:t>Richtige Höhe der Bäume beachten, Wurzelhals gerade sichtbar, Veredlungsstelle ist ca. 5 bis 15cm über dem Boden, lieber höher als Tiefer pflanzen</a:t>
            </a:r>
          </a:p>
          <a:p>
            <a:pPr marL="342900" indent="-342900">
              <a:buFontTx/>
              <a:buChar char="-"/>
            </a:pPr>
            <a:r>
              <a:rPr lang="de-DE" sz="2000" dirty="0"/>
              <a:t>Festtreten des Gehölzes mit dem Ballen des Fußes</a:t>
            </a:r>
          </a:p>
          <a:p>
            <a:pPr marL="342900" indent="-342900">
              <a:buFontTx/>
              <a:buChar char="-"/>
            </a:pPr>
            <a:r>
              <a:rPr lang="de-DE" sz="2000" dirty="0"/>
              <a:t>Einschlämmen der Pflanzgrube</a:t>
            </a:r>
          </a:p>
          <a:p>
            <a:pPr marL="342900" indent="-342900">
              <a:buFontTx/>
              <a:buChar char="-"/>
            </a:pPr>
            <a:r>
              <a:rPr lang="de-DE" sz="2000" dirty="0"/>
              <a:t>Pflanzschnitt des Baumes</a:t>
            </a:r>
          </a:p>
          <a:p>
            <a:pPr marL="342900" indent="-342900">
              <a:buFontTx/>
              <a:buChar char="-"/>
            </a:pPr>
            <a:r>
              <a:rPr lang="de-DE" sz="2000" dirty="0" err="1"/>
              <a:t>Gießrand</a:t>
            </a:r>
            <a:r>
              <a:rPr lang="de-DE" sz="2000" dirty="0"/>
              <a:t> fertigen (waagerecht)</a:t>
            </a:r>
          </a:p>
          <a:p>
            <a:pPr marL="342900" indent="-342900">
              <a:buFontTx/>
              <a:buChar char="-"/>
            </a:pPr>
            <a:r>
              <a:rPr lang="de-DE" sz="2000" dirty="0"/>
              <a:t>Pflanzabstand zu anderen Gehölzen und Nachbargrundstück beachten</a:t>
            </a:r>
          </a:p>
          <a:p>
            <a:pPr marL="342900" indent="-342900">
              <a:buFontTx/>
              <a:buChar char="-"/>
            </a:pPr>
            <a:r>
              <a:rPr lang="de-DE" sz="2000" dirty="0"/>
              <a:t>Baumscheibe für neue Bäume erhalten (ca. 15 Jahre)</a:t>
            </a:r>
          </a:p>
          <a:p>
            <a:endParaRPr lang="de-DE" sz="2000" dirty="0"/>
          </a:p>
        </p:txBody>
      </p:sp>
    </p:spTree>
    <p:extLst>
      <p:ext uri="{BB962C8B-B14F-4D97-AF65-F5344CB8AC3E}">
        <p14:creationId xmlns:p14="http://schemas.microsoft.com/office/powerpoint/2010/main" val="3774487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49C46CAA-5278-2643-8A72-81A3D36D22D9}" type="slidenum">
              <a:rPr lang="de-DE" sz="1400">
                <a:cs typeface="Arial" charset="0"/>
              </a:rPr>
              <a:pPr eaLnBrk="1" hangingPunct="1"/>
              <a:t>13</a:t>
            </a:fld>
            <a:endParaRPr lang="de-DE" sz="1400">
              <a:cs typeface="Arial" charset="0"/>
            </a:endParaRPr>
          </a:p>
        </p:txBody>
      </p:sp>
      <p:sp>
        <p:nvSpPr>
          <p:cNvPr id="52226" name="Rectangle 4"/>
          <p:cNvSpPr>
            <a:spLocks noChangeArrowheads="1"/>
          </p:cNvSpPr>
          <p:nvPr/>
        </p:nvSpPr>
        <p:spPr bwMode="auto">
          <a:xfrm>
            <a:off x="0" y="163513"/>
            <a:ext cx="2008883"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dirty="0" err="1"/>
              <a:t>Apfel</a:t>
            </a:r>
            <a:r>
              <a:rPr lang="de-DE" sz="2000" b="1" dirty="0" err="1">
                <a:solidFill>
                  <a:srgbClr val="C00000"/>
                </a:solidFill>
              </a:rPr>
              <a:t>Unterlage</a:t>
            </a:r>
            <a:endParaRPr lang="de-DE" sz="2000" b="1" dirty="0">
              <a:solidFill>
                <a:srgbClr val="C00000"/>
              </a:solidFill>
            </a:endParaRPr>
          </a:p>
        </p:txBody>
      </p:sp>
      <p:sp>
        <p:nvSpPr>
          <p:cNvPr id="52227" name="Rectangle 8"/>
          <p:cNvSpPr>
            <a:spLocks noChangeArrowheads="1"/>
          </p:cNvSpPr>
          <p:nvPr/>
        </p:nvSpPr>
        <p:spPr bwMode="auto">
          <a:xfrm>
            <a:off x="179388" y="836613"/>
            <a:ext cx="8569325" cy="501675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endParaRPr lang="de-DE" sz="2000" b="1" dirty="0"/>
          </a:p>
          <a:p>
            <a:r>
              <a:rPr lang="de-DE" sz="2000" b="1" dirty="0"/>
              <a:t>Unterlagen bei Obstgehölze</a:t>
            </a:r>
          </a:p>
          <a:p>
            <a:r>
              <a:rPr lang="de-DE" sz="2000" dirty="0"/>
              <a:t>Bei Obstbäumen sollte man unbedingt auf die Unterlage achten, Unterlage sollte auf den Boden abgestimmt sein.</a:t>
            </a:r>
          </a:p>
          <a:p>
            <a:endParaRPr lang="de-DE" sz="2000" dirty="0"/>
          </a:p>
          <a:p>
            <a:r>
              <a:rPr lang="de-DE" sz="2000" dirty="0"/>
              <a:t>- Für </a:t>
            </a:r>
            <a:r>
              <a:rPr lang="de-DE" sz="2000" dirty="0">
                <a:solidFill>
                  <a:srgbClr val="C00000"/>
                </a:solidFill>
              </a:rPr>
              <a:t>leichte Böden</a:t>
            </a:r>
            <a:r>
              <a:rPr lang="de-DE" sz="2000" dirty="0"/>
              <a:t> und </a:t>
            </a:r>
            <a:r>
              <a:rPr lang="de-DE" sz="2000" dirty="0">
                <a:solidFill>
                  <a:srgbClr val="C00000"/>
                </a:solidFill>
              </a:rPr>
              <a:t>mittlere Böden</a:t>
            </a:r>
            <a:r>
              <a:rPr lang="de-DE" sz="2000" dirty="0"/>
              <a:t> eine </a:t>
            </a:r>
            <a:r>
              <a:rPr lang="de-DE" sz="2000" u="sng" dirty="0">
                <a:solidFill>
                  <a:srgbClr val="C00000"/>
                </a:solidFill>
              </a:rPr>
              <a:t>mittelstark</a:t>
            </a:r>
            <a:r>
              <a:rPr lang="de-DE" sz="2000" dirty="0"/>
              <a:t> wachsende     </a:t>
            </a:r>
          </a:p>
          <a:p>
            <a:r>
              <a:rPr lang="de-DE" sz="2000" dirty="0"/>
              <a:t>  </a:t>
            </a:r>
            <a:r>
              <a:rPr lang="de-DE" sz="2000" dirty="0">
                <a:solidFill>
                  <a:srgbClr val="C00000"/>
                </a:solidFill>
              </a:rPr>
              <a:t>Unterlage</a:t>
            </a:r>
            <a:r>
              <a:rPr lang="de-DE" sz="2000" dirty="0"/>
              <a:t> wählen.</a:t>
            </a:r>
          </a:p>
          <a:p>
            <a:pPr>
              <a:buFontTx/>
              <a:buChar char="-"/>
            </a:pPr>
            <a:r>
              <a:rPr lang="de-DE" sz="2000" dirty="0"/>
              <a:t> Für </a:t>
            </a:r>
            <a:r>
              <a:rPr lang="de-DE" sz="2000" dirty="0">
                <a:solidFill>
                  <a:srgbClr val="C00000"/>
                </a:solidFill>
              </a:rPr>
              <a:t>schwerere Böden</a:t>
            </a:r>
            <a:r>
              <a:rPr lang="de-DE" sz="2000" dirty="0"/>
              <a:t> eine </a:t>
            </a:r>
            <a:r>
              <a:rPr lang="de-DE" sz="2000" u="sng" dirty="0">
                <a:solidFill>
                  <a:srgbClr val="C00000"/>
                </a:solidFill>
              </a:rPr>
              <a:t>schwach</a:t>
            </a:r>
            <a:r>
              <a:rPr lang="de-DE" sz="2000" dirty="0"/>
              <a:t> wachsende </a:t>
            </a:r>
            <a:r>
              <a:rPr lang="de-DE" sz="2000" dirty="0">
                <a:solidFill>
                  <a:srgbClr val="C00000"/>
                </a:solidFill>
              </a:rPr>
              <a:t>Unterlage</a:t>
            </a:r>
            <a:r>
              <a:rPr lang="de-DE" sz="2000" dirty="0"/>
              <a:t> wählen.</a:t>
            </a:r>
          </a:p>
          <a:p>
            <a:pPr>
              <a:buFontTx/>
              <a:buChar char="-"/>
            </a:pPr>
            <a:r>
              <a:rPr lang="de-DE" sz="2000" dirty="0"/>
              <a:t> Veredlungsstelle über den Boden (ca. 15cm)</a:t>
            </a:r>
          </a:p>
          <a:p>
            <a:endParaRPr lang="de-DE" sz="2000" dirty="0"/>
          </a:p>
          <a:p>
            <a:r>
              <a:rPr lang="de-DE" sz="2000" dirty="0"/>
              <a:t>- leichte Böden:		M4, MM106, MM111 </a:t>
            </a:r>
          </a:p>
          <a:p>
            <a:r>
              <a:rPr lang="de-DE" sz="2000" dirty="0"/>
              <a:t>			(mittel stark wachsende 	Unterlagen)</a:t>
            </a:r>
          </a:p>
          <a:p>
            <a:r>
              <a:rPr lang="de-DE" sz="2000" dirty="0"/>
              <a:t>- bessere Böden:	M9, M26</a:t>
            </a:r>
          </a:p>
          <a:p>
            <a:endParaRPr lang="de-DE" sz="2000" dirty="0"/>
          </a:p>
          <a:p>
            <a:r>
              <a:rPr lang="de-DE" sz="2000" dirty="0"/>
              <a:t>		</a:t>
            </a:r>
          </a:p>
          <a:p>
            <a:endParaRPr lang="de-DE" sz="2000" dirty="0"/>
          </a:p>
        </p:txBody>
      </p:sp>
      <p:sp>
        <p:nvSpPr>
          <p:cNvPr id="52228" name="Text Box 5"/>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Foliennummernplatzhalter 3"/>
          <p:cNvSpPr>
            <a:spLocks noGrp="1"/>
          </p:cNvSpPr>
          <p:nvPr>
            <p:ph type="sldNum" sz="quarter" idx="10"/>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49C46CAA-5278-2643-8A72-81A3D36D22D9}" type="slidenum">
              <a:rPr lang="de-DE" sz="1400">
                <a:cs typeface="Arial" charset="0"/>
              </a:rPr>
              <a:pPr eaLnBrk="1" hangingPunct="1"/>
              <a:t>130</a:t>
            </a:fld>
            <a:endParaRPr lang="de-DE" sz="1400">
              <a:cs typeface="Arial" charset="0"/>
            </a:endParaRPr>
          </a:p>
        </p:txBody>
      </p:sp>
      <p:sp>
        <p:nvSpPr>
          <p:cNvPr id="52226" name="Rectangle 4"/>
          <p:cNvSpPr>
            <a:spLocks noChangeArrowheads="1"/>
          </p:cNvSpPr>
          <p:nvPr/>
        </p:nvSpPr>
        <p:spPr bwMode="auto">
          <a:xfrm>
            <a:off x="0" y="163513"/>
            <a:ext cx="6997557"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r>
              <a:rPr lang="de-DE" sz="2000" b="1" dirty="0"/>
              <a:t>Was zu beachten ist bei der Pflanzung von Obstbäumen</a:t>
            </a:r>
          </a:p>
        </p:txBody>
      </p:sp>
      <p:sp>
        <p:nvSpPr>
          <p:cNvPr id="52227" name="Rectangle 8"/>
          <p:cNvSpPr>
            <a:spLocks noChangeArrowheads="1"/>
          </p:cNvSpPr>
          <p:nvPr/>
        </p:nvSpPr>
        <p:spPr bwMode="auto">
          <a:xfrm>
            <a:off x="179388" y="836613"/>
            <a:ext cx="8569325" cy="409342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r>
              <a:rPr lang="de-DE" sz="2000" b="1" dirty="0"/>
              <a:t>Falsche Pflanzung von Apfelbäumen</a:t>
            </a:r>
          </a:p>
          <a:p>
            <a:r>
              <a:rPr lang="de-DE" sz="2000" dirty="0"/>
              <a:t>Wenn sich ein Apfelbaum „freimacht“, ging diesem Vorgang stets die falsche Pflanzung voraus.</a:t>
            </a:r>
          </a:p>
          <a:p>
            <a:r>
              <a:rPr lang="de-DE" sz="2000" dirty="0"/>
              <a:t>Apfelbäume bestehen aus zwei Pflanzen Unterlage (Wurzel) und Edelsorte (Stamm und Krone). Die Veredlungsstelle ist durch eine starke Verdickung am Wurzelhals gut zu erkennen. Diese muss deutlich über dem Erdniveau liegen. Gelangt sie in die in die Erde, bildet die Edelsorte nachträglich Wurzeln. Schlägt die Edelsorte Wurzeln, „macht sie sich frei“ vom Einfluss der Unterlage.</a:t>
            </a:r>
          </a:p>
          <a:p>
            <a:endParaRPr lang="de-DE" sz="2000" dirty="0"/>
          </a:p>
          <a:p>
            <a:r>
              <a:rPr lang="de-DE" sz="2000" dirty="0"/>
              <a:t>Keine Pflanzung von Kernobst auf Kernobst und keine Pflanzung von Steinobst auf Steinobst !</a:t>
            </a:r>
          </a:p>
          <a:p>
            <a:endParaRPr lang="de-DE" sz="2000" dirty="0"/>
          </a:p>
        </p:txBody>
      </p:sp>
    </p:spTree>
    <p:extLst>
      <p:ext uri="{BB962C8B-B14F-4D97-AF65-F5344CB8AC3E}">
        <p14:creationId xmlns:p14="http://schemas.microsoft.com/office/powerpoint/2010/main" val="635837946"/>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2321" name="Foliennummernplatzhalter 4"/>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59F6ED69-FFB5-4647-BCFB-E80AA4D7ECB7}" type="slidenum">
              <a:rPr lang="de-DE" sz="1400">
                <a:cs typeface="Arial" charset="0"/>
              </a:rPr>
              <a:pPr eaLnBrk="1" hangingPunct="1"/>
              <a:t>131</a:t>
            </a:fld>
            <a:endParaRPr lang="de-DE" sz="1400">
              <a:cs typeface="Arial" charset="0"/>
            </a:endParaRPr>
          </a:p>
        </p:txBody>
      </p:sp>
      <p:pic>
        <p:nvPicPr>
          <p:cNvPr id="312322" name="Picture 2" descr="E:\Bild 960.jpg"/>
          <p:cNvPicPr>
            <a:picLocks noGrp="1" noChangeAspect="1" noChangeArrowheads="1"/>
          </p:cNvPicPr>
          <p:nvPr/>
        </p:nvPicPr>
        <p:blipFill>
          <a:blip r:embed="rId2" cstate="email">
            <a:lum bright="-10000" contrast="10000"/>
            <a:extLst>
              <a:ext uri="{28A0092B-C50C-407E-A947-70E740481C1C}">
                <a14:useLocalDpi xmlns:a14="http://schemas.microsoft.com/office/drawing/2010/main" val="0"/>
              </a:ext>
            </a:extLst>
          </a:blip>
          <a:srcRect/>
          <a:stretch>
            <a:fillRect/>
          </a:stretch>
        </p:blipFill>
        <p:spPr bwMode="auto">
          <a:xfrm>
            <a:off x="1835150" y="908050"/>
            <a:ext cx="4171950" cy="5562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12323" name="Text Box 3"/>
          <p:cNvSpPr txBox="1">
            <a:spLocks noChangeArrowheads="1"/>
          </p:cNvSpPr>
          <p:nvPr/>
        </p:nvSpPr>
        <p:spPr bwMode="auto">
          <a:xfrm>
            <a:off x="1116013" y="6524625"/>
            <a:ext cx="1084262"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solidFill>
                  <a:schemeClr val="tx2"/>
                </a:solidFill>
              </a:rPr>
              <a:t>“</a:t>
            </a:r>
            <a:endParaRPr lang="de-DE" sz="1400" b="1"/>
          </a:p>
        </p:txBody>
      </p:sp>
      <p:sp>
        <p:nvSpPr>
          <p:cNvPr id="312324" name="Rectangle 5"/>
          <p:cNvSpPr>
            <a:spLocks noChangeArrowheads="1"/>
          </p:cNvSpPr>
          <p:nvPr/>
        </p:nvSpPr>
        <p:spPr bwMode="auto">
          <a:xfrm>
            <a:off x="250825" y="163513"/>
            <a:ext cx="6554788" cy="400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a:t>Zu tiefes Pflanzen und Wühlmäuse an Obstgehölzen</a:t>
            </a:r>
          </a:p>
        </p:txBody>
      </p:sp>
    </p:spTree>
    <p:extLst>
      <p:ext uri="{BB962C8B-B14F-4D97-AF65-F5344CB8AC3E}">
        <p14:creationId xmlns:p14="http://schemas.microsoft.com/office/powerpoint/2010/main" val="1975624210"/>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5"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CF3FCD77-C943-0E40-B01A-54777ECB7D93}" type="slidenum">
              <a:rPr lang="de-DE" sz="1400">
                <a:cs typeface="Arial" charset="0"/>
              </a:rPr>
              <a:pPr eaLnBrk="1" hangingPunct="1"/>
              <a:t>132</a:t>
            </a:fld>
            <a:endParaRPr lang="de-DE" sz="1400">
              <a:cs typeface="Arial" charset="0"/>
            </a:endParaRPr>
          </a:p>
        </p:txBody>
      </p:sp>
      <p:sp>
        <p:nvSpPr>
          <p:cNvPr id="216066"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216067" name="Rectangle 3"/>
          <p:cNvSpPr>
            <a:spLocks noChangeArrowheads="1"/>
          </p:cNvSpPr>
          <p:nvPr/>
        </p:nvSpPr>
        <p:spPr bwMode="auto">
          <a:xfrm>
            <a:off x="20638" y="115888"/>
            <a:ext cx="3705225" cy="400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a:t>Pflanzung von Obstgehölzen</a:t>
            </a:r>
          </a:p>
        </p:txBody>
      </p:sp>
      <p:sp>
        <p:nvSpPr>
          <p:cNvPr id="216068" name="Rectangle 4"/>
          <p:cNvSpPr>
            <a:spLocks noChangeArrowheads="1"/>
          </p:cNvSpPr>
          <p:nvPr/>
        </p:nvSpPr>
        <p:spPr bwMode="auto">
          <a:xfrm>
            <a:off x="395288" y="836613"/>
            <a:ext cx="8748712" cy="563231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de-DE" sz="2000" b="1" dirty="0"/>
              <a:t>Richtiger Ablauf einer Obstbaumpflanzung</a:t>
            </a:r>
          </a:p>
          <a:p>
            <a:endParaRPr lang="de-DE" sz="2000" dirty="0"/>
          </a:p>
          <a:p>
            <a:r>
              <a:rPr lang="de-DE" sz="2000" dirty="0"/>
              <a:t>1. </a:t>
            </a:r>
            <a:r>
              <a:rPr lang="de-DE" sz="2000" u="sng" dirty="0"/>
              <a:t>Aussuchen des richtigen Platzes</a:t>
            </a:r>
            <a:r>
              <a:rPr lang="de-DE" sz="2000" dirty="0"/>
              <a:t> (Standort)</a:t>
            </a:r>
          </a:p>
          <a:p>
            <a:endParaRPr lang="de-DE" sz="2000" dirty="0"/>
          </a:p>
          <a:p>
            <a:r>
              <a:rPr lang="de-DE" sz="2000" dirty="0"/>
              <a:t>Grundregel: Kernobst ist nach Steinobst zu pflanzen und umgekehrt</a:t>
            </a:r>
          </a:p>
          <a:p>
            <a:r>
              <a:rPr lang="de-DE" sz="2000" dirty="0"/>
              <a:t>Gepflanzt wird im Frühjahr oder im Herbst, </a:t>
            </a:r>
          </a:p>
          <a:p>
            <a:r>
              <a:rPr lang="de-DE" sz="2000" dirty="0"/>
              <a:t>Vorteil liegt in der Herbstpflanzung !</a:t>
            </a:r>
          </a:p>
          <a:p>
            <a:endParaRPr lang="de-DE" sz="2000" dirty="0"/>
          </a:p>
          <a:p>
            <a:r>
              <a:rPr lang="de-DE" sz="2000" dirty="0"/>
              <a:t>2. </a:t>
            </a:r>
            <a:r>
              <a:rPr lang="de-DE" sz="2000" u="sng" dirty="0"/>
              <a:t>Ausheben des Pflanzloches</a:t>
            </a:r>
          </a:p>
          <a:p>
            <a:endParaRPr lang="de-DE" sz="2000" dirty="0"/>
          </a:p>
          <a:p>
            <a:r>
              <a:rPr lang="de-DE" sz="2000" dirty="0"/>
              <a:t>3. </a:t>
            </a:r>
            <a:r>
              <a:rPr lang="de-DE" sz="2000" u="sng" dirty="0"/>
              <a:t>Befestigung und Schutz des Baumes</a:t>
            </a:r>
            <a:r>
              <a:rPr lang="de-DE" sz="2000" dirty="0"/>
              <a:t> (Pflanzpfahl, Stammschutz)</a:t>
            </a:r>
          </a:p>
          <a:p>
            <a:endParaRPr lang="de-DE" sz="2000" dirty="0"/>
          </a:p>
          <a:p>
            <a:r>
              <a:rPr lang="de-DE" sz="2000" dirty="0"/>
              <a:t>4. </a:t>
            </a:r>
            <a:r>
              <a:rPr lang="de-DE" sz="2000" u="sng" dirty="0"/>
              <a:t>Schnitt von Wurzel und Ästen</a:t>
            </a:r>
          </a:p>
          <a:p>
            <a:endParaRPr lang="de-DE" sz="2000" dirty="0"/>
          </a:p>
          <a:p>
            <a:r>
              <a:rPr lang="de-DE" sz="2000" dirty="0"/>
              <a:t>5. </a:t>
            </a:r>
            <a:r>
              <a:rPr lang="de-DE" sz="2000" u="sng" dirty="0"/>
              <a:t>Pflanzung mit org. Düngung </a:t>
            </a:r>
            <a:r>
              <a:rPr lang="de-DE" sz="2000" dirty="0"/>
              <a:t>(Pflanztiefe beachten !!)</a:t>
            </a:r>
          </a:p>
          <a:p>
            <a:endParaRPr lang="de-DE" sz="2000" dirty="0"/>
          </a:p>
          <a:p>
            <a:r>
              <a:rPr lang="de-DE" sz="2000" dirty="0"/>
              <a:t>6. </a:t>
            </a:r>
            <a:r>
              <a:rPr lang="de-DE" sz="2000" u="sng" dirty="0"/>
              <a:t>Pflege</a:t>
            </a:r>
          </a:p>
          <a:p>
            <a:endParaRPr lang="de-DE" sz="2000" dirty="0"/>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4609" name="Foliennummernplatzhalter 4"/>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6C7DA07E-CD2D-EF43-AFCA-8029993A2ED3}" type="slidenum">
              <a:rPr lang="de-DE" sz="1400">
                <a:cs typeface="Arial" charset="0"/>
              </a:rPr>
              <a:pPr eaLnBrk="1" hangingPunct="1"/>
              <a:t>133</a:t>
            </a:fld>
            <a:endParaRPr lang="de-DE" sz="1400">
              <a:cs typeface="Arial" charset="0"/>
            </a:endParaRPr>
          </a:p>
        </p:txBody>
      </p:sp>
      <p:sp>
        <p:nvSpPr>
          <p:cNvPr id="324610" name="Text Box 3"/>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dirty="0"/>
              <a:t>„Obstbau</a:t>
            </a:r>
            <a:r>
              <a:rPr lang="ja-JP" altLang="de-DE" sz="1400" b="1"/>
              <a:t>“</a:t>
            </a:r>
            <a:endParaRPr lang="de-DE" sz="1400" b="1" dirty="0"/>
          </a:p>
        </p:txBody>
      </p:sp>
      <p:sp>
        <p:nvSpPr>
          <p:cNvPr id="324611" name="Rectangle 5"/>
          <p:cNvSpPr>
            <a:spLocks noChangeArrowheads="1"/>
          </p:cNvSpPr>
          <p:nvPr/>
        </p:nvSpPr>
        <p:spPr bwMode="auto">
          <a:xfrm>
            <a:off x="250825" y="163513"/>
            <a:ext cx="2533066"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dirty="0" err="1"/>
              <a:t>ObstgehölzQualität</a:t>
            </a:r>
            <a:endParaRPr lang="de-DE" sz="2000" b="1" dirty="0"/>
          </a:p>
        </p:txBody>
      </p:sp>
      <p:pic>
        <p:nvPicPr>
          <p:cNvPr id="4" name="Bild 3"/>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395536" y="884519"/>
            <a:ext cx="7092280" cy="5319210"/>
          </a:xfrm>
          <a:prstGeom prst="rect">
            <a:avLst/>
          </a:prstGeom>
        </p:spPr>
      </p:pic>
    </p:spTree>
    <p:extLst>
      <p:ext uri="{BB962C8B-B14F-4D97-AF65-F5344CB8AC3E}">
        <p14:creationId xmlns:p14="http://schemas.microsoft.com/office/powerpoint/2010/main" val="1078090545"/>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3" name="Foliennummernplatzhalter 4"/>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E30E7531-C451-F74E-9211-2A2288AEFAE0}" type="slidenum">
              <a:rPr lang="de-DE" sz="1400">
                <a:cs typeface="Arial" charset="0"/>
              </a:rPr>
              <a:pPr eaLnBrk="1" hangingPunct="1"/>
              <a:t>134</a:t>
            </a:fld>
            <a:endParaRPr lang="de-DE" sz="1400">
              <a:cs typeface="Arial" charset="0"/>
            </a:endParaRPr>
          </a:p>
        </p:txBody>
      </p:sp>
      <p:sp>
        <p:nvSpPr>
          <p:cNvPr id="218114" name="Text Box 3"/>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dirty="0"/>
              <a:t>„Obstbau</a:t>
            </a:r>
            <a:r>
              <a:rPr lang="ja-JP" altLang="de-DE" sz="1400" b="1"/>
              <a:t>“</a:t>
            </a:r>
            <a:endParaRPr lang="de-DE" sz="1400" b="1" dirty="0"/>
          </a:p>
        </p:txBody>
      </p:sp>
      <p:pic>
        <p:nvPicPr>
          <p:cNvPr id="218116" name="Grafik 8" descr="Bild 268.jpg"/>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250825" y="908050"/>
            <a:ext cx="5499100" cy="41259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18117" name="Inhaltsplatzhalter 8" descr="Bild 1208.jpg"/>
          <p:cNvPicPr>
            <a:picLocks noGrp="1" noChangeAspect="1"/>
          </p:cNvPicPr>
          <p:nvPr>
            <p:ph/>
          </p:nvPr>
        </p:nvPicPr>
        <p:blipFill>
          <a:blip r:embed="rId4" cstate="email">
            <a:lum bright="-10000" contrast="10000"/>
            <a:extLst>
              <a:ext uri="{28A0092B-C50C-407E-A947-70E740481C1C}">
                <a14:useLocalDpi xmlns:a14="http://schemas.microsoft.com/office/drawing/2010/main" val="0"/>
              </a:ext>
            </a:extLst>
          </a:blip>
          <a:srcRect/>
          <a:stretch>
            <a:fillRect/>
          </a:stretch>
        </p:blipFill>
        <p:spPr bwMode="auto">
          <a:xfrm>
            <a:off x="4787900" y="1916113"/>
            <a:ext cx="3319463" cy="4425950"/>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7" name="Rectangle 5"/>
          <p:cNvSpPr>
            <a:spLocks noChangeArrowheads="1"/>
          </p:cNvSpPr>
          <p:nvPr/>
        </p:nvSpPr>
        <p:spPr bwMode="auto">
          <a:xfrm>
            <a:off x="250825" y="163513"/>
            <a:ext cx="2191626"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dirty="0" err="1"/>
              <a:t>PflanzQualitäten</a:t>
            </a:r>
            <a:endParaRPr lang="de-DE" sz="2000" b="1" dirty="0"/>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4609" name="Foliennummernplatzhalter 4"/>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6C7DA07E-CD2D-EF43-AFCA-8029993A2ED3}" type="slidenum">
              <a:rPr lang="de-DE" sz="1400">
                <a:cs typeface="Arial" charset="0"/>
              </a:rPr>
              <a:pPr eaLnBrk="1" hangingPunct="1"/>
              <a:t>135</a:t>
            </a:fld>
            <a:endParaRPr lang="de-DE" sz="1400">
              <a:cs typeface="Arial" charset="0"/>
            </a:endParaRPr>
          </a:p>
        </p:txBody>
      </p:sp>
      <p:sp>
        <p:nvSpPr>
          <p:cNvPr id="324610" name="Text Box 3"/>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dirty="0"/>
              <a:t>„Obstbau</a:t>
            </a:r>
            <a:r>
              <a:rPr lang="ja-JP" altLang="de-DE" sz="1400" b="1"/>
              <a:t>“</a:t>
            </a:r>
            <a:endParaRPr lang="de-DE" sz="1400" b="1" dirty="0"/>
          </a:p>
        </p:txBody>
      </p:sp>
      <p:sp>
        <p:nvSpPr>
          <p:cNvPr id="324611" name="Rectangle 5"/>
          <p:cNvSpPr>
            <a:spLocks noChangeArrowheads="1"/>
          </p:cNvSpPr>
          <p:nvPr/>
        </p:nvSpPr>
        <p:spPr bwMode="auto">
          <a:xfrm>
            <a:off x="250825" y="163513"/>
            <a:ext cx="2191626"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dirty="0" err="1"/>
              <a:t>PflanzQualitäten</a:t>
            </a:r>
            <a:endParaRPr lang="de-DE" sz="2000" b="1" dirty="0"/>
          </a:p>
        </p:txBody>
      </p:sp>
      <p:pic>
        <p:nvPicPr>
          <p:cNvPr id="3" name="Bild 2"/>
          <p:cNvPicPr>
            <a:picLocks noChangeAspect="1"/>
          </p:cNvPicPr>
          <p:nvPr/>
        </p:nvPicPr>
        <p:blipFill rotWithShape="1">
          <a:blip r:embed="rId3" cstate="email">
            <a:extLst>
              <a:ext uri="{28A0092B-C50C-407E-A947-70E740481C1C}">
                <a14:useLocalDpi xmlns:a14="http://schemas.microsoft.com/office/drawing/2010/main" val="0"/>
              </a:ext>
            </a:extLst>
          </a:blip>
          <a:srcRect l="4361" r="14437"/>
          <a:stretch/>
        </p:blipFill>
        <p:spPr>
          <a:xfrm rot="5400000">
            <a:off x="236048" y="1602899"/>
            <a:ext cx="4176466" cy="3857491"/>
          </a:xfrm>
          <a:prstGeom prst="rect">
            <a:avLst/>
          </a:prstGeom>
        </p:spPr>
      </p:pic>
      <p:pic>
        <p:nvPicPr>
          <p:cNvPr id="4" name="Bild 3"/>
          <p:cNvPicPr>
            <a:picLocks noChangeAspect="1"/>
          </p:cNvPicPr>
          <p:nvPr/>
        </p:nvPicPr>
        <p:blipFill rotWithShape="1">
          <a:blip r:embed="rId4" cstate="email">
            <a:extLst>
              <a:ext uri="{28A0092B-C50C-407E-A947-70E740481C1C}">
                <a14:useLocalDpi xmlns:a14="http://schemas.microsoft.com/office/drawing/2010/main" val="0"/>
              </a:ext>
            </a:extLst>
          </a:blip>
          <a:srcRect r="11518"/>
          <a:stretch/>
        </p:blipFill>
        <p:spPr>
          <a:xfrm>
            <a:off x="4067945" y="1443411"/>
            <a:ext cx="4752528" cy="4176467"/>
          </a:xfrm>
          <a:prstGeom prst="rect">
            <a:avLst/>
          </a:prstGeom>
        </p:spPr>
      </p:pic>
    </p:spTree>
    <p:extLst>
      <p:ext uri="{BB962C8B-B14F-4D97-AF65-F5344CB8AC3E}">
        <p14:creationId xmlns:p14="http://schemas.microsoft.com/office/powerpoint/2010/main" val="453083062"/>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601" name="Foliennummernplatzhalter 6"/>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B53541FE-4099-9D4A-8319-88019C9FE713}" type="slidenum">
              <a:rPr lang="de-DE" sz="1400">
                <a:cs typeface="Arial" charset="0"/>
              </a:rPr>
              <a:pPr eaLnBrk="1" hangingPunct="1"/>
              <a:t>136</a:t>
            </a:fld>
            <a:endParaRPr lang="de-DE" sz="1400">
              <a:cs typeface="Arial" charset="0"/>
            </a:endParaRPr>
          </a:p>
        </p:txBody>
      </p:sp>
      <p:sp>
        <p:nvSpPr>
          <p:cNvPr id="281603" name="Text Box 3"/>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281604" name="Rectangle 5"/>
          <p:cNvSpPr>
            <a:spLocks noChangeArrowheads="1"/>
          </p:cNvSpPr>
          <p:nvPr/>
        </p:nvSpPr>
        <p:spPr bwMode="auto">
          <a:xfrm>
            <a:off x="250825" y="163513"/>
            <a:ext cx="2908553"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dirty="0"/>
              <a:t>Virusfrei/Virusgetestet</a:t>
            </a:r>
          </a:p>
        </p:txBody>
      </p:sp>
      <p:sp>
        <p:nvSpPr>
          <p:cNvPr id="7" name="Rectangle 6"/>
          <p:cNvSpPr>
            <a:spLocks noChangeArrowheads="1"/>
          </p:cNvSpPr>
          <p:nvPr/>
        </p:nvSpPr>
        <p:spPr bwMode="auto">
          <a:xfrm>
            <a:off x="357188" y="928688"/>
            <a:ext cx="8607300" cy="5016758"/>
          </a:xfrm>
          <a:prstGeom prst="rect">
            <a:avLst/>
          </a:prstGeom>
          <a:noFill/>
          <a:ln w="9525">
            <a:noFill/>
            <a:miter lim="800000"/>
            <a:headEnd/>
            <a:tailEnd/>
          </a:ln>
          <a:effectLst/>
        </p:spPr>
        <p:txBody>
          <a:bodyPr wrap="square">
            <a:spAutoFit/>
          </a:bodyPr>
          <a:lstStyle/>
          <a:p>
            <a:pPr>
              <a:defRPr/>
            </a:pPr>
            <a:r>
              <a:rPr lang="de-DE" sz="2000" b="1" dirty="0">
                <a:ea typeface="+mn-ea"/>
                <a:cs typeface="+mn-cs"/>
              </a:rPr>
              <a:t>Kauf von Obstgehölzen</a:t>
            </a:r>
          </a:p>
          <a:p>
            <a:pPr>
              <a:defRPr/>
            </a:pPr>
            <a:r>
              <a:rPr lang="de-DE" sz="2000" dirty="0"/>
              <a:t>Beim Kauf achten das die Pflanzen virusfrei oder virusgetestet sind !</a:t>
            </a:r>
          </a:p>
          <a:p>
            <a:pPr>
              <a:defRPr/>
            </a:pPr>
            <a:endParaRPr lang="de-DE" sz="2000" dirty="0">
              <a:ea typeface="+mn-ea"/>
              <a:cs typeface="+mn-cs"/>
            </a:endParaRPr>
          </a:p>
          <a:p>
            <a:pPr>
              <a:defRPr/>
            </a:pPr>
            <a:r>
              <a:rPr lang="de-DE" sz="2000" b="1" dirty="0"/>
              <a:t>Virusfrei (VF) / Virusgetestet (VT)</a:t>
            </a:r>
          </a:p>
          <a:p>
            <a:pPr>
              <a:defRPr/>
            </a:pPr>
            <a:r>
              <a:rPr lang="de-DE" sz="2000" dirty="0">
                <a:ea typeface="+mn-ea"/>
                <a:cs typeface="+mn-cs"/>
              </a:rPr>
              <a:t>Begriffsbestimmung durch die Verordnung zur Bekämpfung von Viruskrankheiten im Obstbau von 1978</a:t>
            </a:r>
          </a:p>
          <a:p>
            <a:pPr>
              <a:defRPr/>
            </a:pPr>
            <a:r>
              <a:rPr lang="de-DE" sz="2000" u="sng" dirty="0"/>
              <a:t>Virusfrei (VF)</a:t>
            </a:r>
            <a:r>
              <a:rPr lang="de-DE" sz="2000" dirty="0"/>
              <a:t>: Ausgangsmaterial der Pflanzen wurden auf Befall (mit allen bei uns bekannten Viruskrankheiten) geprüft und ist frei von ihnen.</a:t>
            </a:r>
          </a:p>
          <a:p>
            <a:pPr>
              <a:defRPr/>
            </a:pPr>
            <a:r>
              <a:rPr lang="de-DE" sz="2000" u="sng" dirty="0"/>
              <a:t>Virusgetestet (VT)</a:t>
            </a:r>
            <a:r>
              <a:rPr lang="de-DE" sz="2000" dirty="0"/>
              <a:t>: Ausgangsmaterial der Pflanzen wurden auf sichtbaren oder latenten Befall (nur äußerlich erkennbar) mit wirtschaftlich schädlichen Viruskrankheiten geprüft und ist frei von ihnen.</a:t>
            </a:r>
          </a:p>
          <a:p>
            <a:pPr>
              <a:defRPr/>
            </a:pPr>
            <a:endParaRPr lang="de-DE" sz="2000" dirty="0">
              <a:ea typeface="+mn-ea"/>
              <a:cs typeface="+mn-cs"/>
            </a:endParaRPr>
          </a:p>
          <a:p>
            <a:pPr>
              <a:defRPr/>
            </a:pPr>
            <a:r>
              <a:rPr lang="de-DE" sz="2000" b="1" dirty="0">
                <a:ea typeface="+mn-ea"/>
                <a:cs typeface="+mn-cs"/>
              </a:rPr>
              <a:t>Viruskrankheiten an Obstgehölzen</a:t>
            </a:r>
          </a:p>
          <a:p>
            <a:pPr>
              <a:defRPr/>
            </a:pPr>
            <a:r>
              <a:rPr lang="de-DE" sz="2000" dirty="0">
                <a:ea typeface="+mn-ea"/>
                <a:cs typeface="+mn-cs"/>
              </a:rPr>
              <a:t>Gummiholzkrankheit des Apfels, </a:t>
            </a:r>
            <a:r>
              <a:rPr lang="de-DE" sz="2000" dirty="0" err="1">
                <a:ea typeface="+mn-ea"/>
                <a:cs typeface="+mn-cs"/>
              </a:rPr>
              <a:t>Adernvergilbung</a:t>
            </a:r>
            <a:r>
              <a:rPr lang="de-DE" sz="2000" dirty="0">
                <a:ea typeface="+mn-ea"/>
                <a:cs typeface="+mn-cs"/>
              </a:rPr>
              <a:t> der Birne, Ringfleckenkrankheit der Süß- und Sauerkirsche, Bandmosaik und </a:t>
            </a:r>
            <a:r>
              <a:rPr lang="de-DE" sz="2000" dirty="0" err="1"/>
              <a:t>Scharkakrankheit</a:t>
            </a:r>
            <a:r>
              <a:rPr lang="de-DE" sz="2000" dirty="0"/>
              <a:t> </a:t>
            </a:r>
            <a:r>
              <a:rPr lang="de-DE" sz="2000" dirty="0">
                <a:ea typeface="+mn-ea"/>
                <a:cs typeface="+mn-cs"/>
              </a:rPr>
              <a:t>der Pflaume</a:t>
            </a:r>
          </a:p>
        </p:txBody>
      </p:sp>
    </p:spTree>
    <p:extLst>
      <p:ext uri="{BB962C8B-B14F-4D97-AF65-F5344CB8AC3E}">
        <p14:creationId xmlns:p14="http://schemas.microsoft.com/office/powerpoint/2010/main" val="351290287"/>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1" name="Foliennummernplatzhalter 4"/>
          <p:cNvSpPr>
            <a:spLocks noGrp="1"/>
          </p:cNvSpPr>
          <p:nvPr>
            <p:ph type="sldNum" sz="quarter" idx="10"/>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1299BBB0-4F26-E243-BF23-EB03D2F2866A}" type="slidenum">
              <a:rPr lang="de-DE" sz="1400">
                <a:cs typeface="Arial" charset="0"/>
              </a:rPr>
              <a:pPr eaLnBrk="1" hangingPunct="1"/>
              <a:t>137</a:t>
            </a:fld>
            <a:endParaRPr lang="de-DE" sz="1400">
              <a:cs typeface="Arial" charset="0"/>
            </a:endParaRPr>
          </a:p>
        </p:txBody>
      </p:sp>
      <p:sp>
        <p:nvSpPr>
          <p:cNvPr id="266242" name="Rectangle 2"/>
          <p:cNvSpPr>
            <a:spLocks noChangeArrowheads="1"/>
          </p:cNvSpPr>
          <p:nvPr/>
        </p:nvSpPr>
        <p:spPr bwMode="auto">
          <a:xfrm>
            <a:off x="1792288" y="141288"/>
            <a:ext cx="5534025" cy="431800"/>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algn="ctr"/>
            <a:endParaRPr lang="de-DE" b="1">
              <a:solidFill>
                <a:schemeClr val="tx2"/>
              </a:solidFill>
            </a:endParaRPr>
          </a:p>
        </p:txBody>
      </p:sp>
      <p:sp>
        <p:nvSpPr>
          <p:cNvPr id="266244" name="Rectangle 4"/>
          <p:cNvSpPr>
            <a:spLocks noChangeArrowheads="1"/>
          </p:cNvSpPr>
          <p:nvPr/>
        </p:nvSpPr>
        <p:spPr bwMode="auto">
          <a:xfrm>
            <a:off x="250825" y="3498850"/>
            <a:ext cx="8351838" cy="396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spAutoFit/>
          </a:bodyPr>
          <a:lstStyle/>
          <a:p>
            <a:endParaRPr lang="de-DE" sz="2000"/>
          </a:p>
        </p:txBody>
      </p:sp>
      <p:sp>
        <p:nvSpPr>
          <p:cNvPr id="266246" name="Rectangle 5"/>
          <p:cNvSpPr>
            <a:spLocks noChangeArrowheads="1"/>
          </p:cNvSpPr>
          <p:nvPr/>
        </p:nvSpPr>
        <p:spPr bwMode="auto">
          <a:xfrm>
            <a:off x="107856" y="172978"/>
            <a:ext cx="3105337"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r>
              <a:rPr lang="de-DE" sz="2000" b="1" dirty="0"/>
              <a:t>Schutz der Obstgehölze</a:t>
            </a:r>
          </a:p>
        </p:txBody>
      </p:sp>
      <p:pic>
        <p:nvPicPr>
          <p:cNvPr id="2" name="Bild 1"/>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rot="5400000">
            <a:off x="3236212" y="1483707"/>
            <a:ext cx="5501726" cy="4126295"/>
          </a:xfrm>
          <a:prstGeom prst="rect">
            <a:avLst/>
          </a:prstGeom>
        </p:spPr>
      </p:pic>
      <p:sp>
        <p:nvSpPr>
          <p:cNvPr id="7" name="Text Box 3">
            <a:extLst>
              <a:ext uri="{FF2B5EF4-FFF2-40B4-BE49-F238E27FC236}">
                <a16:creationId xmlns:a16="http://schemas.microsoft.com/office/drawing/2014/main" id="{DB23A479-8E67-4044-82EC-C0877FF7045C}"/>
              </a:ext>
            </a:extLst>
          </p:cNvPr>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dirty="0"/>
              <a:t>„Obstbau</a:t>
            </a:r>
            <a:r>
              <a:rPr lang="ja-JP" altLang="de-DE" sz="1400" b="1"/>
              <a:t>“</a:t>
            </a:r>
            <a:endParaRPr lang="de-DE" sz="1400" b="1" dirty="0"/>
          </a:p>
        </p:txBody>
      </p:sp>
    </p:spTree>
    <p:extLst>
      <p:ext uri="{BB962C8B-B14F-4D97-AF65-F5344CB8AC3E}">
        <p14:creationId xmlns:p14="http://schemas.microsoft.com/office/powerpoint/2010/main" val="2846314242"/>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4609" name="Foliennummernplatzhalter 4"/>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6C7DA07E-CD2D-EF43-AFCA-8029993A2ED3}" type="slidenum">
              <a:rPr lang="de-DE" sz="1400">
                <a:cs typeface="Arial" charset="0"/>
              </a:rPr>
              <a:pPr eaLnBrk="1" hangingPunct="1"/>
              <a:t>138</a:t>
            </a:fld>
            <a:endParaRPr lang="de-DE" sz="1400">
              <a:cs typeface="Arial" charset="0"/>
            </a:endParaRPr>
          </a:p>
        </p:txBody>
      </p:sp>
      <p:sp>
        <p:nvSpPr>
          <p:cNvPr id="324610" name="Text Box 3"/>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„Obstbau</a:t>
            </a:r>
            <a:r>
              <a:rPr lang="ja-JP" altLang="de-DE" sz="1400" b="1"/>
              <a:t>“</a:t>
            </a:r>
            <a:endParaRPr lang="de-DE" sz="1400" b="1"/>
          </a:p>
        </p:txBody>
      </p:sp>
      <p:sp>
        <p:nvSpPr>
          <p:cNvPr id="324611" name="Rectangle 5"/>
          <p:cNvSpPr>
            <a:spLocks noChangeArrowheads="1"/>
          </p:cNvSpPr>
          <p:nvPr/>
        </p:nvSpPr>
        <p:spPr bwMode="auto">
          <a:xfrm>
            <a:off x="250825" y="163513"/>
            <a:ext cx="2222083"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dirty="0" err="1"/>
              <a:t>ObstbaumPflege</a:t>
            </a:r>
            <a:endParaRPr lang="de-DE" sz="2000" b="1" dirty="0"/>
          </a:p>
        </p:txBody>
      </p:sp>
      <p:pic>
        <p:nvPicPr>
          <p:cNvPr id="2" name="Bild 1"/>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611560" y="1937452"/>
            <a:ext cx="3096344" cy="4128459"/>
          </a:xfrm>
          <a:prstGeom prst="rect">
            <a:avLst/>
          </a:prstGeom>
        </p:spPr>
      </p:pic>
      <p:pic>
        <p:nvPicPr>
          <p:cNvPr id="3" name="Bild 2"/>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3923928" y="836712"/>
            <a:ext cx="2592288" cy="3456384"/>
          </a:xfrm>
          <a:prstGeom prst="rect">
            <a:avLst/>
          </a:prstGeom>
        </p:spPr>
      </p:pic>
      <p:pic>
        <p:nvPicPr>
          <p:cNvPr id="4" name="Bild 3"/>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6300192" y="2276872"/>
            <a:ext cx="2463738" cy="3284984"/>
          </a:xfrm>
          <a:prstGeom prst="rect">
            <a:avLst/>
          </a:prstGeom>
        </p:spPr>
      </p:pic>
    </p:spTree>
    <p:extLst>
      <p:ext uri="{BB962C8B-B14F-4D97-AF65-F5344CB8AC3E}">
        <p14:creationId xmlns:p14="http://schemas.microsoft.com/office/powerpoint/2010/main" val="2478765117"/>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601" name="Foliennummernplatzhalter 6"/>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B53541FE-4099-9D4A-8319-88019C9FE713}" type="slidenum">
              <a:rPr lang="de-DE" sz="1400">
                <a:cs typeface="Arial" charset="0"/>
              </a:rPr>
              <a:pPr eaLnBrk="1" hangingPunct="1"/>
              <a:t>139</a:t>
            </a:fld>
            <a:endParaRPr lang="de-DE" sz="1400">
              <a:cs typeface="Arial" charset="0"/>
            </a:endParaRPr>
          </a:p>
        </p:txBody>
      </p:sp>
      <p:sp>
        <p:nvSpPr>
          <p:cNvPr id="281603" name="Text Box 3"/>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281604" name="Rectangle 5"/>
          <p:cNvSpPr>
            <a:spLocks noChangeArrowheads="1"/>
          </p:cNvSpPr>
          <p:nvPr/>
        </p:nvSpPr>
        <p:spPr bwMode="auto">
          <a:xfrm>
            <a:off x="250825" y="163513"/>
            <a:ext cx="4105151"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p>
            <a:r>
              <a:rPr lang="de-DE" sz="2000" b="1" dirty="0"/>
              <a:t>Stammschutz an Bäumen</a:t>
            </a:r>
          </a:p>
        </p:txBody>
      </p:sp>
      <p:sp>
        <p:nvSpPr>
          <p:cNvPr id="7" name="Rectangle 6"/>
          <p:cNvSpPr>
            <a:spLocks noChangeArrowheads="1"/>
          </p:cNvSpPr>
          <p:nvPr/>
        </p:nvSpPr>
        <p:spPr bwMode="auto">
          <a:xfrm>
            <a:off x="357188" y="928688"/>
            <a:ext cx="8607300" cy="1938992"/>
          </a:xfrm>
          <a:prstGeom prst="rect">
            <a:avLst/>
          </a:prstGeom>
          <a:noFill/>
          <a:ln w="9525">
            <a:noFill/>
            <a:miter lim="800000"/>
            <a:headEnd/>
            <a:tailEnd/>
          </a:ln>
          <a:effectLst/>
        </p:spPr>
        <p:txBody>
          <a:bodyPr wrap="square">
            <a:spAutoFit/>
          </a:bodyPr>
          <a:lstStyle/>
          <a:p>
            <a:pPr>
              <a:defRPr/>
            </a:pPr>
            <a:r>
              <a:rPr lang="de-DE" sz="2000" dirty="0">
                <a:ea typeface="+mn-ea"/>
                <a:cs typeface="+mn-cs"/>
              </a:rPr>
              <a:t>Es ist eine Zunahme von Stammrisse durch Temperaturveränderungen zu verzeichnen. Sonnenstrahlen sind in der Lage, die Rinde aufzuheizen, so das die Temperatur am Stamm höher ist als die Lufttemperatur. </a:t>
            </a:r>
          </a:p>
          <a:p>
            <a:pPr>
              <a:defRPr/>
            </a:pPr>
            <a:r>
              <a:rPr lang="de-DE" sz="2000" dirty="0">
                <a:ea typeface="+mn-ea"/>
                <a:cs typeface="+mn-cs"/>
              </a:rPr>
              <a:t>Rindenschutz durch Weißen der Stämme wäre eine Möglichkeit die Rissbildung zu verhindern. Es entstehen Schäden bei Temperaturen im Rindenbereich bei ca. </a:t>
            </a:r>
            <a:r>
              <a:rPr lang="de-DE" sz="2000">
                <a:ea typeface="+mn-ea"/>
                <a:cs typeface="+mn-cs"/>
              </a:rPr>
              <a:t>45 °C. </a:t>
            </a:r>
            <a:endParaRPr lang="de-DE" sz="2000" dirty="0">
              <a:ea typeface="+mn-ea"/>
              <a:cs typeface="+mn-cs"/>
            </a:endParaRPr>
          </a:p>
        </p:txBody>
      </p:sp>
    </p:spTree>
    <p:extLst>
      <p:ext uri="{BB962C8B-B14F-4D97-AF65-F5344CB8AC3E}">
        <p14:creationId xmlns:p14="http://schemas.microsoft.com/office/powerpoint/2010/main" val="20911819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15FF86D9-DD70-D74D-A85C-72E0CB89608A}" type="slidenum">
              <a:rPr lang="de-DE" sz="1400">
                <a:cs typeface="Arial" charset="0"/>
              </a:rPr>
              <a:pPr eaLnBrk="1" hangingPunct="1"/>
              <a:t>14</a:t>
            </a:fld>
            <a:endParaRPr lang="de-DE" sz="1400">
              <a:cs typeface="Arial" charset="0"/>
            </a:endParaRPr>
          </a:p>
        </p:txBody>
      </p:sp>
      <p:sp>
        <p:nvSpPr>
          <p:cNvPr id="56322"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56324" name="Rectangle 4"/>
          <p:cNvSpPr>
            <a:spLocks noChangeArrowheads="1"/>
          </p:cNvSpPr>
          <p:nvPr/>
        </p:nvSpPr>
        <p:spPr bwMode="auto">
          <a:xfrm>
            <a:off x="179388" y="836613"/>
            <a:ext cx="8964612" cy="2216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de-DE" sz="2000" b="1"/>
              <a:t>Veredlungsunterlagen</a:t>
            </a:r>
          </a:p>
          <a:p>
            <a:r>
              <a:rPr lang="de-DE" sz="2000" b="1"/>
              <a:t>Apfel</a:t>
            </a:r>
          </a:p>
          <a:p>
            <a:endParaRPr lang="de-DE" sz="2000"/>
          </a:p>
          <a:p>
            <a:endParaRPr lang="de-DE" sz="2000"/>
          </a:p>
          <a:p>
            <a:endParaRPr lang="de-DE" sz="2000"/>
          </a:p>
          <a:p>
            <a:endParaRPr lang="de-DE" sz="2000"/>
          </a:p>
          <a:p>
            <a:endParaRPr lang="de-DE" b="1"/>
          </a:p>
        </p:txBody>
      </p:sp>
      <p:graphicFrame>
        <p:nvGraphicFramePr>
          <p:cNvPr id="6" name="Tabelle 5"/>
          <p:cNvGraphicFramePr>
            <a:graphicFrameLocks noGrp="1"/>
          </p:cNvGraphicFramePr>
          <p:nvPr/>
        </p:nvGraphicFramePr>
        <p:xfrm>
          <a:off x="285750" y="1785938"/>
          <a:ext cx="8607425" cy="1114425"/>
        </p:xfrm>
        <a:graphic>
          <a:graphicData uri="http://schemas.openxmlformats.org/drawingml/2006/table">
            <a:tbl>
              <a:tblPr/>
              <a:tblGrid>
                <a:gridCol w="2557463">
                  <a:extLst>
                    <a:ext uri="{9D8B030D-6E8A-4147-A177-3AD203B41FA5}">
                      <a16:colId xmlns:a16="http://schemas.microsoft.com/office/drawing/2014/main" val="20000"/>
                    </a:ext>
                  </a:extLst>
                </a:gridCol>
                <a:gridCol w="2592387">
                  <a:extLst>
                    <a:ext uri="{9D8B030D-6E8A-4147-A177-3AD203B41FA5}">
                      <a16:colId xmlns:a16="http://schemas.microsoft.com/office/drawing/2014/main" val="20001"/>
                    </a:ext>
                  </a:extLst>
                </a:gridCol>
                <a:gridCol w="3457575">
                  <a:extLst>
                    <a:ext uri="{9D8B030D-6E8A-4147-A177-3AD203B41FA5}">
                      <a16:colId xmlns:a16="http://schemas.microsoft.com/office/drawing/2014/main" val="20002"/>
                    </a:ext>
                  </a:extLst>
                </a:gridCol>
              </a:tblGrid>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1" i="0" u="none" strike="noStrike" cap="none" normalizeH="0" baseline="0">
                          <a:ln>
                            <a:noFill/>
                          </a:ln>
                          <a:solidFill>
                            <a:srgbClr val="FFFFFF"/>
                          </a:solidFill>
                          <a:effectLst/>
                          <a:latin typeface="Arial" charset="0"/>
                          <a:ea typeface="ＭＳ Ｐゴシック" charset="0"/>
                          <a:cs typeface="Arial" charset="0"/>
                        </a:rPr>
                        <a:t>Veredlungsunterlage</a:t>
                      </a:r>
                    </a:p>
                  </a:txBody>
                  <a:tcPr marT="45711" marB="4571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1" i="0" u="none" strike="noStrike" cap="none" normalizeH="0" baseline="0">
                          <a:ln>
                            <a:noFill/>
                          </a:ln>
                          <a:solidFill>
                            <a:srgbClr val="FFFFFF"/>
                          </a:solidFill>
                          <a:effectLst/>
                          <a:latin typeface="Arial" charset="0"/>
                          <a:ea typeface="ＭＳ Ｐゴシック" charset="0"/>
                          <a:cs typeface="Arial" charset="0"/>
                        </a:rPr>
                        <a:t>Sorten</a:t>
                      </a:r>
                    </a:p>
                  </a:txBody>
                  <a:tcPr marT="45711" marB="4571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1" i="0" u="none" strike="noStrike" cap="none" normalizeH="0" baseline="0">
                          <a:ln>
                            <a:noFill/>
                          </a:ln>
                          <a:solidFill>
                            <a:srgbClr val="FFFFFF"/>
                          </a:solidFill>
                          <a:effectLst/>
                          <a:latin typeface="Arial" charset="0"/>
                          <a:ea typeface="ＭＳ Ｐゴシック" charset="0"/>
                          <a:cs typeface="Arial" charset="0"/>
                        </a:rPr>
                        <a:t>Herkunft</a:t>
                      </a:r>
                    </a:p>
                  </a:txBody>
                  <a:tcPr marT="45711" marB="4571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extLst>
                  <a:ext uri="{0D108BD9-81ED-4DB2-BD59-A6C34878D82A}">
                    <a16:rowId xmlns:a16="http://schemas.microsoft.com/office/drawing/2014/main" val="10000"/>
                  </a:ext>
                </a:extLst>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a:ln>
                            <a:noFill/>
                          </a:ln>
                          <a:solidFill>
                            <a:srgbClr val="000000"/>
                          </a:solidFill>
                          <a:effectLst/>
                          <a:latin typeface="Arial" charset="0"/>
                          <a:ea typeface="ＭＳ Ｐゴシック" charset="0"/>
                          <a:cs typeface="Arial" charset="0"/>
                        </a:rPr>
                        <a:t>Sämling</a:t>
                      </a:r>
                    </a:p>
                  </a:txBody>
                  <a:tcPr marT="45711" marB="4571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a:ln>
                            <a:noFill/>
                          </a:ln>
                          <a:solidFill>
                            <a:srgbClr val="000000"/>
                          </a:solidFill>
                          <a:effectLst/>
                          <a:latin typeface="Arial" charset="0"/>
                          <a:ea typeface="ＭＳ Ｐゴシック" charset="0"/>
                          <a:cs typeface="Arial" charset="0"/>
                        </a:rPr>
                        <a:t>„Bittenfelder Sämling</a:t>
                      </a:r>
                      <a:r>
                        <a:rPr kumimoji="0" lang="ja-JP" altLang="de-DE" sz="1800" b="0" i="0" u="none" strike="noStrike" cap="none" normalizeH="0" baseline="0">
                          <a:ln>
                            <a:noFill/>
                          </a:ln>
                          <a:solidFill>
                            <a:srgbClr val="000000"/>
                          </a:solidFill>
                          <a:effectLst/>
                          <a:latin typeface="Arial" charset="0"/>
                          <a:ea typeface="ＭＳ Ｐゴシック" charset="0"/>
                          <a:cs typeface="Arial" charset="0"/>
                        </a:rPr>
                        <a:t>“</a:t>
                      </a:r>
                      <a:endParaRPr kumimoji="0" lang="de-DE" sz="1800" b="0" i="0" u="none" strike="noStrike" cap="none" normalizeH="0" baseline="0">
                        <a:ln>
                          <a:noFill/>
                        </a:ln>
                        <a:solidFill>
                          <a:srgbClr val="000000"/>
                        </a:solidFill>
                        <a:effectLst/>
                        <a:latin typeface="Arial" charset="0"/>
                        <a:ea typeface="ＭＳ Ｐゴシック" charset="0"/>
                        <a:cs typeface="Arial" charset="0"/>
                      </a:endParaRPr>
                    </a:p>
                  </a:txBody>
                  <a:tcPr marT="45711" marB="4571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a:ln>
                            <a:noFill/>
                          </a:ln>
                          <a:solidFill>
                            <a:srgbClr val="000000"/>
                          </a:solidFill>
                          <a:effectLst/>
                          <a:latin typeface="Arial" charset="0"/>
                          <a:ea typeface="ＭＳ Ｐゴシック" charset="0"/>
                          <a:cs typeface="Arial" charset="0"/>
                        </a:rPr>
                        <a:t>Süddeutschland</a:t>
                      </a:r>
                    </a:p>
                  </a:txBody>
                  <a:tcPr marT="45711" marB="4571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extLst>
                  <a:ext uri="{0D108BD9-81ED-4DB2-BD59-A6C34878D82A}">
                    <a16:rowId xmlns:a16="http://schemas.microsoft.com/office/drawing/2014/main" val="10001"/>
                  </a:ext>
                </a:extLst>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a:ln>
                            <a:noFill/>
                          </a:ln>
                          <a:solidFill>
                            <a:srgbClr val="000000"/>
                          </a:solidFill>
                          <a:effectLst/>
                          <a:latin typeface="Arial" charset="0"/>
                          <a:ea typeface="ＭＳ Ｐゴシック" charset="0"/>
                          <a:cs typeface="Arial" charset="0"/>
                        </a:rPr>
                        <a:t>Sämling</a:t>
                      </a:r>
                    </a:p>
                  </a:txBody>
                  <a:tcPr marT="45711" marB="4571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a:ln>
                            <a:noFill/>
                          </a:ln>
                          <a:solidFill>
                            <a:srgbClr val="000000"/>
                          </a:solidFill>
                          <a:effectLst/>
                          <a:latin typeface="Arial" charset="0"/>
                          <a:ea typeface="ＭＳ Ｐゴシック" charset="0"/>
                          <a:cs typeface="Arial" charset="0"/>
                        </a:rPr>
                        <a:t>„Grahams Jubiläum</a:t>
                      </a:r>
                      <a:r>
                        <a:rPr kumimoji="0" lang="ja-JP" altLang="de-DE" sz="1800" b="0" i="0" u="none" strike="noStrike" cap="none" normalizeH="0" baseline="0">
                          <a:ln>
                            <a:noFill/>
                          </a:ln>
                          <a:solidFill>
                            <a:srgbClr val="000000"/>
                          </a:solidFill>
                          <a:effectLst/>
                          <a:latin typeface="Arial" charset="0"/>
                          <a:ea typeface="ＭＳ Ｐゴシック" charset="0"/>
                          <a:cs typeface="Arial" charset="0"/>
                        </a:rPr>
                        <a:t>“</a:t>
                      </a:r>
                      <a:endParaRPr kumimoji="0" lang="de-DE" sz="1800" b="0" i="0" u="none" strike="noStrike" cap="none" normalizeH="0" baseline="0">
                        <a:ln>
                          <a:noFill/>
                        </a:ln>
                        <a:solidFill>
                          <a:srgbClr val="000000"/>
                        </a:solidFill>
                        <a:effectLst/>
                        <a:latin typeface="Arial" charset="0"/>
                        <a:ea typeface="ＭＳ Ｐゴシック" charset="0"/>
                        <a:cs typeface="Arial" charset="0"/>
                      </a:endParaRPr>
                    </a:p>
                  </a:txBody>
                  <a:tcPr marT="45711" marB="4571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a:ln>
                            <a:noFill/>
                          </a:ln>
                          <a:solidFill>
                            <a:srgbClr val="000000"/>
                          </a:solidFill>
                          <a:effectLst/>
                          <a:latin typeface="Arial" charset="0"/>
                          <a:ea typeface="ＭＳ Ｐゴシック" charset="0"/>
                          <a:cs typeface="Arial" charset="0"/>
                        </a:rPr>
                        <a:t>Norddeutschland</a:t>
                      </a:r>
                    </a:p>
                  </a:txBody>
                  <a:tcPr marT="45711" marB="4571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extLst>
                  <a:ext uri="{0D108BD9-81ED-4DB2-BD59-A6C34878D82A}">
                    <a16:rowId xmlns:a16="http://schemas.microsoft.com/office/drawing/2014/main" val="10002"/>
                  </a:ext>
                </a:extLst>
              </a:tr>
            </a:tbl>
          </a:graphicData>
        </a:graphic>
      </p:graphicFrame>
      <p:graphicFrame>
        <p:nvGraphicFramePr>
          <p:cNvPr id="7" name="Tabelle 6"/>
          <p:cNvGraphicFramePr>
            <a:graphicFrameLocks noGrp="1"/>
          </p:cNvGraphicFramePr>
          <p:nvPr/>
        </p:nvGraphicFramePr>
        <p:xfrm>
          <a:off x="250825" y="3500438"/>
          <a:ext cx="8607425" cy="2290967"/>
        </p:xfrm>
        <a:graphic>
          <a:graphicData uri="http://schemas.openxmlformats.org/drawingml/2006/table">
            <a:tbl>
              <a:tblPr/>
              <a:tblGrid>
                <a:gridCol w="3600691">
                  <a:extLst>
                    <a:ext uri="{9D8B030D-6E8A-4147-A177-3AD203B41FA5}">
                      <a16:colId xmlns:a16="http://schemas.microsoft.com/office/drawing/2014/main" val="20000"/>
                    </a:ext>
                  </a:extLst>
                </a:gridCol>
                <a:gridCol w="2016387">
                  <a:extLst>
                    <a:ext uri="{9D8B030D-6E8A-4147-A177-3AD203B41FA5}">
                      <a16:colId xmlns:a16="http://schemas.microsoft.com/office/drawing/2014/main" val="20001"/>
                    </a:ext>
                  </a:extLst>
                </a:gridCol>
                <a:gridCol w="2990347">
                  <a:extLst>
                    <a:ext uri="{9D8B030D-6E8A-4147-A177-3AD203B41FA5}">
                      <a16:colId xmlns:a16="http://schemas.microsoft.com/office/drawing/2014/main" val="20002"/>
                    </a:ext>
                  </a:extLst>
                </a:gridCol>
              </a:tblGrid>
              <a:tr h="37107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1" i="0" u="none" strike="noStrike" cap="none" normalizeH="0" baseline="0" dirty="0">
                          <a:ln>
                            <a:noFill/>
                          </a:ln>
                          <a:solidFill>
                            <a:srgbClr val="FFFFFF"/>
                          </a:solidFill>
                          <a:effectLst/>
                          <a:latin typeface="Arial" pitchFamily="34" charset="0"/>
                          <a:ea typeface="ＭＳ Ｐゴシック" pitchFamily="34" charset="-128"/>
                          <a:cs typeface="Arial" pitchFamily="34" charset="0"/>
                        </a:rPr>
                        <a:t>Veredlungsunterlage</a:t>
                      </a:r>
                    </a:p>
                  </a:txBody>
                  <a:tcPr marL="91447" marR="91447" marT="45663" marB="4566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1" i="0" u="none" strike="noStrike" cap="none" normalizeH="0" baseline="0" dirty="0">
                          <a:ln>
                            <a:noFill/>
                          </a:ln>
                          <a:solidFill>
                            <a:srgbClr val="FFFFFF"/>
                          </a:solidFill>
                          <a:effectLst/>
                          <a:latin typeface="Arial" pitchFamily="34" charset="0"/>
                          <a:ea typeface="ＭＳ Ｐゴシック" pitchFamily="34" charset="-128"/>
                          <a:cs typeface="Arial" pitchFamily="34" charset="0"/>
                        </a:rPr>
                        <a:t>Bezeichnung</a:t>
                      </a:r>
                    </a:p>
                  </a:txBody>
                  <a:tcPr marL="91447" marR="91447" marT="45663" marB="4566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1" i="0" u="none" strike="noStrike" cap="none" normalizeH="0" baseline="0" dirty="0">
                          <a:ln>
                            <a:noFill/>
                          </a:ln>
                          <a:solidFill>
                            <a:srgbClr val="FFFFFF"/>
                          </a:solidFill>
                          <a:effectLst/>
                          <a:latin typeface="Arial" pitchFamily="34" charset="0"/>
                          <a:ea typeface="ＭＳ Ｐゴシック" pitchFamily="34" charset="-128"/>
                          <a:cs typeface="Arial" pitchFamily="34" charset="0"/>
                        </a:rPr>
                        <a:t>Herkunft</a:t>
                      </a:r>
                    </a:p>
                  </a:txBody>
                  <a:tcPr marL="91447" marR="91447" marT="45663" marB="4566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extLst>
                  <a:ext uri="{0D108BD9-81ED-4DB2-BD59-A6C34878D82A}">
                    <a16:rowId xmlns:a16="http://schemas.microsoft.com/office/drawing/2014/main" val="10000"/>
                  </a:ext>
                </a:extLst>
              </a:tr>
              <a:tr h="63996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a:ln>
                            <a:noFill/>
                          </a:ln>
                          <a:solidFill>
                            <a:srgbClr val="000000"/>
                          </a:solidFill>
                          <a:effectLst/>
                          <a:latin typeface="Arial" pitchFamily="34" charset="0"/>
                          <a:ea typeface="ＭＳ Ｐゴシック" pitchFamily="34" charset="-128"/>
                          <a:cs typeface="Arial" pitchFamily="34" charset="0"/>
                        </a:rPr>
                        <a:t>Vegetative vermehrte Unterlagen</a:t>
                      </a:r>
                    </a:p>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a:ln>
                            <a:noFill/>
                          </a:ln>
                          <a:solidFill>
                            <a:srgbClr val="000000"/>
                          </a:solidFill>
                          <a:effectLst/>
                          <a:latin typeface="Arial" pitchFamily="34" charset="0"/>
                          <a:ea typeface="ＭＳ Ｐゴシック" pitchFamily="34" charset="-128"/>
                          <a:cs typeface="Arial" pitchFamily="34" charset="0"/>
                        </a:rPr>
                        <a:t>(Typen- oder Klonunterlagen)</a:t>
                      </a:r>
                    </a:p>
                  </a:txBody>
                  <a:tcPr marL="91447" marR="91447" marT="45663" marB="4566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a:ln>
                            <a:noFill/>
                          </a:ln>
                          <a:solidFill>
                            <a:srgbClr val="000000"/>
                          </a:solidFill>
                          <a:effectLst/>
                          <a:latin typeface="Arial" pitchFamily="34" charset="0"/>
                          <a:ea typeface="ＭＳ Ｐゴシック" pitchFamily="34" charset="-128"/>
                          <a:cs typeface="Arial" pitchFamily="34" charset="0"/>
                        </a:rPr>
                        <a:t>EM</a:t>
                      </a:r>
                    </a:p>
                  </a:txBody>
                  <a:tcPr marL="91447" marR="91447" marT="45663" marB="4566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a:ln>
                            <a:noFill/>
                          </a:ln>
                          <a:solidFill>
                            <a:srgbClr val="000000"/>
                          </a:solidFill>
                          <a:effectLst/>
                          <a:latin typeface="Arial" pitchFamily="34" charset="0"/>
                          <a:ea typeface="ＭＳ Ｐゴシック" pitchFamily="34" charset="-128"/>
                          <a:cs typeface="Arial" pitchFamily="34" charset="0"/>
                        </a:rPr>
                        <a:t>East </a:t>
                      </a:r>
                      <a:r>
                        <a:rPr kumimoji="0" lang="de-DE" sz="1800" b="0" i="0" u="none" strike="noStrike" cap="none" normalizeH="0" baseline="0" dirty="0" err="1">
                          <a:ln>
                            <a:noFill/>
                          </a:ln>
                          <a:solidFill>
                            <a:srgbClr val="000000"/>
                          </a:solidFill>
                          <a:effectLst/>
                          <a:latin typeface="Arial" pitchFamily="34" charset="0"/>
                          <a:ea typeface="ＭＳ Ｐゴシック" pitchFamily="34" charset="-128"/>
                          <a:cs typeface="Arial" pitchFamily="34" charset="0"/>
                        </a:rPr>
                        <a:t>Malling</a:t>
                      </a:r>
                      <a:endParaRPr kumimoji="0" lang="de-DE" sz="1800" b="0" i="0" u="none" strike="noStrike" cap="none" normalizeH="0" baseline="0" dirty="0">
                        <a:ln>
                          <a:noFill/>
                        </a:ln>
                        <a:solidFill>
                          <a:srgbClr val="000000"/>
                        </a:solidFill>
                        <a:effectLst/>
                        <a:latin typeface="Arial" pitchFamily="34" charset="0"/>
                        <a:ea typeface="ＭＳ Ｐゴシック" pitchFamily="34" charset="-128"/>
                        <a:cs typeface="Arial" pitchFamily="34" charset="0"/>
                      </a:endParaRPr>
                    </a:p>
                  </a:txBody>
                  <a:tcPr marL="91447" marR="91447" marT="45663" marB="4566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extLst>
                  <a:ext uri="{0D108BD9-81ED-4DB2-BD59-A6C34878D82A}">
                    <a16:rowId xmlns:a16="http://schemas.microsoft.com/office/drawing/2014/main" val="10001"/>
                  </a:ext>
                </a:extLst>
              </a:tr>
              <a:tr h="63996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a:ln>
                            <a:noFill/>
                          </a:ln>
                          <a:solidFill>
                            <a:srgbClr val="000000"/>
                          </a:solidFill>
                          <a:effectLst/>
                          <a:latin typeface="Arial" pitchFamily="34" charset="0"/>
                          <a:ea typeface="ＭＳ Ｐゴシック" pitchFamily="34" charset="-128"/>
                          <a:cs typeface="Arial" pitchFamily="34" charset="0"/>
                        </a:rPr>
                        <a:t>Vegetative vermehrte Unterlagen</a:t>
                      </a:r>
                    </a:p>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a:ln>
                            <a:noFill/>
                          </a:ln>
                          <a:solidFill>
                            <a:srgbClr val="000000"/>
                          </a:solidFill>
                          <a:effectLst/>
                          <a:latin typeface="Arial" pitchFamily="34" charset="0"/>
                          <a:ea typeface="ＭＳ Ｐゴシック" pitchFamily="34" charset="-128"/>
                          <a:cs typeface="Arial" pitchFamily="34" charset="0"/>
                        </a:rPr>
                        <a:t>(Typen- oder </a:t>
                      </a:r>
                      <a:r>
                        <a:rPr kumimoji="0" lang="de-DE" sz="1800" b="0" i="0" u="none" strike="noStrike" cap="none" normalizeH="0" baseline="0" dirty="0" err="1">
                          <a:ln>
                            <a:noFill/>
                          </a:ln>
                          <a:solidFill>
                            <a:srgbClr val="000000"/>
                          </a:solidFill>
                          <a:effectLst/>
                          <a:latin typeface="Arial" pitchFamily="34" charset="0"/>
                          <a:ea typeface="ＭＳ Ｐゴシック" pitchFamily="34" charset="-128"/>
                          <a:cs typeface="Arial" pitchFamily="34" charset="0"/>
                        </a:rPr>
                        <a:t>Klonunterlagen</a:t>
                      </a:r>
                      <a:r>
                        <a:rPr kumimoji="0" lang="de-DE" sz="1800" b="0" i="0" u="none" strike="noStrike" cap="none" normalizeH="0" baseline="0" dirty="0">
                          <a:ln>
                            <a:noFill/>
                          </a:ln>
                          <a:solidFill>
                            <a:srgbClr val="000000"/>
                          </a:solidFill>
                          <a:effectLst/>
                          <a:latin typeface="Arial" pitchFamily="34" charset="0"/>
                          <a:ea typeface="ＭＳ Ｐゴシック" pitchFamily="34" charset="-128"/>
                          <a:cs typeface="Arial" pitchFamily="34" charset="0"/>
                        </a:rPr>
                        <a:t>)</a:t>
                      </a:r>
                    </a:p>
                  </a:txBody>
                  <a:tcPr marL="91447" marR="91447" marT="45663" marB="4566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a:ln>
                            <a:noFill/>
                          </a:ln>
                          <a:solidFill>
                            <a:srgbClr val="000000"/>
                          </a:solidFill>
                          <a:effectLst/>
                          <a:latin typeface="Arial" pitchFamily="34" charset="0"/>
                          <a:ea typeface="ＭＳ Ｐゴシック" pitchFamily="34" charset="-128"/>
                          <a:cs typeface="Arial" pitchFamily="34" charset="0"/>
                        </a:rPr>
                        <a:t>M</a:t>
                      </a:r>
                    </a:p>
                  </a:txBody>
                  <a:tcPr marL="91447" marR="91447" marT="45663" marB="4566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a:ln>
                            <a:noFill/>
                          </a:ln>
                          <a:solidFill>
                            <a:srgbClr val="000000"/>
                          </a:solidFill>
                          <a:effectLst/>
                          <a:latin typeface="Arial" pitchFamily="34" charset="0"/>
                          <a:ea typeface="ＭＳ Ｐゴシック" pitchFamily="34" charset="-128"/>
                          <a:cs typeface="Arial" pitchFamily="34" charset="0"/>
                        </a:rPr>
                        <a:t>Malus</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de-DE" sz="1800" b="0" i="0" u="none" strike="noStrike" cap="none" normalizeH="0" baseline="0" dirty="0">
                        <a:ln>
                          <a:noFill/>
                        </a:ln>
                        <a:solidFill>
                          <a:srgbClr val="000000"/>
                        </a:solidFill>
                        <a:effectLst/>
                        <a:latin typeface="Arial" pitchFamily="34" charset="0"/>
                        <a:ea typeface="ＭＳ Ｐゴシック" pitchFamily="34" charset="-128"/>
                        <a:cs typeface="Arial" pitchFamily="34" charset="0"/>
                      </a:endParaRPr>
                    </a:p>
                  </a:txBody>
                  <a:tcPr marL="91447" marR="91447" marT="45663" marB="4566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extLst>
                  <a:ext uri="{0D108BD9-81ED-4DB2-BD59-A6C34878D82A}">
                    <a16:rowId xmlns:a16="http://schemas.microsoft.com/office/drawing/2014/main" val="10002"/>
                  </a:ext>
                </a:extLst>
              </a:tr>
              <a:tr h="63996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a:ln>
                            <a:noFill/>
                          </a:ln>
                          <a:solidFill>
                            <a:srgbClr val="000000"/>
                          </a:solidFill>
                          <a:effectLst/>
                          <a:latin typeface="Arial" pitchFamily="34" charset="0"/>
                          <a:ea typeface="ＭＳ Ｐゴシック" pitchFamily="34" charset="-128"/>
                          <a:cs typeface="Arial" pitchFamily="34" charset="0"/>
                        </a:rPr>
                        <a:t>Vegetative vermehrte Unterlagen</a:t>
                      </a:r>
                    </a:p>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a:ln>
                            <a:noFill/>
                          </a:ln>
                          <a:solidFill>
                            <a:srgbClr val="000000"/>
                          </a:solidFill>
                          <a:effectLst/>
                          <a:latin typeface="Arial" pitchFamily="34" charset="0"/>
                          <a:ea typeface="ＭＳ Ｐゴシック" pitchFamily="34" charset="-128"/>
                          <a:cs typeface="Arial" pitchFamily="34" charset="0"/>
                        </a:rPr>
                        <a:t>(Typen- oder </a:t>
                      </a:r>
                      <a:r>
                        <a:rPr kumimoji="0" lang="de-DE" sz="1800" b="0" i="0" u="none" strike="noStrike" cap="none" normalizeH="0" baseline="0" dirty="0" err="1">
                          <a:ln>
                            <a:noFill/>
                          </a:ln>
                          <a:solidFill>
                            <a:srgbClr val="000000"/>
                          </a:solidFill>
                          <a:effectLst/>
                          <a:latin typeface="Arial" pitchFamily="34" charset="0"/>
                          <a:ea typeface="ＭＳ Ｐゴシック" pitchFamily="34" charset="-128"/>
                          <a:cs typeface="Arial" pitchFamily="34" charset="0"/>
                        </a:rPr>
                        <a:t>Klonunterlagen</a:t>
                      </a:r>
                      <a:r>
                        <a:rPr kumimoji="0" lang="de-DE" sz="1800" b="0" i="0" u="none" strike="noStrike" cap="none" normalizeH="0" baseline="0" dirty="0">
                          <a:ln>
                            <a:noFill/>
                          </a:ln>
                          <a:solidFill>
                            <a:srgbClr val="000000"/>
                          </a:solidFill>
                          <a:effectLst/>
                          <a:latin typeface="Arial" pitchFamily="34" charset="0"/>
                          <a:ea typeface="ＭＳ Ｐゴシック" pitchFamily="34" charset="-128"/>
                          <a:cs typeface="Arial" pitchFamily="34" charset="0"/>
                        </a:rPr>
                        <a:t>)</a:t>
                      </a:r>
                    </a:p>
                  </a:txBody>
                  <a:tcPr marL="91447" marR="91447" marT="45564" marB="4556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a:ln>
                            <a:noFill/>
                          </a:ln>
                          <a:solidFill>
                            <a:srgbClr val="000000"/>
                          </a:solidFill>
                          <a:effectLst/>
                          <a:latin typeface="Arial" pitchFamily="34" charset="0"/>
                          <a:ea typeface="ＭＳ Ｐゴシック" pitchFamily="34" charset="-128"/>
                          <a:cs typeface="Arial" pitchFamily="34" charset="0"/>
                        </a:rPr>
                        <a:t>MM</a:t>
                      </a:r>
                    </a:p>
                  </a:txBody>
                  <a:tcPr marL="91447" marR="91447" marT="45564" marB="4556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err="1">
                          <a:ln>
                            <a:noFill/>
                          </a:ln>
                          <a:solidFill>
                            <a:srgbClr val="000000"/>
                          </a:solidFill>
                          <a:effectLst/>
                          <a:latin typeface="Arial" pitchFamily="34" charset="0"/>
                          <a:ea typeface="ＭＳ Ｐゴシック" pitchFamily="34" charset="-128"/>
                          <a:cs typeface="Arial" pitchFamily="34" charset="0"/>
                        </a:rPr>
                        <a:t>Malling</a:t>
                      </a:r>
                      <a:r>
                        <a:rPr kumimoji="0" lang="de-DE" sz="1800" b="0" i="0" u="none" strike="noStrike" cap="none" normalizeH="0" baseline="0" dirty="0">
                          <a:ln>
                            <a:noFill/>
                          </a:ln>
                          <a:solidFill>
                            <a:srgbClr val="000000"/>
                          </a:solidFill>
                          <a:effectLst/>
                          <a:latin typeface="Arial" pitchFamily="34" charset="0"/>
                          <a:ea typeface="ＭＳ Ｐゴシック" pitchFamily="34" charset="-128"/>
                          <a:cs typeface="Arial" pitchFamily="34" charset="0"/>
                        </a:rPr>
                        <a:t> Merton</a:t>
                      </a:r>
                    </a:p>
                  </a:txBody>
                  <a:tcPr marL="91447" marR="91447" marT="45564" marB="4556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extLst>
                  <a:ext uri="{0D108BD9-81ED-4DB2-BD59-A6C34878D82A}">
                    <a16:rowId xmlns:a16="http://schemas.microsoft.com/office/drawing/2014/main" val="2830955701"/>
                  </a:ext>
                </a:extLst>
              </a:tr>
            </a:tbl>
          </a:graphicData>
        </a:graphic>
      </p:graphicFrame>
      <p:sp>
        <p:nvSpPr>
          <p:cNvPr id="2" name="Rectangle 4">
            <a:extLst>
              <a:ext uri="{FF2B5EF4-FFF2-40B4-BE49-F238E27FC236}">
                <a16:creationId xmlns:a16="http://schemas.microsoft.com/office/drawing/2014/main" id="{42A39966-1F41-FC1B-8E2D-B77893A43A90}"/>
              </a:ext>
            </a:extLst>
          </p:cNvPr>
          <p:cNvSpPr>
            <a:spLocks noChangeArrowheads="1"/>
          </p:cNvSpPr>
          <p:nvPr/>
        </p:nvSpPr>
        <p:spPr bwMode="auto">
          <a:xfrm>
            <a:off x="0" y="163513"/>
            <a:ext cx="2008883"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dirty="0" err="1"/>
              <a:t>Apfel</a:t>
            </a:r>
            <a:r>
              <a:rPr lang="de-DE" sz="2000" b="1" dirty="0" err="1">
                <a:solidFill>
                  <a:srgbClr val="C00000"/>
                </a:solidFill>
              </a:rPr>
              <a:t>Unterlage</a:t>
            </a:r>
            <a:endParaRPr lang="de-DE" sz="2000" b="1" dirty="0">
              <a:solidFill>
                <a:srgbClr val="C00000"/>
              </a:solidFill>
            </a:endParaRPr>
          </a:p>
        </p:txBody>
      </p:sp>
    </p:spTree>
    <p:extLst>
      <p:ext uri="{BB962C8B-B14F-4D97-AF65-F5344CB8AC3E}">
        <p14:creationId xmlns:p14="http://schemas.microsoft.com/office/powerpoint/2010/main" val="2158200763"/>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1" name="Foliennummernplatzhalter 4"/>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1802B436-8250-8341-B6F6-4FBDAC203329}" type="slidenum">
              <a:rPr lang="de-DE" sz="1400">
                <a:cs typeface="Arial" charset="0"/>
              </a:rPr>
              <a:pPr eaLnBrk="1" hangingPunct="1"/>
              <a:t>140</a:t>
            </a:fld>
            <a:endParaRPr lang="de-DE" sz="1400">
              <a:cs typeface="Arial" charset="0"/>
            </a:endParaRPr>
          </a:p>
        </p:txBody>
      </p:sp>
      <p:sp>
        <p:nvSpPr>
          <p:cNvPr id="220162" name="Text Box 3"/>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„Obstbau</a:t>
            </a:r>
            <a:r>
              <a:rPr lang="ja-JP" altLang="de-DE" sz="1400" b="1"/>
              <a:t>“</a:t>
            </a:r>
            <a:endParaRPr lang="de-DE" sz="1400" b="1"/>
          </a:p>
        </p:txBody>
      </p:sp>
      <p:sp>
        <p:nvSpPr>
          <p:cNvPr id="220163" name="Rectangle 5"/>
          <p:cNvSpPr>
            <a:spLocks noChangeArrowheads="1"/>
          </p:cNvSpPr>
          <p:nvPr/>
        </p:nvSpPr>
        <p:spPr bwMode="auto">
          <a:xfrm>
            <a:off x="0" y="115888"/>
            <a:ext cx="3705225" cy="400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dirty="0"/>
              <a:t>Pflanzung von Obstgehölzen</a:t>
            </a:r>
          </a:p>
        </p:txBody>
      </p:sp>
      <p:pic>
        <p:nvPicPr>
          <p:cNvPr id="220164" name="Grafik 5" descr="Bild 1001.jpg"/>
          <p:cNvPicPr>
            <a:picLocks noChangeAspect="1"/>
          </p:cNvPicPr>
          <p:nvPr/>
        </p:nvPicPr>
        <p:blipFill>
          <a:blip r:embed="rId3" cstate="email">
            <a:lum contrast="10000"/>
            <a:extLst>
              <a:ext uri="{28A0092B-C50C-407E-A947-70E740481C1C}">
                <a14:useLocalDpi xmlns:a14="http://schemas.microsoft.com/office/drawing/2010/main" val="0"/>
              </a:ext>
            </a:extLst>
          </a:blip>
          <a:srcRect/>
          <a:stretch>
            <a:fillRect/>
          </a:stretch>
        </p:blipFill>
        <p:spPr bwMode="auto">
          <a:xfrm>
            <a:off x="642938" y="2500313"/>
            <a:ext cx="4857750" cy="36433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20165" name="Grafik 6" descr="Bild 1002.jpg"/>
          <p:cNvPicPr>
            <a:picLocks noChangeAspect="1"/>
          </p:cNvPicPr>
          <p:nvPr/>
        </p:nvPicPr>
        <p:blipFill>
          <a:blip r:embed="rId4" cstate="email">
            <a:lum bright="10000" contrast="10000"/>
            <a:extLst>
              <a:ext uri="{28A0092B-C50C-407E-A947-70E740481C1C}">
                <a14:useLocalDpi xmlns:a14="http://schemas.microsoft.com/office/drawing/2010/main" val="0"/>
              </a:ext>
            </a:extLst>
          </a:blip>
          <a:srcRect/>
          <a:stretch>
            <a:fillRect/>
          </a:stretch>
        </p:blipFill>
        <p:spPr bwMode="auto">
          <a:xfrm>
            <a:off x="3857625" y="1143000"/>
            <a:ext cx="4500563" cy="3375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09" name="Foliennummernplatzhalter 2"/>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956F6177-069C-DC43-968C-D439DF930741}" type="slidenum">
              <a:rPr lang="de-DE" sz="1400">
                <a:cs typeface="Arial" charset="0"/>
              </a:rPr>
              <a:pPr eaLnBrk="1" hangingPunct="1"/>
              <a:t>141</a:t>
            </a:fld>
            <a:endParaRPr lang="de-DE" sz="1400">
              <a:cs typeface="Arial" charset="0"/>
            </a:endParaRPr>
          </a:p>
        </p:txBody>
      </p:sp>
      <p:sp>
        <p:nvSpPr>
          <p:cNvPr id="222210" name="Rectangle 6"/>
          <p:cNvSpPr>
            <a:spLocks noChangeArrowheads="1"/>
          </p:cNvSpPr>
          <p:nvPr/>
        </p:nvSpPr>
        <p:spPr bwMode="auto">
          <a:xfrm>
            <a:off x="0" y="163513"/>
            <a:ext cx="1852613" cy="400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a:t>Bewässerung </a:t>
            </a:r>
          </a:p>
        </p:txBody>
      </p:sp>
      <p:sp>
        <p:nvSpPr>
          <p:cNvPr id="222211" name="Text Box 5"/>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pic>
        <p:nvPicPr>
          <p:cNvPr id="222212" name="Inhaltsplatzhalter 7" descr="Bild 151.jpg"/>
          <p:cNvPicPr>
            <a:picLocks noGrp="1" noChangeAspect="1"/>
          </p:cNvPicPr>
          <p:nvPr>
            <p:ph/>
          </p:nvPr>
        </p:nvPicPr>
        <p:blipFill>
          <a:blip r:embed="rId3" cstate="email">
            <a:extLst>
              <a:ext uri="{28A0092B-C50C-407E-A947-70E740481C1C}">
                <a14:useLocalDpi xmlns:a14="http://schemas.microsoft.com/office/drawing/2010/main" val="0"/>
              </a:ext>
            </a:extLst>
          </a:blip>
          <a:srcRect/>
          <a:stretch>
            <a:fillRect/>
          </a:stretch>
        </p:blipFill>
        <p:spPr bwMode="auto">
          <a:xfrm>
            <a:off x="857250" y="857250"/>
            <a:ext cx="7199313" cy="5400675"/>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7" name="Foliennummernplatzhalter 4"/>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0E6AAAF1-595D-9745-9043-E2A9E0AD3109}" type="slidenum">
              <a:rPr lang="de-DE" sz="1400">
                <a:cs typeface="Arial" charset="0"/>
              </a:rPr>
              <a:pPr eaLnBrk="1" hangingPunct="1"/>
              <a:t>142</a:t>
            </a:fld>
            <a:endParaRPr lang="de-DE" sz="1400">
              <a:cs typeface="Arial" charset="0"/>
            </a:endParaRPr>
          </a:p>
        </p:txBody>
      </p:sp>
      <p:sp>
        <p:nvSpPr>
          <p:cNvPr id="224258" name="Text Box 3"/>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„Obstbau</a:t>
            </a:r>
            <a:r>
              <a:rPr lang="ja-JP" altLang="de-DE" sz="1400" b="1"/>
              <a:t>“</a:t>
            </a:r>
            <a:endParaRPr lang="de-DE" sz="1400" b="1"/>
          </a:p>
        </p:txBody>
      </p:sp>
      <p:sp>
        <p:nvSpPr>
          <p:cNvPr id="224259" name="Rectangle 5"/>
          <p:cNvSpPr>
            <a:spLocks noChangeArrowheads="1"/>
          </p:cNvSpPr>
          <p:nvPr/>
        </p:nvSpPr>
        <p:spPr bwMode="auto">
          <a:xfrm>
            <a:off x="0" y="188913"/>
            <a:ext cx="6553200" cy="400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a:t>Gestaltung von Baumscheiben bei Obstpflanzungen</a:t>
            </a:r>
          </a:p>
        </p:txBody>
      </p:sp>
      <p:pic>
        <p:nvPicPr>
          <p:cNvPr id="224260" name="Grafik 6" descr="Bild 857.jpg"/>
          <p:cNvPicPr>
            <a:picLocks noChangeAspect="1"/>
          </p:cNvPicPr>
          <p:nvPr/>
        </p:nvPicPr>
        <p:blipFill>
          <a:blip r:embed="rId3" cstate="email">
            <a:lum bright="-10000" contrast="10000"/>
            <a:extLst>
              <a:ext uri="{28A0092B-C50C-407E-A947-70E740481C1C}">
                <a14:useLocalDpi xmlns:a14="http://schemas.microsoft.com/office/drawing/2010/main" val="0"/>
              </a:ext>
            </a:extLst>
          </a:blip>
          <a:srcRect/>
          <a:stretch>
            <a:fillRect/>
          </a:stretch>
        </p:blipFill>
        <p:spPr bwMode="auto">
          <a:xfrm>
            <a:off x="107950" y="765175"/>
            <a:ext cx="4511675" cy="34559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24261" name="Grafik 5" descr="kleingartenwettbewerb 06 034.jpg"/>
          <p:cNvPicPr>
            <a:picLocks noChangeAspect="1"/>
          </p:cNvPicPr>
          <p:nvPr/>
        </p:nvPicPr>
        <p:blipFill>
          <a:blip r:embed="rId4" cstate="email">
            <a:lum bright="-10000" contrast="10000"/>
            <a:extLst>
              <a:ext uri="{28A0092B-C50C-407E-A947-70E740481C1C}">
                <a14:useLocalDpi xmlns:a14="http://schemas.microsoft.com/office/drawing/2010/main" val="0"/>
              </a:ext>
            </a:extLst>
          </a:blip>
          <a:srcRect/>
          <a:stretch>
            <a:fillRect/>
          </a:stretch>
        </p:blipFill>
        <p:spPr bwMode="auto">
          <a:xfrm>
            <a:off x="4406900" y="765175"/>
            <a:ext cx="4608513" cy="34559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24262" name="Inhaltsplatzhalter 6" descr="IMG_3186.jpg"/>
          <p:cNvPicPr>
            <a:picLocks noGrp="1" noChangeAspect="1"/>
          </p:cNvPicPr>
          <p:nvPr>
            <p:ph/>
          </p:nvPr>
        </p:nvPicPr>
        <p:blipFill>
          <a:blip r:embed="rId5" cstate="email">
            <a:extLst>
              <a:ext uri="{28A0092B-C50C-407E-A947-70E740481C1C}">
                <a14:useLocalDpi xmlns:a14="http://schemas.microsoft.com/office/drawing/2010/main" val="0"/>
              </a:ext>
            </a:extLst>
          </a:blip>
          <a:srcRect/>
          <a:stretch>
            <a:fillRect/>
          </a:stretch>
        </p:blipFill>
        <p:spPr bwMode="auto">
          <a:xfrm>
            <a:off x="2627313" y="3267075"/>
            <a:ext cx="4225925" cy="3168650"/>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4369" name="Foliennummernplatzhalter 4"/>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BF772A59-61E2-684B-84F5-106005B7FF53}" type="slidenum">
              <a:rPr lang="de-DE" sz="1400">
                <a:cs typeface="Arial" charset="0"/>
              </a:rPr>
              <a:pPr eaLnBrk="1" hangingPunct="1"/>
              <a:t>143</a:t>
            </a:fld>
            <a:endParaRPr lang="de-DE" sz="1400">
              <a:cs typeface="Arial" charset="0"/>
            </a:endParaRPr>
          </a:p>
        </p:txBody>
      </p:sp>
      <p:sp>
        <p:nvSpPr>
          <p:cNvPr id="314370" name="Text Box 3"/>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„Obstbau</a:t>
            </a:r>
            <a:r>
              <a:rPr lang="ja-JP" altLang="de-DE" sz="1400" b="1"/>
              <a:t>“</a:t>
            </a:r>
            <a:endParaRPr lang="de-DE" sz="1400" b="1"/>
          </a:p>
        </p:txBody>
      </p:sp>
      <p:sp>
        <p:nvSpPr>
          <p:cNvPr id="314371" name="Rectangle 5"/>
          <p:cNvSpPr>
            <a:spLocks noChangeArrowheads="1"/>
          </p:cNvSpPr>
          <p:nvPr/>
        </p:nvSpPr>
        <p:spPr bwMode="auto">
          <a:xfrm>
            <a:off x="250825" y="163513"/>
            <a:ext cx="4514850" cy="400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a:t>Apfelsortenschau in Frankfurt/Oder</a:t>
            </a:r>
          </a:p>
        </p:txBody>
      </p:sp>
      <p:pic>
        <p:nvPicPr>
          <p:cNvPr id="314372" name="Grafik 5" descr="Bild 977.jpg"/>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857250" y="928688"/>
            <a:ext cx="7199313" cy="54006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6417" name="Foliennummernplatzhalter 4"/>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8031104C-2F33-A44E-A760-7BDC3A7BD3D3}" type="slidenum">
              <a:rPr lang="de-DE" sz="1400">
                <a:cs typeface="Arial" charset="0"/>
              </a:rPr>
              <a:pPr eaLnBrk="1" hangingPunct="1"/>
              <a:t>144</a:t>
            </a:fld>
            <a:endParaRPr lang="de-DE" sz="1400">
              <a:cs typeface="Arial" charset="0"/>
            </a:endParaRPr>
          </a:p>
        </p:txBody>
      </p:sp>
      <p:sp>
        <p:nvSpPr>
          <p:cNvPr id="316418" name="Text Box 3"/>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„Obstbau</a:t>
            </a:r>
            <a:r>
              <a:rPr lang="ja-JP" altLang="de-DE" sz="1400" b="1"/>
              <a:t>“</a:t>
            </a:r>
            <a:endParaRPr lang="de-DE" sz="1400" b="1"/>
          </a:p>
        </p:txBody>
      </p:sp>
      <p:sp>
        <p:nvSpPr>
          <p:cNvPr id="316419" name="Rectangle 5"/>
          <p:cNvSpPr>
            <a:spLocks noChangeArrowheads="1"/>
          </p:cNvSpPr>
          <p:nvPr/>
        </p:nvSpPr>
        <p:spPr bwMode="auto">
          <a:xfrm>
            <a:off x="250825" y="163513"/>
            <a:ext cx="6762750" cy="400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a:t>Apfelsortenbestimmung bei der Messe Frankfurt/Oder</a:t>
            </a:r>
          </a:p>
        </p:txBody>
      </p:sp>
      <p:pic>
        <p:nvPicPr>
          <p:cNvPr id="316420" name="Grafik 5" descr="Bild 973.jpg"/>
          <p:cNvPicPr>
            <a:picLocks noChangeAspect="1"/>
          </p:cNvPicPr>
          <p:nvPr/>
        </p:nvPicPr>
        <p:blipFill>
          <a:blip r:embed="rId3" cstate="email">
            <a:lum contrast="10000"/>
            <a:extLst>
              <a:ext uri="{28A0092B-C50C-407E-A947-70E740481C1C}">
                <a14:useLocalDpi xmlns:a14="http://schemas.microsoft.com/office/drawing/2010/main" val="0"/>
              </a:ext>
            </a:extLst>
          </a:blip>
          <a:srcRect/>
          <a:stretch>
            <a:fillRect/>
          </a:stretch>
        </p:blipFill>
        <p:spPr bwMode="auto">
          <a:xfrm>
            <a:off x="857250" y="857250"/>
            <a:ext cx="7199313" cy="54006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465" name="Foliennummernplatzhalter 4"/>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DBC1C5D7-3E3C-7B46-A2E1-95693414638C}" type="slidenum">
              <a:rPr lang="de-DE" sz="1400">
                <a:cs typeface="Arial" charset="0"/>
              </a:rPr>
              <a:pPr eaLnBrk="1" hangingPunct="1"/>
              <a:t>145</a:t>
            </a:fld>
            <a:endParaRPr lang="de-DE" sz="1400">
              <a:cs typeface="Arial" charset="0"/>
            </a:endParaRPr>
          </a:p>
        </p:txBody>
      </p:sp>
      <p:sp>
        <p:nvSpPr>
          <p:cNvPr id="318466" name="Text Box 3"/>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„Obstbau</a:t>
            </a:r>
            <a:r>
              <a:rPr lang="ja-JP" altLang="de-DE" sz="1400" b="1"/>
              <a:t>“</a:t>
            </a:r>
            <a:endParaRPr lang="de-DE" sz="1400" b="1"/>
          </a:p>
        </p:txBody>
      </p:sp>
      <p:sp>
        <p:nvSpPr>
          <p:cNvPr id="318467" name="Rectangle 5"/>
          <p:cNvSpPr>
            <a:spLocks noChangeArrowheads="1"/>
          </p:cNvSpPr>
          <p:nvPr/>
        </p:nvSpPr>
        <p:spPr bwMode="auto">
          <a:xfrm>
            <a:off x="250825" y="163513"/>
            <a:ext cx="3133725" cy="400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a:t>Apfelsortenbestimmung</a:t>
            </a:r>
          </a:p>
        </p:txBody>
      </p:sp>
      <p:pic>
        <p:nvPicPr>
          <p:cNvPr id="318468" name="Grafik 5" descr="Bild 975.jpg"/>
          <p:cNvPicPr>
            <a:picLocks noChangeAspect="1"/>
          </p:cNvPicPr>
          <p:nvPr/>
        </p:nvPicPr>
        <p:blipFill>
          <a:blip r:embed="rId3" cstate="email">
            <a:lum contrast="10000"/>
            <a:extLst>
              <a:ext uri="{28A0092B-C50C-407E-A947-70E740481C1C}">
                <a14:useLocalDpi xmlns:a14="http://schemas.microsoft.com/office/drawing/2010/main" val="0"/>
              </a:ext>
            </a:extLst>
          </a:blip>
          <a:srcRect/>
          <a:stretch>
            <a:fillRect/>
          </a:stretch>
        </p:blipFill>
        <p:spPr bwMode="auto">
          <a:xfrm>
            <a:off x="857250" y="928688"/>
            <a:ext cx="7199313" cy="54006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0513" name="Foliennummernplatzhalter 4"/>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85D8A7CA-E0A3-9044-99BD-81DA436A9BDB}" type="slidenum">
              <a:rPr lang="de-DE" sz="1400">
                <a:cs typeface="Arial" charset="0"/>
              </a:rPr>
              <a:pPr eaLnBrk="1" hangingPunct="1"/>
              <a:t>146</a:t>
            </a:fld>
            <a:endParaRPr lang="de-DE" sz="1400">
              <a:cs typeface="Arial" charset="0"/>
            </a:endParaRPr>
          </a:p>
        </p:txBody>
      </p:sp>
      <p:sp>
        <p:nvSpPr>
          <p:cNvPr id="320514" name="Text Box 3"/>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„Obstbau</a:t>
            </a:r>
            <a:r>
              <a:rPr lang="ja-JP" altLang="de-DE" sz="1400" b="1"/>
              <a:t>“</a:t>
            </a:r>
            <a:endParaRPr lang="de-DE" sz="1400" b="1"/>
          </a:p>
        </p:txBody>
      </p:sp>
      <p:sp>
        <p:nvSpPr>
          <p:cNvPr id="320515" name="Rectangle 5"/>
          <p:cNvSpPr>
            <a:spLocks noChangeArrowheads="1"/>
          </p:cNvSpPr>
          <p:nvPr/>
        </p:nvSpPr>
        <p:spPr bwMode="auto">
          <a:xfrm>
            <a:off x="250825" y="163513"/>
            <a:ext cx="3133725" cy="400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a:t>Apfelsortenbestimmung</a:t>
            </a:r>
          </a:p>
        </p:txBody>
      </p:sp>
      <p:pic>
        <p:nvPicPr>
          <p:cNvPr id="320516" name="Grafik 6" descr="Bild 906.jpg"/>
          <p:cNvPicPr>
            <a:picLocks noChangeAspect="1"/>
          </p:cNvPicPr>
          <p:nvPr/>
        </p:nvPicPr>
        <p:blipFill>
          <a:blip r:embed="rId3" cstate="email">
            <a:lum bright="-10000" contrast="10000"/>
            <a:extLst>
              <a:ext uri="{28A0092B-C50C-407E-A947-70E740481C1C}">
                <a14:useLocalDpi xmlns:a14="http://schemas.microsoft.com/office/drawing/2010/main" val="0"/>
              </a:ext>
            </a:extLst>
          </a:blip>
          <a:srcRect/>
          <a:stretch>
            <a:fillRect/>
          </a:stretch>
        </p:blipFill>
        <p:spPr bwMode="auto">
          <a:xfrm>
            <a:off x="857250" y="857250"/>
            <a:ext cx="7199313" cy="54006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2561" name="Foliennummernplatzhalter 4"/>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AD0F2314-895D-A649-89B4-1562226906BC}" type="slidenum">
              <a:rPr lang="de-DE" sz="1400">
                <a:cs typeface="Arial" charset="0"/>
              </a:rPr>
              <a:pPr eaLnBrk="1" hangingPunct="1"/>
              <a:t>147</a:t>
            </a:fld>
            <a:endParaRPr lang="de-DE" sz="1400">
              <a:cs typeface="Arial" charset="0"/>
            </a:endParaRPr>
          </a:p>
        </p:txBody>
      </p:sp>
      <p:sp>
        <p:nvSpPr>
          <p:cNvPr id="322562" name="Text Box 3"/>
          <p:cNvSpPr txBox="1">
            <a:spLocks noChangeArrowheads="1"/>
          </p:cNvSpPr>
          <p:nvPr/>
        </p:nvSpPr>
        <p:spPr bwMode="auto">
          <a:xfrm>
            <a:off x="1116013" y="6524625"/>
            <a:ext cx="1092200"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322563" name="Rectangle 4"/>
          <p:cNvSpPr>
            <a:spLocks noChangeArrowheads="1"/>
          </p:cNvSpPr>
          <p:nvPr/>
        </p:nvSpPr>
        <p:spPr bwMode="auto">
          <a:xfrm>
            <a:off x="250825" y="3498850"/>
            <a:ext cx="8351838"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spAutoFit/>
          </a:bodyPr>
          <a:lstStyle/>
          <a:p>
            <a:endParaRPr lang="de-DE" sz="2000"/>
          </a:p>
        </p:txBody>
      </p:sp>
      <p:sp>
        <p:nvSpPr>
          <p:cNvPr id="291844" name="Rectangle 6"/>
          <p:cNvSpPr>
            <a:spLocks noChangeArrowheads="1"/>
          </p:cNvSpPr>
          <p:nvPr/>
        </p:nvSpPr>
        <p:spPr bwMode="auto">
          <a:xfrm>
            <a:off x="357188" y="928688"/>
            <a:ext cx="8358187" cy="4400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a:defRPr/>
            </a:pPr>
            <a:r>
              <a:rPr lang="de-DE" sz="2000" b="1" dirty="0"/>
              <a:t>Pomologen</a:t>
            </a:r>
          </a:p>
          <a:p>
            <a:pPr>
              <a:defRPr/>
            </a:pPr>
            <a:r>
              <a:rPr lang="de-DE" sz="2000" dirty="0"/>
              <a:t>Sind Fachleute, die sich mit den Obstsorten </a:t>
            </a:r>
            <a:r>
              <a:rPr lang="de-DE" sz="2000" dirty="0" err="1"/>
              <a:t>beschäfigen</a:t>
            </a:r>
            <a:r>
              <a:rPr lang="de-DE" sz="2000" dirty="0"/>
              <a:t> und Bestimmungen durchführen können.</a:t>
            </a:r>
          </a:p>
          <a:p>
            <a:pPr>
              <a:defRPr/>
            </a:pPr>
            <a:endParaRPr lang="de-DE" sz="2000" dirty="0"/>
          </a:p>
          <a:p>
            <a:pPr>
              <a:defRPr/>
            </a:pPr>
            <a:r>
              <a:rPr lang="de-DE" sz="2000" b="1" dirty="0"/>
              <a:t>Zucht Ziele</a:t>
            </a:r>
          </a:p>
          <a:p>
            <a:pPr marL="342900" indent="-342900">
              <a:buFontTx/>
              <a:buChar char="-"/>
              <a:defRPr/>
            </a:pPr>
            <a:r>
              <a:rPr lang="de-DE" sz="2000" dirty="0"/>
              <a:t>Robustheit</a:t>
            </a:r>
          </a:p>
          <a:p>
            <a:pPr marL="342900" indent="-342900">
              <a:buFontTx/>
              <a:buChar char="-"/>
              <a:defRPr/>
            </a:pPr>
            <a:r>
              <a:rPr lang="de-DE" sz="2000" dirty="0"/>
              <a:t>Widerstandsfähigkeit/Resistenz gegen:</a:t>
            </a:r>
          </a:p>
          <a:p>
            <a:pPr marL="800100" lvl="1" indent="-342900">
              <a:buFontTx/>
              <a:buChar char="-"/>
              <a:defRPr/>
            </a:pPr>
            <a:r>
              <a:rPr lang="de-DE" sz="2000" dirty="0"/>
              <a:t>Neuen Schädlingen</a:t>
            </a:r>
          </a:p>
          <a:p>
            <a:pPr marL="800100" lvl="1" indent="-342900">
              <a:buFontTx/>
              <a:buChar char="-"/>
              <a:defRPr/>
            </a:pPr>
            <a:r>
              <a:rPr lang="de-DE" sz="2000" dirty="0"/>
              <a:t>Neuen Krankheiten</a:t>
            </a:r>
          </a:p>
          <a:p>
            <a:pPr marL="800100" lvl="1" indent="-342900">
              <a:buFontTx/>
              <a:buChar char="-"/>
              <a:defRPr/>
            </a:pPr>
            <a:r>
              <a:rPr lang="de-DE" sz="2000"/>
              <a:t>Extremen Witterungsverhältnissen</a:t>
            </a:r>
          </a:p>
          <a:p>
            <a:pPr marL="342900" indent="-342900">
              <a:buFontTx/>
              <a:buChar char="-"/>
              <a:defRPr/>
            </a:pPr>
            <a:endParaRPr lang="de-DE" sz="2000" dirty="0"/>
          </a:p>
          <a:p>
            <a:pPr marL="342900" indent="-342900">
              <a:buFontTx/>
              <a:buChar char="-"/>
              <a:defRPr/>
            </a:pPr>
            <a:endParaRPr lang="de-DE" sz="2000" dirty="0"/>
          </a:p>
          <a:p>
            <a:pPr>
              <a:defRPr/>
            </a:pPr>
            <a:endParaRPr lang="de-DE" sz="2000" b="1" dirty="0"/>
          </a:p>
          <a:p>
            <a:pPr>
              <a:defRPr/>
            </a:pPr>
            <a:endParaRPr lang="de-DE" sz="2000" b="1" dirty="0"/>
          </a:p>
        </p:txBody>
      </p:sp>
      <p:sp>
        <p:nvSpPr>
          <p:cNvPr id="322565" name="Rectangle 5"/>
          <p:cNvSpPr>
            <a:spLocks noChangeArrowheads="1"/>
          </p:cNvSpPr>
          <p:nvPr/>
        </p:nvSpPr>
        <p:spPr bwMode="auto">
          <a:xfrm>
            <a:off x="250825" y="163513"/>
            <a:ext cx="4130675" cy="400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a:t>Wissenschaft von Obstgehölzen</a:t>
            </a:r>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4609" name="Foliennummernplatzhalter 4"/>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6C7DA07E-CD2D-EF43-AFCA-8029993A2ED3}" type="slidenum">
              <a:rPr lang="de-DE" sz="1400">
                <a:cs typeface="Arial" charset="0"/>
              </a:rPr>
              <a:pPr eaLnBrk="1" hangingPunct="1"/>
              <a:t>148</a:t>
            </a:fld>
            <a:endParaRPr lang="de-DE" sz="1400">
              <a:cs typeface="Arial" charset="0"/>
            </a:endParaRPr>
          </a:p>
        </p:txBody>
      </p:sp>
      <p:sp>
        <p:nvSpPr>
          <p:cNvPr id="324610" name="Text Box 3"/>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„Obstbau</a:t>
            </a:r>
            <a:r>
              <a:rPr lang="ja-JP" altLang="de-DE" sz="1400" b="1"/>
              <a:t>“</a:t>
            </a:r>
            <a:endParaRPr lang="de-DE" sz="1400" b="1"/>
          </a:p>
        </p:txBody>
      </p:sp>
      <p:sp>
        <p:nvSpPr>
          <p:cNvPr id="324611" name="Rectangle 5"/>
          <p:cNvSpPr>
            <a:spLocks noChangeArrowheads="1"/>
          </p:cNvSpPr>
          <p:nvPr/>
        </p:nvSpPr>
        <p:spPr bwMode="auto">
          <a:xfrm>
            <a:off x="250825" y="163513"/>
            <a:ext cx="4514850" cy="400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a:t>Apfelsortenschau in Frankfurt/Oder</a:t>
            </a:r>
          </a:p>
        </p:txBody>
      </p:sp>
      <p:pic>
        <p:nvPicPr>
          <p:cNvPr id="324612" name="Grafik 6" descr="Bild 1004.jpg"/>
          <p:cNvPicPr>
            <a:picLocks noChangeAspect="1"/>
          </p:cNvPicPr>
          <p:nvPr/>
        </p:nvPicPr>
        <p:blipFill>
          <a:blip r:embed="rId3" cstate="email">
            <a:lum bright="-10000" contrast="10000"/>
            <a:extLst>
              <a:ext uri="{28A0092B-C50C-407E-A947-70E740481C1C}">
                <a14:useLocalDpi xmlns:a14="http://schemas.microsoft.com/office/drawing/2010/main" val="0"/>
              </a:ext>
            </a:extLst>
          </a:blip>
          <a:srcRect/>
          <a:stretch>
            <a:fillRect/>
          </a:stretch>
        </p:blipFill>
        <p:spPr bwMode="auto">
          <a:xfrm>
            <a:off x="785813" y="857250"/>
            <a:ext cx="7199312" cy="54006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6657" name="Foliennummernplatzhalter 4"/>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09A9A571-DE16-7B4D-ACDD-8BE8546DEC19}" type="slidenum">
              <a:rPr lang="de-DE" sz="1400">
                <a:cs typeface="Arial" charset="0"/>
              </a:rPr>
              <a:pPr eaLnBrk="1" hangingPunct="1"/>
              <a:t>149</a:t>
            </a:fld>
            <a:endParaRPr lang="de-DE" sz="1400">
              <a:cs typeface="Arial" charset="0"/>
            </a:endParaRPr>
          </a:p>
        </p:txBody>
      </p:sp>
      <p:sp>
        <p:nvSpPr>
          <p:cNvPr id="326658" name="Text Box 3"/>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„Obstbau</a:t>
            </a:r>
            <a:r>
              <a:rPr lang="ja-JP" altLang="de-DE" sz="1400" b="1"/>
              <a:t>“</a:t>
            </a:r>
            <a:endParaRPr lang="de-DE" sz="1400" b="1"/>
          </a:p>
        </p:txBody>
      </p:sp>
      <p:sp>
        <p:nvSpPr>
          <p:cNvPr id="326659" name="Rectangle 5"/>
          <p:cNvSpPr>
            <a:spLocks noChangeArrowheads="1"/>
          </p:cNvSpPr>
          <p:nvPr/>
        </p:nvSpPr>
        <p:spPr bwMode="auto">
          <a:xfrm>
            <a:off x="250825" y="163513"/>
            <a:ext cx="4514850" cy="400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a:t>Apfelsortenschau in Frankfurt/Oder</a:t>
            </a:r>
          </a:p>
        </p:txBody>
      </p:sp>
      <p:pic>
        <p:nvPicPr>
          <p:cNvPr id="326660" name="Grafik 5" descr="Bild 1005.jpg"/>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857250" y="928688"/>
            <a:ext cx="7199313" cy="54006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EC4158CA-452F-1E45-90FD-91EADDC5C182}" type="slidenum">
              <a:rPr lang="de-DE" sz="1400">
                <a:cs typeface="Arial" charset="0"/>
              </a:rPr>
              <a:pPr eaLnBrk="1" hangingPunct="1"/>
              <a:t>15</a:t>
            </a:fld>
            <a:endParaRPr lang="de-DE" sz="1400">
              <a:cs typeface="Arial" charset="0"/>
            </a:endParaRPr>
          </a:p>
        </p:txBody>
      </p:sp>
      <p:sp>
        <p:nvSpPr>
          <p:cNvPr id="54274"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54276" name="Rectangle 4"/>
          <p:cNvSpPr>
            <a:spLocks noChangeArrowheads="1"/>
          </p:cNvSpPr>
          <p:nvPr/>
        </p:nvSpPr>
        <p:spPr bwMode="auto">
          <a:xfrm>
            <a:off x="179388" y="836613"/>
            <a:ext cx="8964612" cy="2216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de-DE" sz="2000" b="1"/>
              <a:t>Veredlungsunterlagen</a:t>
            </a:r>
          </a:p>
          <a:p>
            <a:r>
              <a:rPr lang="de-DE" sz="2000" b="1"/>
              <a:t>Apfel</a:t>
            </a:r>
          </a:p>
          <a:p>
            <a:endParaRPr lang="de-DE" sz="2000"/>
          </a:p>
          <a:p>
            <a:endParaRPr lang="de-DE" sz="2000"/>
          </a:p>
          <a:p>
            <a:endParaRPr lang="de-DE" sz="2000"/>
          </a:p>
          <a:p>
            <a:endParaRPr lang="de-DE" sz="2000"/>
          </a:p>
          <a:p>
            <a:endParaRPr lang="de-DE" b="1"/>
          </a:p>
        </p:txBody>
      </p:sp>
      <p:graphicFrame>
        <p:nvGraphicFramePr>
          <p:cNvPr id="6" name="Tabelle 5"/>
          <p:cNvGraphicFramePr>
            <a:graphicFrameLocks noGrp="1"/>
          </p:cNvGraphicFramePr>
          <p:nvPr/>
        </p:nvGraphicFramePr>
        <p:xfrm>
          <a:off x="285750" y="1785938"/>
          <a:ext cx="8607425" cy="4794286"/>
        </p:xfrm>
        <a:graphic>
          <a:graphicData uri="http://schemas.openxmlformats.org/drawingml/2006/table">
            <a:tbl>
              <a:tblPr/>
              <a:tblGrid>
                <a:gridCol w="2557463">
                  <a:extLst>
                    <a:ext uri="{9D8B030D-6E8A-4147-A177-3AD203B41FA5}">
                      <a16:colId xmlns:a16="http://schemas.microsoft.com/office/drawing/2014/main" val="20000"/>
                    </a:ext>
                  </a:extLst>
                </a:gridCol>
                <a:gridCol w="4681537">
                  <a:extLst>
                    <a:ext uri="{9D8B030D-6E8A-4147-A177-3AD203B41FA5}">
                      <a16:colId xmlns:a16="http://schemas.microsoft.com/office/drawing/2014/main" val="20001"/>
                    </a:ext>
                  </a:extLst>
                </a:gridCol>
                <a:gridCol w="1368425">
                  <a:extLst>
                    <a:ext uri="{9D8B030D-6E8A-4147-A177-3AD203B41FA5}">
                      <a16:colId xmlns:a16="http://schemas.microsoft.com/office/drawing/2014/main" val="20002"/>
                    </a:ext>
                  </a:extLst>
                </a:gridCol>
              </a:tblGrid>
              <a:tr h="37140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1" i="0" u="none" strike="noStrike" cap="none" normalizeH="0" baseline="0">
                          <a:ln>
                            <a:noFill/>
                          </a:ln>
                          <a:solidFill>
                            <a:srgbClr val="FFFFFF"/>
                          </a:solidFill>
                          <a:effectLst/>
                          <a:latin typeface="Arial" charset="0"/>
                          <a:ea typeface="ＭＳ Ｐゴシック" charset="0"/>
                          <a:cs typeface="Arial" charset="0"/>
                        </a:rPr>
                        <a:t>Veredlungsunterlage</a:t>
                      </a:r>
                    </a:p>
                  </a:txBody>
                  <a:tcPr marT="45703" marB="4570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1" i="0" u="none" strike="noStrike" cap="none" normalizeH="0" baseline="0">
                          <a:ln>
                            <a:noFill/>
                          </a:ln>
                          <a:solidFill>
                            <a:srgbClr val="FFFFFF"/>
                          </a:solidFill>
                          <a:effectLst/>
                          <a:latin typeface="Arial" charset="0"/>
                          <a:ea typeface="ＭＳ Ｐゴシック" charset="0"/>
                          <a:cs typeface="Arial" charset="0"/>
                        </a:rPr>
                        <a:t>Eigenschaften</a:t>
                      </a:r>
                    </a:p>
                  </a:txBody>
                  <a:tcPr marT="45703" marB="4570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1" i="0" u="none" strike="noStrike" cap="none" normalizeH="0" baseline="0" dirty="0" err="1">
                          <a:ln>
                            <a:noFill/>
                          </a:ln>
                          <a:solidFill>
                            <a:srgbClr val="FFFFFF"/>
                          </a:solidFill>
                          <a:effectLst/>
                          <a:latin typeface="Arial" charset="0"/>
                          <a:ea typeface="ＭＳ Ｐゴシック" charset="0"/>
                          <a:cs typeface="Arial" charset="0"/>
                        </a:rPr>
                        <a:t>Baumhöhe</a:t>
                      </a:r>
                      <a:endParaRPr kumimoji="0" lang="de-DE" sz="1800" b="1" i="0" u="none" strike="noStrike" cap="none" normalizeH="0" baseline="0" dirty="0">
                        <a:ln>
                          <a:noFill/>
                        </a:ln>
                        <a:solidFill>
                          <a:srgbClr val="FFFFFF"/>
                        </a:solidFill>
                        <a:effectLst/>
                        <a:latin typeface="Arial" charset="0"/>
                        <a:ea typeface="ＭＳ Ｐゴシック" charset="0"/>
                        <a:cs typeface="Arial" charset="0"/>
                      </a:endParaRPr>
                    </a:p>
                  </a:txBody>
                  <a:tcPr marT="45703" marB="4570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extLst>
                  <a:ext uri="{0D108BD9-81ED-4DB2-BD59-A6C34878D82A}">
                    <a16:rowId xmlns:a16="http://schemas.microsoft.com/office/drawing/2014/main" val="10000"/>
                  </a:ext>
                </a:extLst>
              </a:tr>
              <a:tr h="37140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a:ln>
                            <a:noFill/>
                          </a:ln>
                          <a:solidFill>
                            <a:srgbClr val="000000"/>
                          </a:solidFill>
                          <a:effectLst/>
                          <a:latin typeface="Arial" charset="0"/>
                          <a:ea typeface="ＭＳ Ｐゴシック" charset="0"/>
                          <a:cs typeface="Arial" charset="0"/>
                        </a:rPr>
                        <a:t>Sämling</a:t>
                      </a:r>
                    </a:p>
                  </a:txBody>
                  <a:tcPr marT="45703" marB="4570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a:ln>
                            <a:noFill/>
                          </a:ln>
                          <a:solidFill>
                            <a:srgbClr val="000000"/>
                          </a:solidFill>
                          <a:effectLst/>
                          <a:latin typeface="Arial" charset="0"/>
                          <a:ea typeface="ＭＳ Ｐゴシック" charset="0"/>
                          <a:cs typeface="Arial" charset="0"/>
                        </a:rPr>
                        <a:t>Für Hoch- und Halbstamm, robust, kräftig</a:t>
                      </a:r>
                    </a:p>
                  </a:txBody>
                  <a:tcPr marT="45703" marB="4570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a:ln>
                            <a:noFill/>
                          </a:ln>
                          <a:solidFill>
                            <a:srgbClr val="000000"/>
                          </a:solidFill>
                          <a:effectLst/>
                          <a:latin typeface="Arial" charset="0"/>
                          <a:ea typeface="ＭＳ Ｐゴシック" charset="0"/>
                          <a:cs typeface="Arial" charset="0"/>
                        </a:rPr>
                        <a:t>5-6m</a:t>
                      </a:r>
                    </a:p>
                  </a:txBody>
                  <a:tcPr marT="45703" marB="4570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extLst>
                  <a:ext uri="{0D108BD9-81ED-4DB2-BD59-A6C34878D82A}">
                    <a16:rowId xmlns:a16="http://schemas.microsoft.com/office/drawing/2014/main" val="10001"/>
                  </a:ext>
                </a:extLst>
              </a:tr>
              <a:tr h="37140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a:ln>
                            <a:noFill/>
                          </a:ln>
                          <a:solidFill>
                            <a:srgbClr val="000000"/>
                          </a:solidFill>
                          <a:effectLst/>
                          <a:latin typeface="Arial" charset="0"/>
                          <a:ea typeface="ＭＳ Ｐゴシック" charset="0"/>
                          <a:cs typeface="Arial" charset="0"/>
                        </a:rPr>
                        <a:t>A2</a:t>
                      </a:r>
                    </a:p>
                  </a:txBody>
                  <a:tcPr marT="45703" marB="4570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a:ln>
                            <a:noFill/>
                          </a:ln>
                          <a:solidFill>
                            <a:srgbClr val="000000"/>
                          </a:solidFill>
                          <a:effectLst/>
                          <a:latin typeface="Arial" charset="0"/>
                          <a:ea typeface="ＭＳ Ｐゴシック" charset="0"/>
                          <a:cs typeface="Arial" charset="0"/>
                        </a:rPr>
                        <a:t>Ähnlich Sämling, gute Fruchtausfärbung</a:t>
                      </a:r>
                    </a:p>
                  </a:txBody>
                  <a:tcPr marT="45703" marB="4570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a:ln>
                            <a:noFill/>
                          </a:ln>
                          <a:solidFill>
                            <a:srgbClr val="000000"/>
                          </a:solidFill>
                          <a:effectLst/>
                          <a:latin typeface="Arial" charset="0"/>
                          <a:ea typeface="ＭＳ Ｐゴシック" charset="0"/>
                          <a:cs typeface="Arial" charset="0"/>
                        </a:rPr>
                        <a:t>5-6m</a:t>
                      </a:r>
                    </a:p>
                  </a:txBody>
                  <a:tcPr marT="45703" marB="4570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extLst>
                  <a:ext uri="{0D108BD9-81ED-4DB2-BD59-A6C34878D82A}">
                    <a16:rowId xmlns:a16="http://schemas.microsoft.com/office/drawing/2014/main" val="10002"/>
                  </a:ext>
                </a:extLst>
              </a:tr>
              <a:tr h="37140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a:ln>
                            <a:noFill/>
                          </a:ln>
                          <a:solidFill>
                            <a:srgbClr val="000000"/>
                          </a:solidFill>
                          <a:effectLst/>
                          <a:latin typeface="Arial" charset="0"/>
                          <a:ea typeface="ＭＳ Ｐゴシック" charset="0"/>
                          <a:cs typeface="Arial" charset="0"/>
                        </a:rPr>
                        <a:t>M4</a:t>
                      </a:r>
                    </a:p>
                  </a:txBody>
                  <a:tcPr marT="45703" marB="4570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a:ln>
                            <a:noFill/>
                          </a:ln>
                          <a:solidFill>
                            <a:srgbClr val="000000"/>
                          </a:solidFill>
                          <a:effectLst/>
                          <a:latin typeface="Arial" charset="0"/>
                          <a:ea typeface="ＭＳ Ｐゴシック" charset="0"/>
                          <a:cs typeface="Arial" charset="0"/>
                        </a:rPr>
                        <a:t>Mittelstark wachsend, hohe Erträge</a:t>
                      </a:r>
                    </a:p>
                  </a:txBody>
                  <a:tcPr marT="45703" marB="4570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a:ln>
                            <a:noFill/>
                          </a:ln>
                          <a:solidFill>
                            <a:srgbClr val="000000"/>
                          </a:solidFill>
                          <a:effectLst/>
                          <a:latin typeface="Arial" charset="0"/>
                          <a:ea typeface="ＭＳ Ｐゴシック" charset="0"/>
                          <a:cs typeface="Arial" charset="0"/>
                        </a:rPr>
                        <a:t>3m</a:t>
                      </a:r>
                    </a:p>
                  </a:txBody>
                  <a:tcPr marT="45703" marB="4570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extLst>
                  <a:ext uri="{0D108BD9-81ED-4DB2-BD59-A6C34878D82A}">
                    <a16:rowId xmlns:a16="http://schemas.microsoft.com/office/drawing/2014/main" val="10003"/>
                  </a:ext>
                </a:extLst>
              </a:tr>
              <a:tr h="37140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a:ln>
                            <a:noFill/>
                          </a:ln>
                          <a:solidFill>
                            <a:srgbClr val="000000"/>
                          </a:solidFill>
                          <a:effectLst/>
                          <a:latin typeface="Arial" charset="0"/>
                          <a:ea typeface="ＭＳ Ｐゴシック" charset="0"/>
                          <a:cs typeface="Arial" charset="0"/>
                        </a:rPr>
                        <a:t>M7</a:t>
                      </a:r>
                    </a:p>
                  </a:txBody>
                  <a:tcPr marT="45703" marB="4570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a:ln>
                            <a:noFill/>
                          </a:ln>
                          <a:solidFill>
                            <a:srgbClr val="000000"/>
                          </a:solidFill>
                          <a:effectLst/>
                          <a:latin typeface="Arial" charset="0"/>
                          <a:ea typeface="ＭＳ Ｐゴシック" charset="0"/>
                          <a:cs typeface="Arial" charset="0"/>
                        </a:rPr>
                        <a:t>Mittelstark wachsend, schwächer als M4</a:t>
                      </a:r>
                    </a:p>
                  </a:txBody>
                  <a:tcPr marT="45703" marB="4570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a:ln>
                            <a:noFill/>
                          </a:ln>
                          <a:solidFill>
                            <a:srgbClr val="000000"/>
                          </a:solidFill>
                          <a:effectLst/>
                          <a:latin typeface="Arial" charset="0"/>
                          <a:ea typeface="ＭＳ Ｐゴシック" charset="0"/>
                          <a:cs typeface="Arial" charset="0"/>
                        </a:rPr>
                        <a:t>2,5m</a:t>
                      </a:r>
                    </a:p>
                  </a:txBody>
                  <a:tcPr marT="45703" marB="4570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extLst>
                  <a:ext uri="{0D108BD9-81ED-4DB2-BD59-A6C34878D82A}">
                    <a16:rowId xmlns:a16="http://schemas.microsoft.com/office/drawing/2014/main" val="10004"/>
                  </a:ext>
                </a:extLst>
              </a:tr>
              <a:tr h="64004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a:ln>
                            <a:noFill/>
                          </a:ln>
                          <a:solidFill>
                            <a:srgbClr val="000000"/>
                          </a:solidFill>
                          <a:effectLst/>
                          <a:latin typeface="Arial" charset="0"/>
                          <a:ea typeface="ＭＳ Ｐゴシック" charset="0"/>
                          <a:cs typeface="Arial" charset="0"/>
                        </a:rPr>
                        <a:t>M9</a:t>
                      </a:r>
                    </a:p>
                  </a:txBody>
                  <a:tcPr marT="45703" marB="4570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a:ln>
                            <a:noFill/>
                          </a:ln>
                          <a:solidFill>
                            <a:srgbClr val="000000"/>
                          </a:solidFill>
                          <a:effectLst/>
                          <a:latin typeface="Arial" charset="0"/>
                          <a:ea typeface="ＭＳ Ｐゴシック" charset="0"/>
                          <a:cs typeface="Arial" charset="0"/>
                        </a:rPr>
                        <a:t>Schwach wachsend, für Spalier und Spindelbusch, gibt sie seit 1890</a:t>
                      </a:r>
                    </a:p>
                  </a:txBody>
                  <a:tcPr marT="45703" marB="4570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a:ln>
                            <a:noFill/>
                          </a:ln>
                          <a:solidFill>
                            <a:srgbClr val="000000"/>
                          </a:solidFill>
                          <a:effectLst/>
                          <a:latin typeface="Arial" charset="0"/>
                          <a:ea typeface="ＭＳ Ｐゴシック" charset="0"/>
                          <a:cs typeface="Arial" charset="0"/>
                        </a:rPr>
                        <a:t>2,5m</a:t>
                      </a:r>
                    </a:p>
                  </a:txBody>
                  <a:tcPr marT="45703" marB="4570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extLst>
                  <a:ext uri="{0D108BD9-81ED-4DB2-BD59-A6C34878D82A}">
                    <a16:rowId xmlns:a16="http://schemas.microsoft.com/office/drawing/2014/main" val="10005"/>
                  </a:ext>
                </a:extLst>
              </a:tr>
              <a:tr h="37140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a:ln>
                            <a:noFill/>
                          </a:ln>
                          <a:solidFill>
                            <a:srgbClr val="000000"/>
                          </a:solidFill>
                          <a:effectLst/>
                          <a:latin typeface="Arial" charset="0"/>
                          <a:ea typeface="ＭＳ Ｐゴシック" charset="0"/>
                          <a:cs typeface="Arial" charset="0"/>
                        </a:rPr>
                        <a:t>M26</a:t>
                      </a:r>
                    </a:p>
                  </a:txBody>
                  <a:tcPr marT="45703" marB="4570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a:ln>
                            <a:noFill/>
                          </a:ln>
                          <a:solidFill>
                            <a:srgbClr val="000000"/>
                          </a:solidFill>
                          <a:effectLst/>
                          <a:latin typeface="Arial" charset="0"/>
                          <a:ea typeface="ＭＳ Ｐゴシック" charset="0"/>
                          <a:cs typeface="Arial" charset="0"/>
                        </a:rPr>
                        <a:t>Schwach wachsend, etwas stärker als M9</a:t>
                      </a:r>
                    </a:p>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a:ln>
                            <a:noFill/>
                          </a:ln>
                          <a:solidFill>
                            <a:srgbClr val="000000"/>
                          </a:solidFill>
                          <a:effectLst/>
                          <a:latin typeface="Arial" charset="0"/>
                          <a:ea typeface="ＭＳ Ｐゴシック" charset="0"/>
                          <a:cs typeface="Arial" charset="0"/>
                        </a:rPr>
                        <a:t>Kreuzung aus M16 und M9, frosthart</a:t>
                      </a:r>
                    </a:p>
                  </a:txBody>
                  <a:tcPr marT="45703" marB="4570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a:ln>
                            <a:noFill/>
                          </a:ln>
                          <a:solidFill>
                            <a:srgbClr val="000000"/>
                          </a:solidFill>
                          <a:effectLst/>
                          <a:latin typeface="Arial" charset="0"/>
                          <a:ea typeface="ＭＳ Ｐゴシック" charset="0"/>
                          <a:cs typeface="Arial" charset="0"/>
                        </a:rPr>
                        <a:t>3m</a:t>
                      </a:r>
                    </a:p>
                  </a:txBody>
                  <a:tcPr marT="45703" marB="4570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extLst>
                  <a:ext uri="{0D108BD9-81ED-4DB2-BD59-A6C34878D82A}">
                    <a16:rowId xmlns:a16="http://schemas.microsoft.com/office/drawing/2014/main" val="10006"/>
                  </a:ext>
                </a:extLst>
              </a:tr>
              <a:tr h="37140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a:ln>
                            <a:noFill/>
                          </a:ln>
                          <a:solidFill>
                            <a:srgbClr val="000000"/>
                          </a:solidFill>
                          <a:effectLst/>
                          <a:latin typeface="Arial" charset="0"/>
                          <a:ea typeface="ＭＳ Ｐゴシック" charset="0"/>
                          <a:cs typeface="Arial" charset="0"/>
                        </a:rPr>
                        <a:t>Supporter 4</a:t>
                      </a:r>
                    </a:p>
                  </a:txBody>
                  <a:tcPr marT="45703" marB="4570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a:ln>
                            <a:noFill/>
                          </a:ln>
                          <a:solidFill>
                            <a:srgbClr val="000000"/>
                          </a:solidFill>
                          <a:effectLst/>
                          <a:latin typeface="Arial" charset="0"/>
                          <a:ea typeface="ＭＳ Ｐゴシック" charset="0"/>
                          <a:cs typeface="Arial" charset="0"/>
                        </a:rPr>
                        <a:t>Wuchs ähnlich M26</a:t>
                      </a:r>
                    </a:p>
                  </a:txBody>
                  <a:tcPr marT="45703" marB="4570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a:ln>
                            <a:noFill/>
                          </a:ln>
                          <a:solidFill>
                            <a:srgbClr val="000000"/>
                          </a:solidFill>
                          <a:effectLst/>
                          <a:latin typeface="Arial" charset="0"/>
                          <a:ea typeface="ＭＳ Ｐゴシック" charset="0"/>
                          <a:cs typeface="Arial" charset="0"/>
                        </a:rPr>
                        <a:t>3m</a:t>
                      </a:r>
                    </a:p>
                  </a:txBody>
                  <a:tcPr marT="45703" marB="4570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extLst>
                  <a:ext uri="{0D108BD9-81ED-4DB2-BD59-A6C34878D82A}">
                    <a16:rowId xmlns:a16="http://schemas.microsoft.com/office/drawing/2014/main" val="10007"/>
                  </a:ext>
                </a:extLst>
              </a:tr>
              <a:tr h="37140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a:ln>
                            <a:noFill/>
                          </a:ln>
                          <a:solidFill>
                            <a:srgbClr val="000000"/>
                          </a:solidFill>
                          <a:effectLst/>
                          <a:latin typeface="Arial" charset="0"/>
                          <a:ea typeface="ＭＳ Ｐゴシック" charset="0"/>
                          <a:cs typeface="Arial" charset="0"/>
                        </a:rPr>
                        <a:t>MM106</a:t>
                      </a:r>
                    </a:p>
                  </a:txBody>
                  <a:tcPr marT="45703" marB="4570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a:ln>
                            <a:noFill/>
                          </a:ln>
                          <a:solidFill>
                            <a:srgbClr val="000000"/>
                          </a:solidFill>
                          <a:effectLst/>
                          <a:latin typeface="Arial" charset="0"/>
                          <a:ea typeface="ＭＳ Ｐゴシック" charset="0"/>
                          <a:cs typeface="Arial" charset="0"/>
                        </a:rPr>
                        <a:t>Mittelstark wachsend für Büsche</a:t>
                      </a:r>
                    </a:p>
                  </a:txBody>
                  <a:tcPr marT="45703" marB="4570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a:ln>
                            <a:noFill/>
                          </a:ln>
                          <a:solidFill>
                            <a:srgbClr val="000000"/>
                          </a:solidFill>
                          <a:effectLst/>
                          <a:latin typeface="Arial" charset="0"/>
                          <a:ea typeface="ＭＳ Ｐゴシック" charset="0"/>
                          <a:cs typeface="Arial" charset="0"/>
                        </a:rPr>
                        <a:t>4-6m</a:t>
                      </a:r>
                    </a:p>
                  </a:txBody>
                  <a:tcPr marT="45703" marB="4570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extLst>
                  <a:ext uri="{0D108BD9-81ED-4DB2-BD59-A6C34878D82A}">
                    <a16:rowId xmlns:a16="http://schemas.microsoft.com/office/drawing/2014/main" val="10008"/>
                  </a:ext>
                </a:extLst>
              </a:tr>
              <a:tr h="64004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a:ln>
                            <a:noFill/>
                          </a:ln>
                          <a:solidFill>
                            <a:srgbClr val="000000"/>
                          </a:solidFill>
                          <a:effectLst/>
                          <a:latin typeface="Arial" charset="0"/>
                          <a:ea typeface="ＭＳ Ｐゴシック" charset="0"/>
                          <a:cs typeface="Arial" charset="0"/>
                        </a:rPr>
                        <a:t>M27 </a:t>
                      </a:r>
                    </a:p>
                  </a:txBody>
                  <a:tcPr marT="45703" marB="4570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a:ln>
                            <a:noFill/>
                          </a:ln>
                          <a:solidFill>
                            <a:srgbClr val="000000"/>
                          </a:solidFill>
                          <a:effectLst/>
                          <a:latin typeface="Arial" charset="0"/>
                          <a:ea typeface="ＭＳ Ｐゴシック" charset="0"/>
                          <a:cs typeface="Arial" charset="0"/>
                        </a:rPr>
                        <a:t>Sehr schwach wachsend, ca. 40% schwacher als M9, sehr gute Ertragsleistung</a:t>
                      </a:r>
                    </a:p>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a:ln>
                            <a:noFill/>
                          </a:ln>
                          <a:solidFill>
                            <a:srgbClr val="000000"/>
                          </a:solidFill>
                          <a:effectLst/>
                          <a:latin typeface="Arial" charset="0"/>
                          <a:ea typeface="ＭＳ Ｐゴシック" charset="0"/>
                          <a:cs typeface="Arial" charset="0"/>
                        </a:rPr>
                        <a:t>Kreuzung aus M9 und M13, für gute Böden</a:t>
                      </a:r>
                    </a:p>
                  </a:txBody>
                  <a:tcPr marT="45703" marB="4570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a:ln>
                            <a:noFill/>
                          </a:ln>
                          <a:solidFill>
                            <a:srgbClr val="000000"/>
                          </a:solidFill>
                          <a:effectLst/>
                          <a:latin typeface="Arial" charset="0"/>
                          <a:ea typeface="ＭＳ Ｐゴシック" charset="0"/>
                          <a:cs typeface="Arial" charset="0"/>
                        </a:rPr>
                        <a:t>2m</a:t>
                      </a:r>
                    </a:p>
                  </a:txBody>
                  <a:tcPr marT="45703" marB="4570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extLst>
                  <a:ext uri="{0D108BD9-81ED-4DB2-BD59-A6C34878D82A}">
                    <a16:rowId xmlns:a16="http://schemas.microsoft.com/office/drawing/2014/main" val="10009"/>
                  </a:ext>
                </a:extLst>
              </a:tr>
            </a:tbl>
          </a:graphicData>
        </a:graphic>
      </p:graphicFrame>
      <p:sp>
        <p:nvSpPr>
          <p:cNvPr id="2" name="Rectangle 4">
            <a:extLst>
              <a:ext uri="{FF2B5EF4-FFF2-40B4-BE49-F238E27FC236}">
                <a16:creationId xmlns:a16="http://schemas.microsoft.com/office/drawing/2014/main" id="{A02E26CE-FF59-0A33-B50F-FD99B96B6F2C}"/>
              </a:ext>
            </a:extLst>
          </p:cNvPr>
          <p:cNvSpPr>
            <a:spLocks noChangeArrowheads="1"/>
          </p:cNvSpPr>
          <p:nvPr/>
        </p:nvSpPr>
        <p:spPr bwMode="auto">
          <a:xfrm>
            <a:off x="0" y="163513"/>
            <a:ext cx="2008883"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dirty="0" err="1"/>
              <a:t>Apfel</a:t>
            </a:r>
            <a:r>
              <a:rPr lang="de-DE" sz="2000" b="1" dirty="0" err="1">
                <a:solidFill>
                  <a:srgbClr val="C00000"/>
                </a:solidFill>
              </a:rPr>
              <a:t>Unterlage</a:t>
            </a:r>
            <a:endParaRPr lang="de-DE" sz="2000" b="1" dirty="0">
              <a:solidFill>
                <a:srgbClr val="C00000"/>
              </a:solidFill>
            </a:endParaRPr>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8705" name="Foliennummernplatzhalter 4"/>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4E046FF9-DD16-7947-B62E-6BA1DC8D4CEC}" type="slidenum">
              <a:rPr lang="de-DE" sz="1400">
                <a:cs typeface="Arial" charset="0"/>
              </a:rPr>
              <a:pPr eaLnBrk="1" hangingPunct="1"/>
              <a:t>150</a:t>
            </a:fld>
            <a:endParaRPr lang="de-DE" sz="1400">
              <a:cs typeface="Arial" charset="0"/>
            </a:endParaRPr>
          </a:p>
        </p:txBody>
      </p:sp>
      <p:sp>
        <p:nvSpPr>
          <p:cNvPr id="328706" name="Text Box 3"/>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„Obstbau</a:t>
            </a:r>
            <a:r>
              <a:rPr lang="ja-JP" altLang="de-DE" sz="1400" b="1"/>
              <a:t>“</a:t>
            </a:r>
            <a:endParaRPr lang="de-DE" sz="1400" b="1"/>
          </a:p>
        </p:txBody>
      </p:sp>
      <p:sp>
        <p:nvSpPr>
          <p:cNvPr id="328707" name="Rectangle 5"/>
          <p:cNvSpPr>
            <a:spLocks noChangeArrowheads="1"/>
          </p:cNvSpPr>
          <p:nvPr/>
        </p:nvSpPr>
        <p:spPr bwMode="auto">
          <a:xfrm>
            <a:off x="250825" y="163513"/>
            <a:ext cx="5511800" cy="400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a:t>Obstbestimmung in der Baumschule Späth </a:t>
            </a:r>
          </a:p>
        </p:txBody>
      </p:sp>
      <p:pic>
        <p:nvPicPr>
          <p:cNvPr id="328708" name="Picture 2" descr="E:\IMG_7575.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851275" y="765175"/>
            <a:ext cx="4213225" cy="56165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28709" name="Picture 3" descr="E:\IMG_7558.JPG"/>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395288" y="3500438"/>
            <a:ext cx="3744912" cy="28813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28710" name="Grafik 5" descr="Bild 907.jpg"/>
          <p:cNvPicPr>
            <a:picLocks noChangeAspect="1"/>
          </p:cNvPicPr>
          <p:nvPr/>
        </p:nvPicPr>
        <p:blipFill>
          <a:blip r:embed="rId5" cstate="email">
            <a:lum contrast="10000"/>
            <a:extLst>
              <a:ext uri="{28A0092B-C50C-407E-A947-70E740481C1C}">
                <a14:useLocalDpi xmlns:a14="http://schemas.microsoft.com/office/drawing/2010/main" val="0"/>
              </a:ext>
            </a:extLst>
          </a:blip>
          <a:srcRect/>
          <a:stretch>
            <a:fillRect/>
          </a:stretch>
        </p:blipFill>
        <p:spPr bwMode="auto">
          <a:xfrm>
            <a:off x="395288" y="765175"/>
            <a:ext cx="3749675" cy="28844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6897" name="Foliennummernplatzhalter 4"/>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9996034F-1291-4644-9E03-920D2A2FBFBD}" type="slidenum">
              <a:rPr lang="de-DE" sz="1400">
                <a:cs typeface="Arial" charset="0"/>
              </a:rPr>
              <a:pPr eaLnBrk="1" hangingPunct="1"/>
              <a:t>151</a:t>
            </a:fld>
            <a:endParaRPr lang="de-DE" sz="1400">
              <a:cs typeface="Arial" charset="0"/>
            </a:endParaRPr>
          </a:p>
        </p:txBody>
      </p:sp>
      <p:sp>
        <p:nvSpPr>
          <p:cNvPr id="336898" name="Text Box 3"/>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„Obstbau</a:t>
            </a:r>
            <a:r>
              <a:rPr lang="ja-JP" altLang="de-DE" sz="1400" b="1"/>
              <a:t>“</a:t>
            </a:r>
            <a:endParaRPr lang="de-DE" sz="1400" b="1"/>
          </a:p>
        </p:txBody>
      </p:sp>
      <p:sp>
        <p:nvSpPr>
          <p:cNvPr id="336899" name="Rectangle 5"/>
          <p:cNvSpPr>
            <a:spLocks noChangeArrowheads="1"/>
          </p:cNvSpPr>
          <p:nvPr/>
        </p:nvSpPr>
        <p:spPr bwMode="auto">
          <a:xfrm>
            <a:off x="250825" y="163513"/>
            <a:ext cx="1609725" cy="400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a:t>Apfelsorten</a:t>
            </a:r>
          </a:p>
        </p:txBody>
      </p:sp>
      <p:pic>
        <p:nvPicPr>
          <p:cNvPr id="336900" name="Grafik 5" descr="Bild 1023.jpg"/>
          <p:cNvPicPr>
            <a:picLocks noChangeAspect="1"/>
          </p:cNvPicPr>
          <p:nvPr/>
        </p:nvPicPr>
        <p:blipFill>
          <a:blip r:embed="rId3" cstate="email">
            <a:lum bright="-10000" contrast="10000"/>
            <a:extLst>
              <a:ext uri="{28A0092B-C50C-407E-A947-70E740481C1C}">
                <a14:useLocalDpi xmlns:a14="http://schemas.microsoft.com/office/drawing/2010/main" val="0"/>
              </a:ext>
            </a:extLst>
          </a:blip>
          <a:srcRect/>
          <a:stretch>
            <a:fillRect/>
          </a:stretch>
        </p:blipFill>
        <p:spPr bwMode="auto">
          <a:xfrm>
            <a:off x="857250" y="857250"/>
            <a:ext cx="7199313" cy="54006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945" name="Foliennummernplatzhalter 4"/>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D3646B16-BD83-5143-9F40-C4BDF89DE76F}" type="slidenum">
              <a:rPr lang="de-DE" sz="1400">
                <a:cs typeface="Arial" charset="0"/>
              </a:rPr>
              <a:pPr eaLnBrk="1" hangingPunct="1"/>
              <a:t>152</a:t>
            </a:fld>
            <a:endParaRPr lang="de-DE" sz="1400">
              <a:cs typeface="Arial" charset="0"/>
            </a:endParaRPr>
          </a:p>
        </p:txBody>
      </p:sp>
      <p:sp>
        <p:nvSpPr>
          <p:cNvPr id="338946" name="Text Box 3"/>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„Obstbau</a:t>
            </a:r>
            <a:r>
              <a:rPr lang="ja-JP" altLang="de-DE" sz="1400" b="1"/>
              <a:t>“</a:t>
            </a:r>
            <a:endParaRPr lang="de-DE" sz="1400" b="1"/>
          </a:p>
        </p:txBody>
      </p:sp>
      <p:sp>
        <p:nvSpPr>
          <p:cNvPr id="338947" name="Rectangle 5"/>
          <p:cNvSpPr>
            <a:spLocks noChangeArrowheads="1"/>
          </p:cNvSpPr>
          <p:nvPr/>
        </p:nvSpPr>
        <p:spPr bwMode="auto">
          <a:xfrm>
            <a:off x="250825" y="163513"/>
            <a:ext cx="4159250" cy="400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a:t>Obstausstellung in Moskau 1905</a:t>
            </a:r>
          </a:p>
        </p:txBody>
      </p:sp>
      <p:pic>
        <p:nvPicPr>
          <p:cNvPr id="338948" name="Picture 2" descr="E:\IMG_7569.JPG"/>
          <p:cNvPicPr>
            <a:picLocks noChangeAspect="1" noChangeArrowheads="1"/>
          </p:cNvPicPr>
          <p:nvPr/>
        </p:nvPicPr>
        <p:blipFill>
          <a:blip r:embed="rId3" cstate="email">
            <a:lum contrast="10000"/>
            <a:extLst>
              <a:ext uri="{28A0092B-C50C-407E-A947-70E740481C1C}">
                <a14:useLocalDpi xmlns:a14="http://schemas.microsoft.com/office/drawing/2010/main" val="0"/>
              </a:ext>
            </a:extLst>
          </a:blip>
          <a:srcRect/>
          <a:stretch>
            <a:fillRect/>
          </a:stretch>
        </p:blipFill>
        <p:spPr bwMode="auto">
          <a:xfrm>
            <a:off x="539750" y="765175"/>
            <a:ext cx="7488238" cy="56165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0993" name="Foliennummernplatzhalter 4"/>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B21BC16F-9C67-D045-ACAD-72006EB1EE74}" type="slidenum">
              <a:rPr lang="de-DE" sz="1400">
                <a:cs typeface="Arial" charset="0"/>
              </a:rPr>
              <a:pPr eaLnBrk="1" hangingPunct="1"/>
              <a:t>153</a:t>
            </a:fld>
            <a:endParaRPr lang="de-DE" sz="1400">
              <a:cs typeface="Arial" charset="0"/>
            </a:endParaRPr>
          </a:p>
        </p:txBody>
      </p:sp>
      <p:sp>
        <p:nvSpPr>
          <p:cNvPr id="340994" name="Rectangle 2"/>
          <p:cNvSpPr>
            <a:spLocks noChangeArrowheads="1"/>
          </p:cNvSpPr>
          <p:nvPr/>
        </p:nvSpPr>
        <p:spPr bwMode="auto">
          <a:xfrm>
            <a:off x="1792288" y="141288"/>
            <a:ext cx="5534025" cy="431800"/>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pPr algn="ctr"/>
            <a:endParaRPr lang="de-DE" b="1">
              <a:solidFill>
                <a:schemeClr val="tx2"/>
              </a:solidFill>
            </a:endParaRPr>
          </a:p>
        </p:txBody>
      </p:sp>
      <p:sp>
        <p:nvSpPr>
          <p:cNvPr id="340995" name="Text Box 3"/>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340996" name="Rectangle 5"/>
          <p:cNvSpPr>
            <a:spLocks noChangeArrowheads="1"/>
          </p:cNvSpPr>
          <p:nvPr/>
        </p:nvSpPr>
        <p:spPr bwMode="auto">
          <a:xfrm>
            <a:off x="0" y="115888"/>
            <a:ext cx="3232150" cy="400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a:t>Nützlinge für Obstbäume</a:t>
            </a:r>
          </a:p>
        </p:txBody>
      </p:sp>
      <p:pic>
        <p:nvPicPr>
          <p:cNvPr id="340997" name="Grafik 7" descr="Bild 1444.jpg"/>
          <p:cNvPicPr>
            <a:picLocks noChangeAspect="1"/>
          </p:cNvPicPr>
          <p:nvPr/>
        </p:nvPicPr>
        <p:blipFill>
          <a:blip r:embed="rId3" cstate="email">
            <a:lum contrast="10000"/>
            <a:extLst>
              <a:ext uri="{28A0092B-C50C-407E-A947-70E740481C1C}">
                <a14:useLocalDpi xmlns:a14="http://schemas.microsoft.com/office/drawing/2010/main" val="0"/>
              </a:ext>
            </a:extLst>
          </a:blip>
          <a:srcRect l="12898" t="15875" r="2765" b="3426"/>
          <a:stretch>
            <a:fillRect/>
          </a:stretch>
        </p:blipFill>
        <p:spPr bwMode="auto">
          <a:xfrm>
            <a:off x="395288" y="908050"/>
            <a:ext cx="7653337" cy="54927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3041" name="Foliennummernplatzhalter 4"/>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E651868E-6F14-5542-B29F-69640F925716}" type="slidenum">
              <a:rPr lang="de-DE" sz="1400">
                <a:cs typeface="Arial" charset="0"/>
              </a:rPr>
              <a:pPr eaLnBrk="1" hangingPunct="1"/>
              <a:t>154</a:t>
            </a:fld>
            <a:endParaRPr lang="de-DE" sz="1400">
              <a:cs typeface="Arial" charset="0"/>
            </a:endParaRPr>
          </a:p>
        </p:txBody>
      </p:sp>
      <p:sp>
        <p:nvSpPr>
          <p:cNvPr id="343042" name="Rectangle 2"/>
          <p:cNvSpPr>
            <a:spLocks noChangeArrowheads="1"/>
          </p:cNvSpPr>
          <p:nvPr/>
        </p:nvSpPr>
        <p:spPr bwMode="auto">
          <a:xfrm>
            <a:off x="1792288" y="141288"/>
            <a:ext cx="5534025" cy="431800"/>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pPr algn="ctr"/>
            <a:endParaRPr lang="de-DE" b="1">
              <a:solidFill>
                <a:schemeClr val="tx2"/>
              </a:solidFill>
            </a:endParaRPr>
          </a:p>
        </p:txBody>
      </p:sp>
      <p:sp>
        <p:nvSpPr>
          <p:cNvPr id="343043" name="Text Box 3"/>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343044" name="Rectangle 5"/>
          <p:cNvSpPr>
            <a:spLocks noChangeArrowheads="1"/>
          </p:cNvSpPr>
          <p:nvPr/>
        </p:nvSpPr>
        <p:spPr bwMode="auto">
          <a:xfrm>
            <a:off x="0" y="115888"/>
            <a:ext cx="3232150" cy="400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a:t>Nützlinge für Obstbäume</a:t>
            </a:r>
          </a:p>
        </p:txBody>
      </p:sp>
      <p:pic>
        <p:nvPicPr>
          <p:cNvPr id="343045" name="Grafik 6" descr="Bild 1443.jpg"/>
          <p:cNvPicPr>
            <a:picLocks noChangeAspect="1"/>
          </p:cNvPicPr>
          <p:nvPr/>
        </p:nvPicPr>
        <p:blipFill>
          <a:blip r:embed="rId3" cstate="email">
            <a:lum bright="-10000" contrast="10000"/>
            <a:extLst>
              <a:ext uri="{28A0092B-C50C-407E-A947-70E740481C1C}">
                <a14:useLocalDpi xmlns:a14="http://schemas.microsoft.com/office/drawing/2010/main" val="0"/>
              </a:ext>
            </a:extLst>
          </a:blip>
          <a:srcRect/>
          <a:stretch>
            <a:fillRect/>
          </a:stretch>
        </p:blipFill>
        <p:spPr bwMode="auto">
          <a:xfrm>
            <a:off x="3995738" y="908050"/>
            <a:ext cx="4049712" cy="54006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43046" name="Grafik 7" descr="Bild 1442.jpg"/>
          <p:cNvPicPr>
            <a:picLocks noChangeAspect="1"/>
          </p:cNvPicPr>
          <p:nvPr/>
        </p:nvPicPr>
        <p:blipFill>
          <a:blip r:embed="rId4" cstate="email">
            <a:lum bright="-10000" contrast="10000"/>
            <a:extLst>
              <a:ext uri="{28A0092B-C50C-407E-A947-70E740481C1C}">
                <a14:useLocalDpi xmlns:a14="http://schemas.microsoft.com/office/drawing/2010/main" val="0"/>
              </a:ext>
            </a:extLst>
          </a:blip>
          <a:srcRect/>
          <a:stretch>
            <a:fillRect/>
          </a:stretch>
        </p:blipFill>
        <p:spPr bwMode="auto">
          <a:xfrm>
            <a:off x="250825" y="908050"/>
            <a:ext cx="4049713" cy="54006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7377"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F7862301-5A57-FE40-87C5-3586F25BAE1A}" type="slidenum">
              <a:rPr lang="de-DE" sz="1400">
                <a:cs typeface="Arial" charset="0"/>
              </a:rPr>
              <a:pPr eaLnBrk="1" hangingPunct="1"/>
              <a:t>155</a:t>
            </a:fld>
            <a:endParaRPr lang="de-DE" sz="1400">
              <a:cs typeface="Arial" charset="0"/>
            </a:endParaRPr>
          </a:p>
        </p:txBody>
      </p:sp>
      <p:sp>
        <p:nvSpPr>
          <p:cNvPr id="357378" name="Rectangle 4"/>
          <p:cNvSpPr>
            <a:spLocks noChangeArrowheads="1"/>
          </p:cNvSpPr>
          <p:nvPr/>
        </p:nvSpPr>
        <p:spPr bwMode="auto">
          <a:xfrm>
            <a:off x="395288" y="692150"/>
            <a:ext cx="8640762" cy="1600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endParaRPr lang="de-DE" sz="2000" b="1"/>
          </a:p>
          <a:p>
            <a:endParaRPr lang="de-DE" sz="2000"/>
          </a:p>
          <a:p>
            <a:endParaRPr lang="de-DE" sz="2000" b="1"/>
          </a:p>
          <a:p>
            <a:endParaRPr lang="de-DE" sz="2000" b="1"/>
          </a:p>
          <a:p>
            <a:endParaRPr lang="de-DE" b="1"/>
          </a:p>
        </p:txBody>
      </p:sp>
      <p:sp>
        <p:nvSpPr>
          <p:cNvPr id="357379" name="Rectangle 5"/>
          <p:cNvSpPr>
            <a:spLocks noChangeArrowheads="1"/>
          </p:cNvSpPr>
          <p:nvPr/>
        </p:nvSpPr>
        <p:spPr bwMode="auto">
          <a:xfrm>
            <a:off x="0" y="163513"/>
            <a:ext cx="1909763" cy="400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a:t>Blütenbildung</a:t>
            </a:r>
          </a:p>
        </p:txBody>
      </p:sp>
      <p:sp>
        <p:nvSpPr>
          <p:cNvPr id="357380" name="Text Box 6"/>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pic>
        <p:nvPicPr>
          <p:cNvPr id="357381" name="Picture 2" descr="E:\Foto0180.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755650" y="836613"/>
            <a:ext cx="7343775" cy="55086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9425"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ADEE00FC-0B04-B44B-8DD7-D67ABDE5FC0E}" type="slidenum">
              <a:rPr lang="de-DE" sz="1400">
                <a:cs typeface="Arial" charset="0"/>
              </a:rPr>
              <a:pPr eaLnBrk="1" hangingPunct="1"/>
              <a:t>156</a:t>
            </a:fld>
            <a:endParaRPr lang="de-DE" sz="1400">
              <a:cs typeface="Arial" charset="0"/>
            </a:endParaRPr>
          </a:p>
        </p:txBody>
      </p:sp>
      <p:sp>
        <p:nvSpPr>
          <p:cNvPr id="359426" name="Rectangle 4"/>
          <p:cNvSpPr>
            <a:spLocks noChangeArrowheads="1"/>
          </p:cNvSpPr>
          <p:nvPr/>
        </p:nvSpPr>
        <p:spPr bwMode="auto">
          <a:xfrm>
            <a:off x="395288" y="692150"/>
            <a:ext cx="8640762" cy="59086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endParaRPr lang="de-DE" sz="2000" b="1"/>
          </a:p>
          <a:p>
            <a:r>
              <a:rPr lang="de-DE" sz="2000" b="1"/>
              <a:t>Blüte</a:t>
            </a:r>
          </a:p>
          <a:p>
            <a:endParaRPr lang="de-DE" sz="2000" b="1"/>
          </a:p>
          <a:p>
            <a:r>
              <a:rPr lang="de-DE" sz="2000"/>
              <a:t>Die Blühwilligkeit der Obstbäume wird außerdem von der Unterlage beeinflusst. Schwachwüchsige Unterlagen fördern die Anlage von Blütenknospen, während stark wüchsige sie verzögern.</a:t>
            </a:r>
          </a:p>
          <a:p>
            <a:endParaRPr lang="de-DE" sz="2000"/>
          </a:p>
          <a:p>
            <a:r>
              <a:rPr lang="de-DE" sz="2000"/>
              <a:t>Möglichkeiten um die Blüten zu fördern:</a:t>
            </a:r>
          </a:p>
          <a:p>
            <a:pPr>
              <a:buFontTx/>
              <a:buChar char="-"/>
            </a:pPr>
            <a:r>
              <a:rPr lang="de-DE" sz="2000"/>
              <a:t>Waagerechtes Binden von Trieben</a:t>
            </a:r>
          </a:p>
          <a:p>
            <a:r>
              <a:rPr lang="de-DE" sz="2000"/>
              <a:t>(mehr Kohlenhydrate vorhanden)</a:t>
            </a:r>
          </a:p>
          <a:p>
            <a:r>
              <a:rPr lang="de-DE" sz="2000"/>
              <a:t>-Einschränkung des Baumschnittes</a:t>
            </a:r>
          </a:p>
          <a:p>
            <a:r>
              <a:rPr lang="de-DE" sz="2000"/>
              <a:t>-Verringerung der Stickstoffdüngung</a:t>
            </a:r>
          </a:p>
          <a:p>
            <a:r>
              <a:rPr lang="de-DE" sz="2000"/>
              <a:t>-Ringelung des Stammes</a:t>
            </a:r>
          </a:p>
          <a:p>
            <a:r>
              <a:rPr lang="de-DE" sz="2000"/>
              <a:t>-Verkleinerung der Wurzel</a:t>
            </a:r>
          </a:p>
          <a:p>
            <a:r>
              <a:rPr lang="de-DE" sz="2000"/>
              <a:t>-verwendung von schwachwüchsigen Unterlagen</a:t>
            </a:r>
          </a:p>
          <a:p>
            <a:endParaRPr lang="de-DE" sz="2000"/>
          </a:p>
          <a:p>
            <a:endParaRPr lang="de-DE" sz="2000" b="1"/>
          </a:p>
          <a:p>
            <a:endParaRPr lang="de-DE" sz="2000" b="1"/>
          </a:p>
          <a:p>
            <a:endParaRPr lang="de-DE" b="1"/>
          </a:p>
        </p:txBody>
      </p:sp>
      <p:sp>
        <p:nvSpPr>
          <p:cNvPr id="359427" name="Rectangle 5"/>
          <p:cNvSpPr>
            <a:spLocks noChangeArrowheads="1"/>
          </p:cNvSpPr>
          <p:nvPr/>
        </p:nvSpPr>
        <p:spPr bwMode="auto">
          <a:xfrm>
            <a:off x="0" y="163513"/>
            <a:ext cx="1909763" cy="400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a:t>Blütenbildung</a:t>
            </a:r>
          </a:p>
        </p:txBody>
      </p:sp>
      <p:sp>
        <p:nvSpPr>
          <p:cNvPr id="359428" name="Text Box 6"/>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7617"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3955D11D-E64C-B543-A334-92B7752C309A}" type="slidenum">
              <a:rPr lang="de-DE" sz="1400">
                <a:cs typeface="Arial" charset="0"/>
              </a:rPr>
              <a:pPr eaLnBrk="1" hangingPunct="1"/>
              <a:t>157</a:t>
            </a:fld>
            <a:endParaRPr lang="de-DE" sz="1400">
              <a:cs typeface="Arial" charset="0"/>
            </a:endParaRPr>
          </a:p>
        </p:txBody>
      </p:sp>
      <p:sp>
        <p:nvSpPr>
          <p:cNvPr id="367618"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367619" name="Rectangle 3"/>
          <p:cNvSpPr>
            <a:spLocks noChangeArrowheads="1"/>
          </p:cNvSpPr>
          <p:nvPr/>
        </p:nvSpPr>
        <p:spPr bwMode="auto">
          <a:xfrm>
            <a:off x="0" y="163513"/>
            <a:ext cx="1711325" cy="400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a:t>Befruchtung</a:t>
            </a:r>
          </a:p>
        </p:txBody>
      </p:sp>
      <p:sp>
        <p:nvSpPr>
          <p:cNvPr id="376836" name="Rectangle 4"/>
          <p:cNvSpPr>
            <a:spLocks noChangeArrowheads="1"/>
          </p:cNvSpPr>
          <p:nvPr/>
        </p:nvSpPr>
        <p:spPr bwMode="auto">
          <a:xfrm>
            <a:off x="179388" y="836613"/>
            <a:ext cx="8964612" cy="6832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a:defRPr/>
            </a:pPr>
            <a:endParaRPr lang="de-DE" sz="2000" dirty="0"/>
          </a:p>
          <a:p>
            <a:pPr>
              <a:defRPr/>
            </a:pPr>
            <a:r>
              <a:rPr lang="de-DE" sz="2000" b="1" dirty="0"/>
              <a:t>Fruchtlose Bemühungen</a:t>
            </a:r>
          </a:p>
          <a:p>
            <a:pPr>
              <a:defRPr/>
            </a:pPr>
            <a:endParaRPr lang="de-DE" sz="2000" b="1" dirty="0"/>
          </a:p>
          <a:p>
            <a:pPr>
              <a:defRPr/>
            </a:pPr>
            <a:r>
              <a:rPr lang="de-DE" sz="2000" dirty="0"/>
              <a:t>Was ist wenn ein Obstgehölz keine Früchte trägt ?</a:t>
            </a:r>
          </a:p>
          <a:p>
            <a:pPr marL="342900" indent="-342900">
              <a:buFontTx/>
              <a:buChar char="-"/>
              <a:defRPr/>
            </a:pPr>
            <a:r>
              <a:rPr lang="de-DE" sz="2000" dirty="0"/>
              <a:t>Der Baum ist noch nicht im ertragsfähigen Alter</a:t>
            </a:r>
          </a:p>
          <a:p>
            <a:pPr marL="342900" indent="-342900">
              <a:buFontTx/>
              <a:buChar char="-"/>
              <a:defRPr/>
            </a:pPr>
            <a:r>
              <a:rPr lang="de-DE" sz="2000" dirty="0"/>
              <a:t>Schlechter Schnitt und Pflege</a:t>
            </a:r>
          </a:p>
          <a:p>
            <a:pPr marL="342900" indent="-342900">
              <a:buFontTx/>
              <a:buChar char="-"/>
              <a:defRPr/>
            </a:pPr>
            <a:r>
              <a:rPr lang="de-DE" sz="2000" dirty="0"/>
              <a:t>Fehlen einer </a:t>
            </a:r>
            <a:r>
              <a:rPr lang="de-DE" sz="2000" dirty="0" err="1"/>
              <a:t>Befruchtersorte</a:t>
            </a:r>
            <a:endParaRPr lang="de-DE" sz="2000" dirty="0"/>
          </a:p>
          <a:p>
            <a:pPr marL="342900" indent="-342900">
              <a:buFontTx/>
              <a:buChar char="-"/>
              <a:defRPr/>
            </a:pPr>
            <a:r>
              <a:rPr lang="de-DE" sz="2000" dirty="0"/>
              <a:t>Schlechtes Blühwetter (z. B. Frost)</a:t>
            </a:r>
          </a:p>
          <a:p>
            <a:pPr marL="342900" indent="-342900">
              <a:buFontTx/>
              <a:buChar char="-"/>
              <a:defRPr/>
            </a:pPr>
            <a:r>
              <a:rPr lang="de-DE" sz="2000" dirty="0"/>
              <a:t>Keine ausreichende Blütenbestäubung</a:t>
            </a:r>
          </a:p>
          <a:p>
            <a:pPr>
              <a:defRPr/>
            </a:pPr>
            <a:endParaRPr lang="de-DE" sz="2000" dirty="0"/>
          </a:p>
          <a:p>
            <a:pPr>
              <a:defRPr/>
            </a:pPr>
            <a:r>
              <a:rPr lang="de-DE" sz="2000" dirty="0"/>
              <a:t>Was ist wenn ein Obstgehölz keine Blüten bekommt ?</a:t>
            </a:r>
          </a:p>
          <a:p>
            <a:pPr marL="342900" indent="-342900">
              <a:buFontTx/>
              <a:buChar char="-"/>
              <a:defRPr/>
            </a:pPr>
            <a:r>
              <a:rPr lang="de-DE" sz="2000" dirty="0"/>
              <a:t>Der Baum ist noch in der Jugendphase</a:t>
            </a:r>
          </a:p>
          <a:p>
            <a:pPr marL="342900" indent="-342900">
              <a:buFontTx/>
              <a:buChar char="-"/>
              <a:defRPr/>
            </a:pPr>
            <a:r>
              <a:rPr lang="de-DE" sz="2000" dirty="0"/>
              <a:t>Es fehlen notwendige Nährstoffe </a:t>
            </a:r>
          </a:p>
          <a:p>
            <a:pPr marL="342900" indent="-342900">
              <a:buFontTx/>
              <a:buChar char="-"/>
              <a:defRPr/>
            </a:pPr>
            <a:r>
              <a:rPr lang="de-DE" sz="2000" dirty="0"/>
              <a:t>Schlechter Schnitt und Pflege</a:t>
            </a:r>
          </a:p>
          <a:p>
            <a:pPr marL="342900" indent="-342900">
              <a:buFontTx/>
              <a:buChar char="-"/>
              <a:defRPr/>
            </a:pPr>
            <a:r>
              <a:rPr lang="de-DE" sz="2000" dirty="0"/>
              <a:t>Der Baum hat im letzten Jahr sich „übertragen“, </a:t>
            </a:r>
            <a:r>
              <a:rPr lang="de-DE" altLang="ja-JP" sz="2000" dirty="0"/>
              <a:t>(Alternanz)</a:t>
            </a:r>
            <a:endParaRPr lang="de-DE" sz="2000" dirty="0"/>
          </a:p>
          <a:p>
            <a:pPr>
              <a:defRPr/>
            </a:pPr>
            <a:endParaRPr lang="de-DE" sz="2000" dirty="0"/>
          </a:p>
          <a:p>
            <a:pPr>
              <a:defRPr/>
            </a:pPr>
            <a:endParaRPr lang="de-DE" sz="2000" dirty="0"/>
          </a:p>
          <a:p>
            <a:pPr>
              <a:defRPr/>
            </a:pPr>
            <a:endParaRPr lang="de-DE" sz="2000" dirty="0"/>
          </a:p>
          <a:p>
            <a:pPr>
              <a:defRPr/>
            </a:pPr>
            <a:endParaRPr lang="de-DE" sz="2000" dirty="0"/>
          </a:p>
          <a:p>
            <a:pPr>
              <a:defRPr/>
            </a:pPr>
            <a:endParaRPr lang="de-DE" sz="2000" dirty="0"/>
          </a:p>
          <a:p>
            <a:pPr>
              <a:defRPr/>
            </a:pPr>
            <a:endParaRPr lang="de-DE" sz="2000" dirty="0"/>
          </a:p>
          <a:p>
            <a:pPr>
              <a:defRPr/>
            </a:pPr>
            <a:endParaRPr lang="de-DE" b="1" dirty="0"/>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9665"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4C5AEB29-FBAD-F24E-B945-DF7D1726F9F6}" type="slidenum">
              <a:rPr lang="de-DE" sz="1400">
                <a:cs typeface="Arial" charset="0"/>
              </a:rPr>
              <a:pPr eaLnBrk="1" hangingPunct="1"/>
              <a:t>158</a:t>
            </a:fld>
            <a:endParaRPr lang="de-DE" sz="1400">
              <a:cs typeface="Arial" charset="0"/>
            </a:endParaRPr>
          </a:p>
        </p:txBody>
      </p:sp>
      <p:sp>
        <p:nvSpPr>
          <p:cNvPr id="369666" name="Rectangle 4"/>
          <p:cNvSpPr>
            <a:spLocks noChangeArrowheads="1"/>
          </p:cNvSpPr>
          <p:nvPr/>
        </p:nvSpPr>
        <p:spPr bwMode="auto">
          <a:xfrm>
            <a:off x="395288" y="692150"/>
            <a:ext cx="8640762" cy="984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endParaRPr lang="de-DE" sz="2000" b="1"/>
          </a:p>
          <a:p>
            <a:endParaRPr lang="de-DE" sz="2000" b="1"/>
          </a:p>
          <a:p>
            <a:endParaRPr lang="de-DE" b="1"/>
          </a:p>
        </p:txBody>
      </p:sp>
      <p:sp>
        <p:nvSpPr>
          <p:cNvPr id="369667" name="Rectangle 5"/>
          <p:cNvSpPr>
            <a:spLocks noChangeArrowheads="1"/>
          </p:cNvSpPr>
          <p:nvPr/>
        </p:nvSpPr>
        <p:spPr bwMode="auto">
          <a:xfrm>
            <a:off x="0" y="163513"/>
            <a:ext cx="1711325" cy="400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a:t>Befruchtung</a:t>
            </a:r>
          </a:p>
        </p:txBody>
      </p:sp>
      <p:sp>
        <p:nvSpPr>
          <p:cNvPr id="369668" name="Text Box 6"/>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369669" name="Rechteck 5"/>
          <p:cNvSpPr>
            <a:spLocks noChangeArrowheads="1"/>
          </p:cNvSpPr>
          <p:nvPr/>
        </p:nvSpPr>
        <p:spPr bwMode="auto">
          <a:xfrm>
            <a:off x="468313" y="1125538"/>
            <a:ext cx="8496300" cy="25542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de-DE" sz="2000"/>
              <a:t>Die Befruchtung erfolgt durch </a:t>
            </a:r>
            <a:r>
              <a:rPr lang="de-DE" sz="2000" u="sng"/>
              <a:t>Wind</a:t>
            </a:r>
            <a:r>
              <a:rPr lang="de-DE" sz="2000"/>
              <a:t> und </a:t>
            </a:r>
            <a:r>
              <a:rPr lang="de-DE" sz="2000" u="sng"/>
              <a:t>Bienen</a:t>
            </a:r>
            <a:r>
              <a:rPr lang="de-DE" sz="2000"/>
              <a:t>. Sollten in der Nähe viele Obstbäume stehen, ist es meistens nicht nötig einen</a:t>
            </a:r>
          </a:p>
          <a:p>
            <a:r>
              <a:rPr lang="de-DE" sz="2000"/>
              <a:t>Befruchter zu pflanzen, da man davon ausgehen kann, das ein geeigneter Pollenspender dabei ist.</a:t>
            </a:r>
          </a:p>
          <a:p>
            <a:r>
              <a:rPr lang="de-DE" sz="2000"/>
              <a:t>Die Blütezeit des Pollenspenders und der zu befruchtenden Apfelsorte müssen übereinstimmen, sie befruchten sich dann gegenseitig.</a:t>
            </a:r>
          </a:p>
          <a:p>
            <a:r>
              <a:rPr lang="de-DE" sz="2000"/>
              <a:t>Es gibt jedoch auch Apfelsorten, die keine anderen Sorten befruchten können, dazu gehören u. a. Roter Boskoop, Jonagold und Gravensteiner.</a:t>
            </a:r>
          </a:p>
        </p:txBody>
      </p:sp>
      <p:pic>
        <p:nvPicPr>
          <p:cNvPr id="369670" name="Picture 2" descr="E:\IMG_7219.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11188" y="3789363"/>
            <a:ext cx="3313112" cy="24844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69671" name="Picture 9" descr="E:\IMG_7223.JPG"/>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4859338" y="3789363"/>
            <a:ext cx="1836737" cy="24479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6049"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05C0BE71-0CE5-DF43-A438-2DEE8A89DC1E}" type="slidenum">
              <a:rPr lang="de-DE" sz="1400">
                <a:cs typeface="Arial" charset="0"/>
              </a:rPr>
              <a:pPr eaLnBrk="1" hangingPunct="1"/>
              <a:t>159</a:t>
            </a:fld>
            <a:endParaRPr lang="de-DE" sz="1400">
              <a:cs typeface="Arial" charset="0"/>
            </a:endParaRPr>
          </a:p>
        </p:txBody>
      </p:sp>
      <p:sp>
        <p:nvSpPr>
          <p:cNvPr id="386050" name="Rectangle 4"/>
          <p:cNvSpPr>
            <a:spLocks noChangeArrowheads="1"/>
          </p:cNvSpPr>
          <p:nvPr/>
        </p:nvSpPr>
        <p:spPr bwMode="auto">
          <a:xfrm>
            <a:off x="0" y="163513"/>
            <a:ext cx="2292350" cy="400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a:t>Verzehr von Obst</a:t>
            </a:r>
          </a:p>
        </p:txBody>
      </p:sp>
      <p:sp>
        <p:nvSpPr>
          <p:cNvPr id="386051" name="Rectangle 8"/>
          <p:cNvSpPr>
            <a:spLocks noChangeArrowheads="1"/>
          </p:cNvSpPr>
          <p:nvPr/>
        </p:nvSpPr>
        <p:spPr bwMode="auto">
          <a:xfrm>
            <a:off x="179388" y="836613"/>
            <a:ext cx="8569325" cy="53244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de-DE" sz="2000"/>
              <a:t>Der Durchschnittliche Pro-Kopf-Verbrauch  in Deutschland </a:t>
            </a:r>
          </a:p>
          <a:p>
            <a:r>
              <a:rPr lang="de-DE" sz="2000"/>
              <a:t>liegt bei rund 17,5 kg.</a:t>
            </a:r>
          </a:p>
          <a:p>
            <a:r>
              <a:rPr lang="de-DE" sz="2000"/>
              <a:t>Der Durchschnittliche Pro-Kopf-Verbrauch  in Österreich</a:t>
            </a:r>
          </a:p>
          <a:p>
            <a:r>
              <a:rPr lang="de-DE" sz="2000"/>
              <a:t>liegt bei rund 30 kg.</a:t>
            </a:r>
          </a:p>
          <a:p>
            <a:endParaRPr lang="de-DE" sz="2000"/>
          </a:p>
          <a:p>
            <a:endParaRPr lang="de-DE" sz="2000"/>
          </a:p>
          <a:p>
            <a:r>
              <a:rPr lang="de-DE" sz="2000"/>
              <a:t>Inhaltsstoffe:	Mineralien (z.B. Kalium, Kalzium,…), Ballaststoffe,</a:t>
            </a:r>
          </a:p>
          <a:p>
            <a:r>
              <a:rPr lang="de-DE" sz="2000"/>
              <a:t>		Vitamine,…und weiter 300 verschiedene Wirkstoffe.</a:t>
            </a:r>
          </a:p>
          <a:p>
            <a:r>
              <a:rPr lang="de-DE" sz="2000"/>
              <a:t>		85% Wasser, Kohlenhydrate (Traubenzucker)</a:t>
            </a:r>
          </a:p>
          <a:p>
            <a:endParaRPr lang="de-DE" sz="2000"/>
          </a:p>
          <a:p>
            <a:r>
              <a:rPr lang="de-DE" sz="2000"/>
              <a:t>Kalorien:	ein mittelgroßer Apfel hat ca. 50 Kalorien</a:t>
            </a:r>
          </a:p>
          <a:p>
            <a:endParaRPr lang="de-DE" sz="2000"/>
          </a:p>
          <a:p>
            <a:r>
              <a:rPr lang="de-DE" sz="2000"/>
              <a:t>Lagerung:	bei der Lagerung entsteht Äthylengas (Reifungsgas)</a:t>
            </a:r>
          </a:p>
          <a:p>
            <a:r>
              <a:rPr lang="de-DE" sz="2000"/>
              <a:t>		Gemüse nicht neben Obst lagern</a:t>
            </a:r>
          </a:p>
          <a:p>
            <a:endParaRPr lang="de-DE" sz="2000"/>
          </a:p>
          <a:p>
            <a:endParaRPr lang="de-DE" sz="2000"/>
          </a:p>
          <a:p>
            <a:endParaRPr lang="de-DE" sz="2000"/>
          </a:p>
        </p:txBody>
      </p:sp>
      <p:sp>
        <p:nvSpPr>
          <p:cNvPr id="386052" name="Text Box 5"/>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AD031686-D5C6-4C42-A691-6C92A284E30C}" type="slidenum">
              <a:rPr lang="de-DE" sz="1400">
                <a:cs typeface="Arial" charset="0"/>
              </a:rPr>
              <a:pPr eaLnBrk="1" hangingPunct="1"/>
              <a:t>16</a:t>
            </a:fld>
            <a:endParaRPr lang="de-DE" sz="1400">
              <a:cs typeface="Arial" charset="0"/>
            </a:endParaRPr>
          </a:p>
        </p:txBody>
      </p:sp>
      <p:sp>
        <p:nvSpPr>
          <p:cNvPr id="58370"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58371" name="Rectangle 3"/>
          <p:cNvSpPr>
            <a:spLocks noChangeArrowheads="1"/>
          </p:cNvSpPr>
          <p:nvPr/>
        </p:nvSpPr>
        <p:spPr bwMode="auto">
          <a:xfrm>
            <a:off x="0" y="163513"/>
            <a:ext cx="1638590"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dirty="0" err="1"/>
              <a:t>Apfel</a:t>
            </a:r>
            <a:r>
              <a:rPr lang="de-DE" sz="2000" b="1" dirty="0" err="1">
                <a:solidFill>
                  <a:srgbClr val="C00000"/>
                </a:solidFill>
              </a:rPr>
              <a:t>Sorten</a:t>
            </a:r>
            <a:endParaRPr lang="de-DE" sz="2000" b="1" dirty="0">
              <a:solidFill>
                <a:srgbClr val="C00000"/>
              </a:solidFill>
            </a:endParaRPr>
          </a:p>
        </p:txBody>
      </p:sp>
      <p:sp>
        <p:nvSpPr>
          <p:cNvPr id="58372" name="Rectangle 4"/>
          <p:cNvSpPr>
            <a:spLocks noChangeArrowheads="1"/>
          </p:cNvSpPr>
          <p:nvPr/>
        </p:nvSpPr>
        <p:spPr bwMode="auto">
          <a:xfrm>
            <a:off x="179388" y="836613"/>
            <a:ext cx="8964612"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de-DE" sz="2000" b="1" dirty="0"/>
              <a:t>Sortenempfehlungen nach Wuchsverhalten von Äpfeln</a:t>
            </a:r>
          </a:p>
        </p:txBody>
      </p:sp>
      <p:graphicFrame>
        <p:nvGraphicFramePr>
          <p:cNvPr id="6" name="Tabelle 5"/>
          <p:cNvGraphicFramePr>
            <a:graphicFrameLocks noGrp="1"/>
          </p:cNvGraphicFramePr>
          <p:nvPr/>
        </p:nvGraphicFramePr>
        <p:xfrm>
          <a:off x="285750" y="1785938"/>
          <a:ext cx="8031163" cy="4051304"/>
        </p:xfrm>
        <a:graphic>
          <a:graphicData uri="http://schemas.openxmlformats.org/drawingml/2006/table">
            <a:tbl>
              <a:tblPr/>
              <a:tblGrid>
                <a:gridCol w="2701925">
                  <a:extLst>
                    <a:ext uri="{9D8B030D-6E8A-4147-A177-3AD203B41FA5}">
                      <a16:colId xmlns:a16="http://schemas.microsoft.com/office/drawing/2014/main" val="20000"/>
                    </a:ext>
                  </a:extLst>
                </a:gridCol>
                <a:gridCol w="5329238">
                  <a:extLst>
                    <a:ext uri="{9D8B030D-6E8A-4147-A177-3AD203B41FA5}">
                      <a16:colId xmlns:a16="http://schemas.microsoft.com/office/drawing/2014/main" val="20001"/>
                    </a:ext>
                  </a:extLst>
                </a:gridCol>
              </a:tblGrid>
              <a:tr h="37137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1" i="0" u="none" strike="noStrike" cap="none" normalizeH="0" baseline="0">
                          <a:ln>
                            <a:noFill/>
                          </a:ln>
                          <a:solidFill>
                            <a:srgbClr val="FFFFFF"/>
                          </a:solidFill>
                          <a:effectLst/>
                          <a:latin typeface="Arial" charset="0"/>
                          <a:ea typeface="ＭＳ Ｐゴシック" charset="0"/>
                          <a:cs typeface="Arial" charset="0"/>
                        </a:rPr>
                        <a:t>Wuchs</a:t>
                      </a:r>
                    </a:p>
                  </a:txBody>
                  <a:tcPr marT="45699" marB="4569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1" i="0" u="none" strike="noStrike" cap="none" normalizeH="0" baseline="0">
                          <a:ln>
                            <a:noFill/>
                          </a:ln>
                          <a:solidFill>
                            <a:srgbClr val="FFFFFF"/>
                          </a:solidFill>
                          <a:effectLst/>
                          <a:latin typeface="Arial" charset="0"/>
                          <a:ea typeface="ＭＳ Ｐゴシック" charset="0"/>
                          <a:cs typeface="Arial" charset="0"/>
                        </a:rPr>
                        <a:t>Sorten</a:t>
                      </a:r>
                    </a:p>
                  </a:txBody>
                  <a:tcPr marT="45699" marB="4569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extLst>
                  <a:ext uri="{0D108BD9-81ED-4DB2-BD59-A6C34878D82A}">
                    <a16:rowId xmlns:a16="http://schemas.microsoft.com/office/drawing/2014/main" val="10000"/>
                  </a:ext>
                </a:extLst>
              </a:tr>
              <a:tr h="37137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a:ln>
                            <a:noFill/>
                          </a:ln>
                          <a:solidFill>
                            <a:srgbClr val="000000"/>
                          </a:solidFill>
                          <a:effectLst/>
                          <a:latin typeface="Arial" charset="0"/>
                          <a:ea typeface="ＭＳ Ｐゴシック" charset="0"/>
                          <a:cs typeface="Arial" charset="0"/>
                        </a:rPr>
                        <a:t>schwach</a:t>
                      </a:r>
                    </a:p>
                  </a:txBody>
                  <a:tcPr marT="45699" marB="4569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a:ln>
                            <a:noFill/>
                          </a:ln>
                          <a:solidFill>
                            <a:srgbClr val="000000"/>
                          </a:solidFill>
                          <a:effectLst/>
                          <a:latin typeface="Arial" charset="0"/>
                          <a:ea typeface="ＭＳ Ｐゴシック" charset="0"/>
                          <a:cs typeface="Arial" charset="0"/>
                        </a:rPr>
                        <a:t>Jonathan, Pinova</a:t>
                      </a:r>
                    </a:p>
                  </a:txBody>
                  <a:tcPr marT="45699" marB="4569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extLst>
                  <a:ext uri="{0D108BD9-81ED-4DB2-BD59-A6C34878D82A}">
                    <a16:rowId xmlns:a16="http://schemas.microsoft.com/office/drawing/2014/main" val="10001"/>
                  </a:ext>
                </a:extLst>
              </a:tr>
              <a:tr h="371374">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1800" b="0" i="0" u="none" strike="noStrike" cap="none" normalizeH="0" baseline="0">
                        <a:ln>
                          <a:noFill/>
                        </a:ln>
                        <a:solidFill>
                          <a:srgbClr val="000000"/>
                        </a:solidFill>
                        <a:effectLst/>
                        <a:latin typeface="Arial" charset="0"/>
                        <a:ea typeface="ＭＳ Ｐゴシック" charset="0"/>
                        <a:cs typeface="Arial" charset="0"/>
                      </a:endParaRPr>
                    </a:p>
                  </a:txBody>
                  <a:tcPr marT="45699" marB="4569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1800" b="0" i="0" u="none" strike="noStrike" cap="none" normalizeH="0" baseline="0">
                        <a:ln>
                          <a:noFill/>
                        </a:ln>
                        <a:solidFill>
                          <a:srgbClr val="000000"/>
                        </a:solidFill>
                        <a:effectLst/>
                        <a:latin typeface="Arial" charset="0"/>
                        <a:ea typeface="ＭＳ Ｐゴシック" charset="0"/>
                        <a:cs typeface="Arial" charset="0"/>
                      </a:endParaRPr>
                    </a:p>
                  </a:txBody>
                  <a:tcPr marT="45699" marB="4569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extLst>
                  <a:ext uri="{0D108BD9-81ED-4DB2-BD59-A6C34878D82A}">
                    <a16:rowId xmlns:a16="http://schemas.microsoft.com/office/drawing/2014/main" val="10002"/>
                  </a:ext>
                </a:extLst>
              </a:tr>
              <a:tr h="64003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a:ln>
                            <a:noFill/>
                          </a:ln>
                          <a:solidFill>
                            <a:srgbClr val="000000"/>
                          </a:solidFill>
                          <a:effectLst/>
                          <a:latin typeface="Arial" charset="0"/>
                          <a:ea typeface="ＭＳ Ｐゴシック" charset="0"/>
                          <a:cs typeface="Arial" charset="0"/>
                        </a:rPr>
                        <a:t>schwach- bis mittelstark</a:t>
                      </a:r>
                    </a:p>
                  </a:txBody>
                  <a:tcPr marT="45699" marB="4569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a:ln>
                            <a:noFill/>
                          </a:ln>
                          <a:solidFill>
                            <a:srgbClr val="000000"/>
                          </a:solidFill>
                          <a:effectLst/>
                          <a:latin typeface="Arial" charset="0"/>
                          <a:ea typeface="ＭＳ Ｐゴシック" charset="0"/>
                          <a:cs typeface="Arial" charset="0"/>
                        </a:rPr>
                        <a:t>Alkmene, Geheimrat Oldenburg, Golden DeliciouSummerred, Gala</a:t>
                      </a:r>
                    </a:p>
                  </a:txBody>
                  <a:tcPr marT="45699" marB="4569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extLst>
                  <a:ext uri="{0D108BD9-81ED-4DB2-BD59-A6C34878D82A}">
                    <a16:rowId xmlns:a16="http://schemas.microsoft.com/office/drawing/2014/main" val="10003"/>
                  </a:ext>
                </a:extLst>
              </a:tr>
              <a:tr h="371374">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1800" b="0" i="0" u="none" strike="noStrike" cap="none" normalizeH="0" baseline="0">
                        <a:ln>
                          <a:noFill/>
                        </a:ln>
                        <a:solidFill>
                          <a:srgbClr val="000000"/>
                        </a:solidFill>
                        <a:effectLst/>
                        <a:latin typeface="Arial" charset="0"/>
                        <a:ea typeface="ＭＳ Ｐゴシック" charset="0"/>
                        <a:cs typeface="Arial" charset="0"/>
                      </a:endParaRPr>
                    </a:p>
                  </a:txBody>
                  <a:tcPr marT="45699" marB="4569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1800" b="0" i="0" u="none" strike="noStrike" cap="none" normalizeH="0" baseline="0">
                        <a:ln>
                          <a:noFill/>
                        </a:ln>
                        <a:solidFill>
                          <a:srgbClr val="000000"/>
                        </a:solidFill>
                        <a:effectLst/>
                        <a:latin typeface="Arial" charset="0"/>
                        <a:ea typeface="ＭＳ Ｐゴシック" charset="0"/>
                        <a:cs typeface="Arial" charset="0"/>
                      </a:endParaRPr>
                    </a:p>
                  </a:txBody>
                  <a:tcPr marT="45699" marB="4569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extLst>
                  <a:ext uri="{0D108BD9-81ED-4DB2-BD59-A6C34878D82A}">
                    <a16:rowId xmlns:a16="http://schemas.microsoft.com/office/drawing/2014/main" val="10004"/>
                  </a:ext>
                </a:extLst>
              </a:tr>
              <a:tr h="91435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a:ln>
                            <a:noFill/>
                          </a:ln>
                          <a:solidFill>
                            <a:srgbClr val="000000"/>
                          </a:solidFill>
                          <a:effectLst/>
                          <a:latin typeface="Arial" charset="0"/>
                          <a:ea typeface="ＭＳ Ｐゴシック" charset="0"/>
                          <a:cs typeface="Arial" charset="0"/>
                        </a:rPr>
                        <a:t>mittelstark</a:t>
                      </a:r>
                    </a:p>
                  </a:txBody>
                  <a:tcPr marT="45699" marB="4569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a:ln>
                            <a:noFill/>
                          </a:ln>
                          <a:solidFill>
                            <a:srgbClr val="000000"/>
                          </a:solidFill>
                          <a:effectLst/>
                          <a:latin typeface="Arial" charset="0"/>
                          <a:ea typeface="ＭＳ Ｐゴシック" charset="0"/>
                          <a:cs typeface="Arial" charset="0"/>
                        </a:rPr>
                        <a:t>Bohnapfel, Cox Orange, Dülmener Rosenapfel, Goldparmäne, Ingrid Marie, Klarapfel, Elstar, Jonagold, Piros, Retina</a:t>
                      </a:r>
                    </a:p>
                  </a:txBody>
                  <a:tcPr marT="45699" marB="4569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extLst>
                  <a:ext uri="{0D108BD9-81ED-4DB2-BD59-A6C34878D82A}">
                    <a16:rowId xmlns:a16="http://schemas.microsoft.com/office/drawing/2014/main" val="10005"/>
                  </a:ext>
                </a:extLst>
              </a:tr>
              <a:tr h="371374">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1800" b="0" i="0" u="none" strike="noStrike" cap="none" normalizeH="0" baseline="0">
                        <a:ln>
                          <a:noFill/>
                        </a:ln>
                        <a:solidFill>
                          <a:srgbClr val="000000"/>
                        </a:solidFill>
                        <a:effectLst/>
                        <a:latin typeface="Arial" charset="0"/>
                        <a:ea typeface="ＭＳ Ｐゴシック" charset="0"/>
                        <a:cs typeface="Arial" charset="0"/>
                      </a:endParaRPr>
                    </a:p>
                  </a:txBody>
                  <a:tcPr marT="45699" marB="4569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1800" b="0" i="0" u="none" strike="noStrike" cap="none" normalizeH="0" baseline="0">
                        <a:ln>
                          <a:noFill/>
                        </a:ln>
                        <a:solidFill>
                          <a:srgbClr val="000000"/>
                        </a:solidFill>
                        <a:effectLst/>
                        <a:latin typeface="Arial" charset="0"/>
                        <a:ea typeface="ＭＳ Ｐゴシック" charset="0"/>
                        <a:cs typeface="Arial" charset="0"/>
                      </a:endParaRPr>
                    </a:p>
                  </a:txBody>
                  <a:tcPr marT="45699" marB="4569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extLst>
                  <a:ext uri="{0D108BD9-81ED-4DB2-BD59-A6C34878D82A}">
                    <a16:rowId xmlns:a16="http://schemas.microsoft.com/office/drawing/2014/main" val="10006"/>
                  </a:ext>
                </a:extLst>
              </a:tr>
              <a:tr h="64003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a:ln>
                            <a:noFill/>
                          </a:ln>
                          <a:solidFill>
                            <a:srgbClr val="000000"/>
                          </a:solidFill>
                          <a:effectLst/>
                          <a:latin typeface="Arial" charset="0"/>
                          <a:ea typeface="ＭＳ Ｐゴシック" charset="0"/>
                          <a:cs typeface="Arial" charset="0"/>
                        </a:rPr>
                        <a:t>stark</a:t>
                      </a:r>
                    </a:p>
                  </a:txBody>
                  <a:tcPr marT="45699" marB="4569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err="1">
                          <a:ln>
                            <a:noFill/>
                          </a:ln>
                          <a:solidFill>
                            <a:srgbClr val="000000"/>
                          </a:solidFill>
                          <a:effectLst/>
                          <a:latin typeface="Arial" charset="0"/>
                          <a:ea typeface="ＭＳ Ｐゴシック" charset="0"/>
                          <a:cs typeface="Arial" charset="0"/>
                        </a:rPr>
                        <a:t>Gloster</a:t>
                      </a:r>
                      <a:r>
                        <a:rPr kumimoji="0" lang="de-DE" sz="1800" b="0" i="0" u="none" strike="noStrike" cap="none" normalizeH="0" baseline="0" dirty="0">
                          <a:ln>
                            <a:noFill/>
                          </a:ln>
                          <a:solidFill>
                            <a:srgbClr val="000000"/>
                          </a:solidFill>
                          <a:effectLst/>
                          <a:latin typeface="Arial" charset="0"/>
                          <a:ea typeface="ＭＳ Ｐゴシック" charset="0"/>
                          <a:cs typeface="Arial" charset="0"/>
                        </a:rPr>
                        <a:t>, Gravensteiner, Jacob </a:t>
                      </a:r>
                      <a:r>
                        <a:rPr kumimoji="0" lang="de-DE" sz="1800" b="0" i="0" u="none" strike="noStrike" cap="none" normalizeH="0" baseline="0" dirty="0" err="1">
                          <a:ln>
                            <a:noFill/>
                          </a:ln>
                          <a:solidFill>
                            <a:srgbClr val="000000"/>
                          </a:solidFill>
                          <a:effectLst/>
                          <a:latin typeface="Arial" charset="0"/>
                          <a:ea typeface="ＭＳ Ｐゴシック" charset="0"/>
                          <a:cs typeface="Arial" charset="0"/>
                        </a:rPr>
                        <a:t>Lebel</a:t>
                      </a:r>
                      <a:r>
                        <a:rPr kumimoji="0" lang="de-DE" sz="1800" b="0" i="0" u="none" strike="noStrike" cap="none" normalizeH="0" baseline="0" dirty="0">
                          <a:ln>
                            <a:noFill/>
                          </a:ln>
                          <a:solidFill>
                            <a:srgbClr val="000000"/>
                          </a:solidFill>
                          <a:effectLst/>
                          <a:latin typeface="Arial" charset="0"/>
                          <a:ea typeface="ＭＳ Ｐゴシック" charset="0"/>
                          <a:cs typeface="Arial" charset="0"/>
                        </a:rPr>
                        <a:t>, Roter Boskoop, Kaiser Wilhelm</a:t>
                      </a:r>
                    </a:p>
                  </a:txBody>
                  <a:tcPr marT="45699" marB="4569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extLst>
                  <a:ext uri="{0D108BD9-81ED-4DB2-BD59-A6C34878D82A}">
                    <a16:rowId xmlns:a16="http://schemas.microsoft.com/office/drawing/2014/main" val="10007"/>
                  </a:ext>
                </a:extLst>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B77BA8CF-067E-DF46-ABA0-2675FAB48BA3}" type="slidenum">
              <a:rPr lang="de-DE" sz="1400">
                <a:cs typeface="Arial" charset="0"/>
              </a:rPr>
              <a:pPr eaLnBrk="1" hangingPunct="1"/>
              <a:t>17</a:t>
            </a:fld>
            <a:endParaRPr lang="de-DE" sz="1400">
              <a:cs typeface="Arial" charset="0"/>
            </a:endParaRPr>
          </a:p>
        </p:txBody>
      </p:sp>
      <p:sp>
        <p:nvSpPr>
          <p:cNvPr id="60418" name="Rectangle 4"/>
          <p:cNvSpPr>
            <a:spLocks noChangeArrowheads="1"/>
          </p:cNvSpPr>
          <p:nvPr/>
        </p:nvSpPr>
        <p:spPr bwMode="auto">
          <a:xfrm>
            <a:off x="0" y="163513"/>
            <a:ext cx="1638590"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dirty="0" err="1"/>
              <a:t>Apfel</a:t>
            </a:r>
            <a:r>
              <a:rPr lang="de-DE" sz="2000" b="1" dirty="0" err="1">
                <a:solidFill>
                  <a:srgbClr val="C00000"/>
                </a:solidFill>
              </a:rPr>
              <a:t>Sorten</a:t>
            </a:r>
            <a:endParaRPr lang="de-DE" sz="2000" b="1" dirty="0">
              <a:solidFill>
                <a:srgbClr val="C00000"/>
              </a:solidFill>
            </a:endParaRPr>
          </a:p>
        </p:txBody>
      </p:sp>
      <p:sp>
        <p:nvSpPr>
          <p:cNvPr id="60419" name="Rectangle 8"/>
          <p:cNvSpPr>
            <a:spLocks noChangeArrowheads="1"/>
          </p:cNvSpPr>
          <p:nvPr/>
        </p:nvSpPr>
        <p:spPr bwMode="auto">
          <a:xfrm>
            <a:off x="179388" y="836613"/>
            <a:ext cx="8569325" cy="19383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de-DE" sz="2000" b="1"/>
              <a:t>Kreuzungen von Äpfeln</a:t>
            </a:r>
          </a:p>
          <a:p>
            <a:endParaRPr lang="de-DE" sz="2000" b="1"/>
          </a:p>
          <a:p>
            <a:endParaRPr lang="de-DE" sz="2000"/>
          </a:p>
          <a:p>
            <a:endParaRPr lang="de-DE" sz="2000"/>
          </a:p>
          <a:p>
            <a:endParaRPr lang="de-DE" sz="2000"/>
          </a:p>
          <a:p>
            <a:endParaRPr lang="de-DE" sz="2000"/>
          </a:p>
        </p:txBody>
      </p:sp>
      <p:sp>
        <p:nvSpPr>
          <p:cNvPr id="60420" name="Text Box 5"/>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graphicFrame>
        <p:nvGraphicFramePr>
          <p:cNvPr id="6" name="Tabelle 5"/>
          <p:cNvGraphicFramePr>
            <a:graphicFrameLocks noGrp="1"/>
          </p:cNvGraphicFramePr>
          <p:nvPr/>
        </p:nvGraphicFramePr>
        <p:xfrm>
          <a:off x="285750" y="1785938"/>
          <a:ext cx="8031163" cy="2600325"/>
        </p:xfrm>
        <a:graphic>
          <a:graphicData uri="http://schemas.openxmlformats.org/drawingml/2006/table">
            <a:tbl>
              <a:tblPr/>
              <a:tblGrid>
                <a:gridCol w="2702241">
                  <a:extLst>
                    <a:ext uri="{9D8B030D-6E8A-4147-A177-3AD203B41FA5}">
                      <a16:colId xmlns:a16="http://schemas.microsoft.com/office/drawing/2014/main" val="20000"/>
                    </a:ext>
                  </a:extLst>
                </a:gridCol>
                <a:gridCol w="5328922">
                  <a:extLst>
                    <a:ext uri="{9D8B030D-6E8A-4147-A177-3AD203B41FA5}">
                      <a16:colId xmlns:a16="http://schemas.microsoft.com/office/drawing/2014/main" val="20001"/>
                    </a:ext>
                  </a:extLst>
                </a:gridCol>
              </a:tblGrid>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1" i="0" u="none" strike="noStrike" cap="none" normalizeH="0" baseline="0" dirty="0">
                          <a:ln>
                            <a:noFill/>
                          </a:ln>
                          <a:solidFill>
                            <a:srgbClr val="FFFFFF"/>
                          </a:solidFill>
                          <a:effectLst/>
                          <a:latin typeface="Arial" pitchFamily="34" charset="0"/>
                          <a:ea typeface="ＭＳ Ｐゴシック" pitchFamily="34" charset="-128"/>
                          <a:cs typeface="Arial" pitchFamily="34" charset="0"/>
                        </a:rPr>
                        <a:t>Sorte</a:t>
                      </a:r>
                    </a:p>
                  </a:txBody>
                  <a:tcPr marL="91446" marR="91446" marT="45711" marB="4571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1" i="0" u="none" strike="noStrike" cap="none" normalizeH="0" baseline="0" dirty="0">
                          <a:ln>
                            <a:noFill/>
                          </a:ln>
                          <a:solidFill>
                            <a:srgbClr val="FFFFFF"/>
                          </a:solidFill>
                          <a:effectLst/>
                          <a:latin typeface="Arial" pitchFamily="34" charset="0"/>
                          <a:ea typeface="ＭＳ Ｐゴシック" pitchFamily="34" charset="-128"/>
                          <a:cs typeface="Arial" pitchFamily="34" charset="0"/>
                        </a:rPr>
                        <a:t>Kreuzung aus</a:t>
                      </a:r>
                    </a:p>
                  </a:txBody>
                  <a:tcPr marL="91446" marR="91446" marT="45711" marB="4571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extLst>
                  <a:ext uri="{0D108BD9-81ED-4DB2-BD59-A6C34878D82A}">
                    <a16:rowId xmlns:a16="http://schemas.microsoft.com/office/drawing/2014/main" val="10000"/>
                  </a:ext>
                </a:extLst>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a:ln>
                            <a:noFill/>
                          </a:ln>
                          <a:solidFill>
                            <a:srgbClr val="000000"/>
                          </a:solidFill>
                          <a:effectLst/>
                          <a:latin typeface="Arial" pitchFamily="34" charset="0"/>
                          <a:ea typeface="ＭＳ Ｐゴシック" pitchFamily="34" charset="-128"/>
                          <a:cs typeface="Arial" pitchFamily="34" charset="0"/>
                        </a:rPr>
                        <a:t>Fuji</a:t>
                      </a:r>
                    </a:p>
                  </a:txBody>
                  <a:tcPr marL="91446" marR="91446" marT="45711" marB="4571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err="1">
                          <a:ln>
                            <a:noFill/>
                          </a:ln>
                          <a:solidFill>
                            <a:srgbClr val="000000"/>
                          </a:solidFill>
                          <a:effectLst/>
                          <a:latin typeface="Arial" pitchFamily="34" charset="0"/>
                          <a:ea typeface="ＭＳ Ｐゴシック" pitchFamily="34" charset="-128"/>
                          <a:cs typeface="Arial" pitchFamily="34" charset="0"/>
                        </a:rPr>
                        <a:t>Ralls</a:t>
                      </a:r>
                      <a:r>
                        <a:rPr kumimoji="0" lang="de-DE" sz="1800" b="0" i="0" u="none" strike="noStrike" cap="none" normalizeH="0" baseline="0" dirty="0">
                          <a:ln>
                            <a:noFill/>
                          </a:ln>
                          <a:solidFill>
                            <a:srgbClr val="000000"/>
                          </a:solidFill>
                          <a:effectLst/>
                          <a:latin typeface="Arial" pitchFamily="34" charset="0"/>
                          <a:ea typeface="ＭＳ Ｐゴシック" pitchFamily="34" charset="-128"/>
                          <a:cs typeface="Arial" pitchFamily="34" charset="0"/>
                        </a:rPr>
                        <a:t> Janet x </a:t>
                      </a:r>
                      <a:r>
                        <a:rPr kumimoji="0" lang="de-DE" sz="1800" b="0" i="0" u="none" strike="noStrike" cap="none" normalizeH="0" baseline="0" dirty="0" err="1">
                          <a:ln>
                            <a:noFill/>
                          </a:ln>
                          <a:solidFill>
                            <a:srgbClr val="000000"/>
                          </a:solidFill>
                          <a:effectLst/>
                          <a:latin typeface="Arial" pitchFamily="34" charset="0"/>
                          <a:ea typeface="ＭＳ Ｐゴシック" pitchFamily="34" charset="-128"/>
                          <a:cs typeface="Arial" pitchFamily="34" charset="0"/>
                        </a:rPr>
                        <a:t>Red</a:t>
                      </a:r>
                      <a:r>
                        <a:rPr kumimoji="0" lang="de-DE" sz="1800" b="0" i="0" u="none" strike="noStrike" cap="none" normalizeH="0" baseline="0" dirty="0">
                          <a:ln>
                            <a:noFill/>
                          </a:ln>
                          <a:solidFill>
                            <a:srgbClr val="000000"/>
                          </a:solidFill>
                          <a:effectLst/>
                          <a:latin typeface="Arial" pitchFamily="34" charset="0"/>
                          <a:ea typeface="ＭＳ Ｐゴシック" pitchFamily="34" charset="-128"/>
                          <a:cs typeface="Arial" pitchFamily="34" charset="0"/>
                        </a:rPr>
                        <a:t> </a:t>
                      </a:r>
                      <a:r>
                        <a:rPr kumimoji="0" lang="de-DE" sz="1800" b="0" i="0" u="none" strike="noStrike" cap="none" normalizeH="0" baseline="0" dirty="0" err="1">
                          <a:ln>
                            <a:noFill/>
                          </a:ln>
                          <a:solidFill>
                            <a:srgbClr val="000000"/>
                          </a:solidFill>
                          <a:effectLst/>
                          <a:latin typeface="Arial" pitchFamily="34" charset="0"/>
                          <a:ea typeface="ＭＳ Ｐゴシック" pitchFamily="34" charset="-128"/>
                          <a:cs typeface="Arial" pitchFamily="34" charset="0"/>
                        </a:rPr>
                        <a:t>Delicious</a:t>
                      </a:r>
                      <a:endParaRPr kumimoji="0" lang="de-DE" sz="1800" b="0" i="0" u="none" strike="noStrike" cap="none" normalizeH="0" baseline="0" dirty="0">
                        <a:ln>
                          <a:noFill/>
                        </a:ln>
                        <a:solidFill>
                          <a:srgbClr val="000000"/>
                        </a:solidFill>
                        <a:effectLst/>
                        <a:latin typeface="Arial" pitchFamily="34" charset="0"/>
                        <a:ea typeface="ＭＳ Ｐゴシック" pitchFamily="34" charset="-128"/>
                        <a:cs typeface="Arial" pitchFamily="34" charset="0"/>
                      </a:endParaRPr>
                    </a:p>
                  </a:txBody>
                  <a:tcPr marL="91446" marR="91446" marT="45711" marB="4571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extLst>
                  <a:ext uri="{0D108BD9-81ED-4DB2-BD59-A6C34878D82A}">
                    <a16:rowId xmlns:a16="http://schemas.microsoft.com/office/drawing/2014/main" val="10001"/>
                  </a:ext>
                </a:extLst>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err="1">
                          <a:ln>
                            <a:noFill/>
                          </a:ln>
                          <a:solidFill>
                            <a:srgbClr val="000000"/>
                          </a:solidFill>
                          <a:effectLst/>
                          <a:latin typeface="Arial" pitchFamily="34" charset="0"/>
                          <a:ea typeface="ＭＳ Ｐゴシック" pitchFamily="34" charset="-128"/>
                          <a:cs typeface="Arial" pitchFamily="34" charset="0"/>
                        </a:rPr>
                        <a:t>Mallingkent</a:t>
                      </a:r>
                      <a:endParaRPr kumimoji="0" lang="de-DE" sz="1800" b="0" i="0" u="none" strike="noStrike" cap="none" normalizeH="0" baseline="0" dirty="0">
                        <a:ln>
                          <a:noFill/>
                        </a:ln>
                        <a:solidFill>
                          <a:srgbClr val="000000"/>
                        </a:solidFill>
                        <a:effectLst/>
                        <a:latin typeface="Arial" pitchFamily="34" charset="0"/>
                        <a:ea typeface="ＭＳ Ｐゴシック" pitchFamily="34" charset="-128"/>
                        <a:cs typeface="Arial" pitchFamily="34" charset="0"/>
                      </a:endParaRPr>
                    </a:p>
                  </a:txBody>
                  <a:tcPr marL="91446" marR="91446" marT="45711" marB="4571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a:ln>
                            <a:noFill/>
                          </a:ln>
                          <a:solidFill>
                            <a:srgbClr val="000000"/>
                          </a:solidFill>
                          <a:effectLst/>
                          <a:latin typeface="Arial" pitchFamily="34" charset="0"/>
                          <a:ea typeface="ＭＳ Ｐゴシック" pitchFamily="34" charset="-128"/>
                          <a:cs typeface="Arial" pitchFamily="34" charset="0"/>
                        </a:rPr>
                        <a:t>Golden </a:t>
                      </a:r>
                      <a:r>
                        <a:rPr kumimoji="0" lang="de-DE" sz="1800" b="0" i="0" u="none" strike="noStrike" cap="none" normalizeH="0" baseline="0" dirty="0" err="1">
                          <a:ln>
                            <a:noFill/>
                          </a:ln>
                          <a:solidFill>
                            <a:srgbClr val="000000"/>
                          </a:solidFill>
                          <a:effectLst/>
                          <a:latin typeface="Arial" pitchFamily="34" charset="0"/>
                          <a:ea typeface="ＭＳ Ｐゴシック" pitchFamily="34" charset="-128"/>
                          <a:cs typeface="Arial" pitchFamily="34" charset="0"/>
                        </a:rPr>
                        <a:t>Delicious</a:t>
                      </a:r>
                      <a:r>
                        <a:rPr kumimoji="0" lang="de-DE" sz="1800" b="0" i="0" u="none" strike="noStrike" cap="none" normalizeH="0" baseline="0" dirty="0">
                          <a:ln>
                            <a:noFill/>
                          </a:ln>
                          <a:solidFill>
                            <a:srgbClr val="000000"/>
                          </a:solidFill>
                          <a:effectLst/>
                          <a:latin typeface="Arial" pitchFamily="34" charset="0"/>
                          <a:ea typeface="ＭＳ Ｐゴシック" pitchFamily="34" charset="-128"/>
                          <a:cs typeface="Arial" pitchFamily="34" charset="0"/>
                        </a:rPr>
                        <a:t> x Cox Orange x Jonathan</a:t>
                      </a:r>
                    </a:p>
                  </a:txBody>
                  <a:tcPr marL="91446" marR="91446" marT="45711" marB="4571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extLst>
                  <a:ext uri="{0D108BD9-81ED-4DB2-BD59-A6C34878D82A}">
                    <a16:rowId xmlns:a16="http://schemas.microsoft.com/office/drawing/2014/main" val="10002"/>
                  </a:ext>
                </a:extLst>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err="1">
                          <a:ln>
                            <a:noFill/>
                          </a:ln>
                          <a:solidFill>
                            <a:srgbClr val="000000"/>
                          </a:solidFill>
                          <a:effectLst/>
                          <a:latin typeface="Arial" pitchFamily="34" charset="0"/>
                          <a:ea typeface="ＭＳ Ｐゴシック" pitchFamily="34" charset="-128"/>
                          <a:cs typeface="Arial" pitchFamily="34" charset="0"/>
                        </a:rPr>
                        <a:t>Jonagold</a:t>
                      </a:r>
                      <a:endParaRPr kumimoji="0" lang="de-DE" sz="1800" b="0" i="0" u="none" strike="noStrike" cap="none" normalizeH="0" baseline="0" dirty="0">
                        <a:ln>
                          <a:noFill/>
                        </a:ln>
                        <a:solidFill>
                          <a:srgbClr val="000000"/>
                        </a:solidFill>
                        <a:effectLst/>
                        <a:latin typeface="Arial" pitchFamily="34" charset="0"/>
                        <a:ea typeface="ＭＳ Ｐゴシック" pitchFamily="34" charset="-128"/>
                        <a:cs typeface="Arial" pitchFamily="34" charset="0"/>
                      </a:endParaRPr>
                    </a:p>
                  </a:txBody>
                  <a:tcPr marL="91446" marR="91446" marT="45711" marB="4571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a:ln>
                            <a:noFill/>
                          </a:ln>
                          <a:solidFill>
                            <a:srgbClr val="000000"/>
                          </a:solidFill>
                          <a:effectLst/>
                          <a:latin typeface="Arial" pitchFamily="34" charset="0"/>
                          <a:ea typeface="ＭＳ Ｐゴシック" pitchFamily="34" charset="-128"/>
                          <a:cs typeface="Arial" pitchFamily="34" charset="0"/>
                        </a:rPr>
                        <a:t>Golden </a:t>
                      </a:r>
                      <a:r>
                        <a:rPr kumimoji="0" lang="de-DE" sz="1800" b="0" i="0" u="none" strike="noStrike" cap="none" normalizeH="0" baseline="0" dirty="0" err="1">
                          <a:ln>
                            <a:noFill/>
                          </a:ln>
                          <a:solidFill>
                            <a:srgbClr val="000000"/>
                          </a:solidFill>
                          <a:effectLst/>
                          <a:latin typeface="Arial" pitchFamily="34" charset="0"/>
                          <a:ea typeface="ＭＳ Ｐゴシック" pitchFamily="34" charset="-128"/>
                          <a:cs typeface="Arial" pitchFamily="34" charset="0"/>
                        </a:rPr>
                        <a:t>Delicious</a:t>
                      </a:r>
                      <a:r>
                        <a:rPr kumimoji="0" lang="de-DE" sz="1800" b="0" i="0" u="none" strike="noStrike" cap="none" normalizeH="0" baseline="0" dirty="0">
                          <a:ln>
                            <a:noFill/>
                          </a:ln>
                          <a:solidFill>
                            <a:srgbClr val="000000"/>
                          </a:solidFill>
                          <a:effectLst/>
                          <a:latin typeface="Arial" pitchFamily="34" charset="0"/>
                          <a:ea typeface="ＭＳ Ｐゴシック" pitchFamily="34" charset="-128"/>
                          <a:cs typeface="Arial" pitchFamily="34" charset="0"/>
                        </a:rPr>
                        <a:t> x Jonathan</a:t>
                      </a:r>
                    </a:p>
                  </a:txBody>
                  <a:tcPr marL="91446" marR="91446" marT="45711" marB="4571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extLst>
                  <a:ext uri="{0D108BD9-81ED-4DB2-BD59-A6C34878D82A}">
                    <a16:rowId xmlns:a16="http://schemas.microsoft.com/office/drawing/2014/main" val="10003"/>
                  </a:ext>
                </a:extLst>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a:ln>
                            <a:noFill/>
                          </a:ln>
                          <a:solidFill>
                            <a:srgbClr val="000000"/>
                          </a:solidFill>
                          <a:effectLst/>
                          <a:latin typeface="Arial" pitchFamily="34" charset="0"/>
                          <a:ea typeface="ＭＳ Ｐゴシック" pitchFamily="34" charset="-128"/>
                          <a:cs typeface="Arial" pitchFamily="34" charset="0"/>
                        </a:rPr>
                        <a:t>Fiesta</a:t>
                      </a:r>
                    </a:p>
                  </a:txBody>
                  <a:tcPr marL="91446" marR="91446" marT="45711" marB="4571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a:ln>
                            <a:noFill/>
                          </a:ln>
                          <a:solidFill>
                            <a:srgbClr val="000000"/>
                          </a:solidFill>
                          <a:effectLst/>
                          <a:latin typeface="Arial" pitchFamily="34" charset="0"/>
                          <a:ea typeface="ＭＳ Ｐゴシック" pitchFamily="34" charset="-128"/>
                          <a:cs typeface="Arial" pitchFamily="34" charset="0"/>
                        </a:rPr>
                        <a:t>Cox Orange x </a:t>
                      </a:r>
                      <a:r>
                        <a:rPr kumimoji="0" lang="de-DE" sz="1800" b="0" i="0" u="none" strike="noStrike" cap="none" normalizeH="0" baseline="0" dirty="0" err="1">
                          <a:ln>
                            <a:noFill/>
                          </a:ln>
                          <a:solidFill>
                            <a:srgbClr val="000000"/>
                          </a:solidFill>
                          <a:effectLst/>
                          <a:latin typeface="Arial" pitchFamily="34" charset="0"/>
                          <a:ea typeface="ＭＳ Ｐゴシック" pitchFamily="34" charset="-128"/>
                          <a:cs typeface="Arial" pitchFamily="34" charset="0"/>
                        </a:rPr>
                        <a:t>Idared</a:t>
                      </a:r>
                      <a:endParaRPr kumimoji="0" lang="de-DE" sz="1800" b="0" i="0" u="none" strike="noStrike" cap="none" normalizeH="0" baseline="0" dirty="0">
                        <a:ln>
                          <a:noFill/>
                        </a:ln>
                        <a:solidFill>
                          <a:srgbClr val="000000"/>
                        </a:solidFill>
                        <a:effectLst/>
                        <a:latin typeface="Arial" pitchFamily="34" charset="0"/>
                        <a:ea typeface="ＭＳ Ｐゴシック" pitchFamily="34" charset="-128"/>
                        <a:cs typeface="Arial" pitchFamily="34" charset="0"/>
                      </a:endParaRPr>
                    </a:p>
                  </a:txBody>
                  <a:tcPr marL="91446" marR="91446" marT="45711" marB="4571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extLst>
                  <a:ext uri="{0D108BD9-81ED-4DB2-BD59-A6C34878D82A}">
                    <a16:rowId xmlns:a16="http://schemas.microsoft.com/office/drawing/2014/main" val="10004"/>
                  </a:ext>
                </a:extLst>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err="1">
                          <a:ln>
                            <a:noFill/>
                          </a:ln>
                          <a:solidFill>
                            <a:srgbClr val="000000"/>
                          </a:solidFill>
                          <a:effectLst/>
                          <a:latin typeface="Arial" pitchFamily="34" charset="0"/>
                          <a:ea typeface="ＭＳ Ｐゴシック" pitchFamily="34" charset="-128"/>
                          <a:cs typeface="Arial" pitchFamily="34" charset="0"/>
                        </a:rPr>
                        <a:t>Elstar</a:t>
                      </a:r>
                      <a:endParaRPr kumimoji="0" lang="de-DE" sz="1800" b="0" i="0" u="none" strike="noStrike" cap="none" normalizeH="0" baseline="0" dirty="0">
                        <a:ln>
                          <a:noFill/>
                        </a:ln>
                        <a:solidFill>
                          <a:srgbClr val="000000"/>
                        </a:solidFill>
                        <a:effectLst/>
                        <a:latin typeface="Arial" pitchFamily="34" charset="0"/>
                        <a:ea typeface="ＭＳ Ｐゴシック" pitchFamily="34" charset="-128"/>
                        <a:cs typeface="Arial" pitchFamily="34" charset="0"/>
                      </a:endParaRPr>
                    </a:p>
                  </a:txBody>
                  <a:tcPr marL="91446" marR="91446" marT="45711" marB="4571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a:ln>
                            <a:noFill/>
                          </a:ln>
                          <a:solidFill>
                            <a:srgbClr val="000000"/>
                          </a:solidFill>
                          <a:effectLst/>
                          <a:latin typeface="Arial" pitchFamily="34" charset="0"/>
                          <a:ea typeface="ＭＳ Ｐゴシック" pitchFamily="34" charset="-128"/>
                          <a:cs typeface="Arial" pitchFamily="34" charset="0"/>
                        </a:rPr>
                        <a:t>Ingrid Marie x Golden </a:t>
                      </a:r>
                      <a:r>
                        <a:rPr kumimoji="0" lang="de-DE" sz="1800" b="0" i="0" u="none" strike="noStrike" cap="none" normalizeH="0" baseline="0" dirty="0" err="1">
                          <a:ln>
                            <a:noFill/>
                          </a:ln>
                          <a:solidFill>
                            <a:srgbClr val="000000"/>
                          </a:solidFill>
                          <a:effectLst/>
                          <a:latin typeface="Arial" pitchFamily="34" charset="0"/>
                          <a:ea typeface="ＭＳ Ｐゴシック" pitchFamily="34" charset="-128"/>
                          <a:cs typeface="Arial" pitchFamily="34" charset="0"/>
                        </a:rPr>
                        <a:t>Delicious</a:t>
                      </a:r>
                      <a:endParaRPr kumimoji="0" lang="de-DE" sz="1800" b="0" i="0" u="none" strike="noStrike" cap="none" normalizeH="0" baseline="0" dirty="0">
                        <a:ln>
                          <a:noFill/>
                        </a:ln>
                        <a:solidFill>
                          <a:srgbClr val="000000"/>
                        </a:solidFill>
                        <a:effectLst/>
                        <a:latin typeface="Arial" pitchFamily="34" charset="0"/>
                        <a:ea typeface="ＭＳ Ｐゴシック" pitchFamily="34" charset="-128"/>
                        <a:cs typeface="Arial" pitchFamily="34" charset="0"/>
                      </a:endParaRPr>
                    </a:p>
                  </a:txBody>
                  <a:tcPr marL="91446" marR="91446" marT="45711" marB="4571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extLst>
                  <a:ext uri="{0D108BD9-81ED-4DB2-BD59-A6C34878D82A}">
                    <a16:rowId xmlns:a16="http://schemas.microsoft.com/office/drawing/2014/main" val="10005"/>
                  </a:ext>
                </a:extLst>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a:ln>
                            <a:noFill/>
                          </a:ln>
                          <a:solidFill>
                            <a:srgbClr val="000000"/>
                          </a:solidFill>
                          <a:effectLst/>
                          <a:latin typeface="Arial" pitchFamily="34" charset="0"/>
                          <a:ea typeface="ＭＳ Ｐゴシック" pitchFamily="34" charset="-128"/>
                          <a:cs typeface="Arial" pitchFamily="34" charset="0"/>
                        </a:rPr>
                        <a:t>Sirius</a:t>
                      </a:r>
                    </a:p>
                  </a:txBody>
                  <a:tcPr marL="91446" marR="91446" marT="45711" marB="4571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a:ln>
                            <a:noFill/>
                          </a:ln>
                          <a:solidFill>
                            <a:srgbClr val="000000"/>
                          </a:solidFill>
                          <a:effectLst/>
                          <a:latin typeface="Arial" pitchFamily="34" charset="0"/>
                          <a:ea typeface="ＭＳ Ｐゴシック" pitchFamily="34" charset="-128"/>
                          <a:cs typeface="Arial" pitchFamily="34" charset="0"/>
                        </a:rPr>
                        <a:t>Golden </a:t>
                      </a:r>
                      <a:r>
                        <a:rPr kumimoji="0" lang="de-DE" sz="1800" b="0" i="0" u="none" strike="noStrike" cap="none" normalizeH="0" baseline="0" dirty="0" err="1">
                          <a:ln>
                            <a:noFill/>
                          </a:ln>
                          <a:solidFill>
                            <a:srgbClr val="000000"/>
                          </a:solidFill>
                          <a:effectLst/>
                          <a:latin typeface="Arial" pitchFamily="34" charset="0"/>
                          <a:ea typeface="ＭＳ Ｐゴシック" pitchFamily="34" charset="-128"/>
                          <a:cs typeface="Arial" pitchFamily="34" charset="0"/>
                        </a:rPr>
                        <a:t>Delicious</a:t>
                      </a:r>
                      <a:r>
                        <a:rPr kumimoji="0" lang="de-DE" sz="1800" b="0" i="0" u="none" strike="noStrike" cap="none" normalizeH="0" baseline="0" dirty="0">
                          <a:ln>
                            <a:noFill/>
                          </a:ln>
                          <a:solidFill>
                            <a:srgbClr val="000000"/>
                          </a:solidFill>
                          <a:effectLst/>
                          <a:latin typeface="Arial" pitchFamily="34" charset="0"/>
                          <a:ea typeface="ＭＳ Ｐゴシック" pitchFamily="34" charset="-128"/>
                          <a:cs typeface="Arial" pitchFamily="34" charset="0"/>
                        </a:rPr>
                        <a:t> x </a:t>
                      </a:r>
                      <a:r>
                        <a:rPr kumimoji="0" lang="de-DE" sz="1800" b="0" i="0" u="none" strike="noStrike" cap="none" normalizeH="0" baseline="0" dirty="0" err="1">
                          <a:ln>
                            <a:noFill/>
                          </a:ln>
                          <a:solidFill>
                            <a:srgbClr val="000000"/>
                          </a:solidFill>
                          <a:effectLst/>
                          <a:latin typeface="Arial" pitchFamily="34" charset="0"/>
                          <a:ea typeface="ＭＳ Ｐゴシック" pitchFamily="34" charset="-128"/>
                          <a:cs typeface="Arial" pitchFamily="34" charset="0"/>
                        </a:rPr>
                        <a:t>Topaz</a:t>
                      </a:r>
                      <a:endParaRPr kumimoji="0" lang="de-DE" sz="1800" b="0" i="0" u="none" strike="noStrike" cap="none" normalizeH="0" baseline="0" dirty="0">
                        <a:ln>
                          <a:noFill/>
                        </a:ln>
                        <a:solidFill>
                          <a:srgbClr val="000000"/>
                        </a:solidFill>
                        <a:effectLst/>
                        <a:latin typeface="Arial" pitchFamily="34" charset="0"/>
                        <a:ea typeface="ＭＳ Ｐゴシック" pitchFamily="34" charset="-128"/>
                        <a:cs typeface="Arial" pitchFamily="34" charset="0"/>
                      </a:endParaRPr>
                    </a:p>
                  </a:txBody>
                  <a:tcPr marL="91446" marR="91446" marT="45711" marB="4571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extLst>
                  <a:ext uri="{0D108BD9-81ED-4DB2-BD59-A6C34878D82A}">
                    <a16:rowId xmlns:a16="http://schemas.microsoft.com/office/drawing/2014/main" val="10006"/>
                  </a:ext>
                </a:extLst>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B127E9C6-7D9D-4649-B615-EE41138B189B}" type="slidenum">
              <a:rPr lang="de-DE" sz="1400">
                <a:cs typeface="Arial" charset="0"/>
              </a:rPr>
              <a:pPr eaLnBrk="1" hangingPunct="1"/>
              <a:t>18</a:t>
            </a:fld>
            <a:endParaRPr lang="de-DE" sz="1400">
              <a:cs typeface="Arial" charset="0"/>
            </a:endParaRPr>
          </a:p>
        </p:txBody>
      </p:sp>
      <p:sp>
        <p:nvSpPr>
          <p:cNvPr id="64514"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64515" name="Rectangle 3"/>
          <p:cNvSpPr>
            <a:spLocks noChangeArrowheads="1"/>
          </p:cNvSpPr>
          <p:nvPr/>
        </p:nvSpPr>
        <p:spPr bwMode="auto">
          <a:xfrm>
            <a:off x="0" y="163513"/>
            <a:ext cx="840295"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dirty="0"/>
              <a:t>Birne</a:t>
            </a:r>
          </a:p>
        </p:txBody>
      </p:sp>
      <p:sp>
        <p:nvSpPr>
          <p:cNvPr id="64516" name="Rectangle 4"/>
          <p:cNvSpPr>
            <a:spLocks noChangeArrowheads="1"/>
          </p:cNvSpPr>
          <p:nvPr/>
        </p:nvSpPr>
        <p:spPr bwMode="auto">
          <a:xfrm>
            <a:off x="179388" y="836613"/>
            <a:ext cx="8964612" cy="19081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endParaRPr lang="de-DE" sz="2000"/>
          </a:p>
          <a:p>
            <a:endParaRPr lang="de-DE" sz="2000"/>
          </a:p>
          <a:p>
            <a:endParaRPr lang="de-DE" sz="2000"/>
          </a:p>
          <a:p>
            <a:endParaRPr lang="de-DE" sz="2000"/>
          </a:p>
          <a:p>
            <a:endParaRPr lang="de-DE" sz="2000"/>
          </a:p>
          <a:p>
            <a:endParaRPr lang="de-DE" b="1"/>
          </a:p>
        </p:txBody>
      </p:sp>
      <p:pic>
        <p:nvPicPr>
          <p:cNvPr id="64517" name="Picture 2" descr="http://www.obstsortendatenbank.de/osdb/deu/alexander_lucas_deu_s0.jp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r="990" b="8191"/>
          <a:stretch>
            <a:fillRect/>
          </a:stretch>
        </p:blipFill>
        <p:spPr bwMode="auto">
          <a:xfrm>
            <a:off x="461791" y="949325"/>
            <a:ext cx="7632700" cy="51895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9" name="Rechteck 8"/>
          <p:cNvSpPr/>
          <p:nvPr/>
        </p:nvSpPr>
        <p:spPr>
          <a:xfrm>
            <a:off x="5148064" y="6228063"/>
            <a:ext cx="3100387" cy="307975"/>
          </a:xfrm>
          <a:prstGeom prst="rect">
            <a:avLst/>
          </a:prstGeom>
        </p:spPr>
        <p:txBody>
          <a:bodyPr wrap="none">
            <a:spAutoFit/>
          </a:bodyPr>
          <a:lstStyle/>
          <a:p>
            <a:pPr>
              <a:defRPr/>
            </a:pPr>
            <a:r>
              <a:rPr lang="de-DE" sz="1400" dirty="0">
                <a:latin typeface="+mn-lt"/>
                <a:ea typeface="+mn-ea"/>
                <a:cs typeface="Arial" charset="0"/>
              </a:rPr>
              <a:t>Quelle www.obstsortendatenbank.de</a:t>
            </a:r>
          </a:p>
        </p:txBody>
      </p:sp>
    </p:spTree>
    <p:extLst>
      <p:ext uri="{BB962C8B-B14F-4D97-AF65-F5344CB8AC3E}">
        <p14:creationId xmlns:p14="http://schemas.microsoft.com/office/powerpoint/2010/main" val="35035721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7FCB29D7-96D2-0E43-86BC-5D7B44C510F3}" type="slidenum">
              <a:rPr lang="de-DE" sz="1400">
                <a:cs typeface="Arial" charset="0"/>
              </a:rPr>
              <a:pPr eaLnBrk="1" hangingPunct="1"/>
              <a:t>19</a:t>
            </a:fld>
            <a:endParaRPr lang="de-DE" sz="1400">
              <a:cs typeface="Arial" charset="0"/>
            </a:endParaRPr>
          </a:p>
        </p:txBody>
      </p:sp>
      <p:sp>
        <p:nvSpPr>
          <p:cNvPr id="62466"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62467" name="Rectangle 3"/>
          <p:cNvSpPr>
            <a:spLocks noChangeArrowheads="1"/>
          </p:cNvSpPr>
          <p:nvPr/>
        </p:nvSpPr>
        <p:spPr bwMode="auto">
          <a:xfrm>
            <a:off x="0" y="163513"/>
            <a:ext cx="2079415"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dirty="0" err="1"/>
              <a:t>Birne</a:t>
            </a:r>
            <a:r>
              <a:rPr lang="de-DE" sz="2000" b="1" dirty="0" err="1">
                <a:solidFill>
                  <a:srgbClr val="C00000"/>
                </a:solidFill>
              </a:rPr>
              <a:t>Steckbrief</a:t>
            </a:r>
            <a:endParaRPr lang="de-DE" sz="2000" b="1" dirty="0">
              <a:solidFill>
                <a:srgbClr val="C00000"/>
              </a:solidFill>
            </a:endParaRPr>
          </a:p>
        </p:txBody>
      </p:sp>
      <p:sp>
        <p:nvSpPr>
          <p:cNvPr id="62468" name="Rectangle 4"/>
          <p:cNvSpPr>
            <a:spLocks noChangeArrowheads="1"/>
          </p:cNvSpPr>
          <p:nvPr/>
        </p:nvSpPr>
        <p:spPr bwMode="auto">
          <a:xfrm>
            <a:off x="179388" y="836613"/>
            <a:ext cx="8964612" cy="470898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de-DE" sz="2000" b="1" dirty="0"/>
              <a:t>Birne </a:t>
            </a:r>
            <a:r>
              <a:rPr lang="de-DE" sz="2000" dirty="0"/>
              <a:t>(</a:t>
            </a:r>
            <a:r>
              <a:rPr lang="de-DE" sz="2000" dirty="0" err="1"/>
              <a:t>Pyrus</a:t>
            </a:r>
            <a:r>
              <a:rPr lang="de-DE" sz="2000" dirty="0"/>
              <a:t> </a:t>
            </a:r>
            <a:r>
              <a:rPr lang="de-DE" sz="2000" dirty="0" err="1"/>
              <a:t>communis</a:t>
            </a:r>
            <a:r>
              <a:rPr lang="de-DE" sz="2000" dirty="0"/>
              <a:t>, </a:t>
            </a:r>
            <a:r>
              <a:rPr lang="de-DE" sz="2000" dirty="0" err="1"/>
              <a:t>Pyrus</a:t>
            </a:r>
            <a:r>
              <a:rPr lang="de-DE" sz="2000" dirty="0"/>
              <a:t> </a:t>
            </a:r>
            <a:r>
              <a:rPr lang="de-DE" sz="2000" dirty="0" err="1"/>
              <a:t>domestica</a:t>
            </a:r>
            <a:r>
              <a:rPr lang="de-DE" sz="2000" dirty="0"/>
              <a:t>)</a:t>
            </a:r>
          </a:p>
          <a:p>
            <a:endParaRPr lang="de-DE" sz="2000" dirty="0"/>
          </a:p>
          <a:p>
            <a:r>
              <a:rPr lang="de-DE" sz="2000" dirty="0"/>
              <a:t>Herkunft:	Kleinasien, Kaukasus, Wildbirne/Tafelbirne (</a:t>
            </a:r>
            <a:r>
              <a:rPr lang="de-DE" sz="2000" dirty="0" err="1"/>
              <a:t>Pyrus</a:t>
            </a:r>
            <a:r>
              <a:rPr lang="de-DE" sz="2000" dirty="0"/>
              <a:t> </a:t>
            </a:r>
            <a:r>
              <a:rPr lang="de-DE" sz="2000" dirty="0" err="1"/>
              <a:t>communis</a:t>
            </a:r>
            <a:r>
              <a:rPr lang="de-DE" sz="2000" dirty="0"/>
              <a:t>)</a:t>
            </a:r>
          </a:p>
          <a:p>
            <a:r>
              <a:rPr lang="de-DE" sz="2000" dirty="0"/>
              <a:t>Wuchshöhe:	ca. 10-20m</a:t>
            </a:r>
          </a:p>
          <a:p>
            <a:r>
              <a:rPr lang="de-DE" sz="2000" dirty="0"/>
              <a:t>Wuchsform:	schlanke, hochgehende Krone</a:t>
            </a:r>
          </a:p>
          <a:p>
            <a:r>
              <a:rPr lang="de-DE" sz="2000" dirty="0"/>
              <a:t>Alter:		60-80 Jahre, bis 450 Jahre bei Mostsorten, bis 200 Jahre bei 		Tafelbirnen, ca. 200 Jahre beim Hochstamm</a:t>
            </a:r>
          </a:p>
          <a:p>
            <a:r>
              <a:rPr lang="de-DE" sz="2000" dirty="0"/>
              <a:t>Standort:	warme Lagen, volle Sonne, humoser nährstoffreicher Boden, 		leicht sauer bis neutral, durchlässig Boden</a:t>
            </a:r>
          </a:p>
          <a:p>
            <a:r>
              <a:rPr lang="de-DE" sz="2000" dirty="0"/>
              <a:t>Wurzelform:	Tiefwurzler	</a:t>
            </a:r>
          </a:p>
          <a:p>
            <a:r>
              <a:rPr lang="de-DE" sz="2000" dirty="0"/>
              <a:t>Tragfähigkeit:	nach 6. - 10. Jahren, auf Quitten  nach 4. - 5. Jahren</a:t>
            </a:r>
          </a:p>
          <a:p>
            <a:r>
              <a:rPr lang="de-DE" sz="2000" dirty="0"/>
              <a:t>Unterlagen:	Birnensämlinge und Quitte</a:t>
            </a:r>
          </a:p>
          <a:p>
            <a:r>
              <a:rPr lang="de-DE" sz="2000" dirty="0"/>
              <a:t>		</a:t>
            </a:r>
            <a:r>
              <a:rPr lang="de-DE" sz="2000" dirty="0" err="1"/>
              <a:t>Pyrus</a:t>
            </a:r>
            <a:r>
              <a:rPr lang="de-DE" sz="2000" dirty="0"/>
              <a:t> </a:t>
            </a:r>
            <a:r>
              <a:rPr lang="de-DE" sz="2000" dirty="0" err="1"/>
              <a:t>pyraster</a:t>
            </a:r>
            <a:r>
              <a:rPr lang="de-DE" sz="2000" dirty="0"/>
              <a:t>, </a:t>
            </a:r>
            <a:r>
              <a:rPr lang="de-DE" sz="2000" dirty="0" err="1"/>
              <a:t>Pyrus</a:t>
            </a:r>
            <a:r>
              <a:rPr lang="de-DE" sz="2000" dirty="0"/>
              <a:t> </a:t>
            </a:r>
            <a:r>
              <a:rPr lang="de-DE" sz="2000" dirty="0" err="1"/>
              <a:t>nivalis</a:t>
            </a:r>
            <a:r>
              <a:rPr lang="de-DE" sz="2000" dirty="0"/>
              <a:t>, </a:t>
            </a:r>
            <a:r>
              <a:rPr lang="de-DE" sz="2000" dirty="0" err="1"/>
              <a:t>Pyrus</a:t>
            </a:r>
            <a:r>
              <a:rPr lang="de-DE" sz="2000" dirty="0"/>
              <a:t> </a:t>
            </a:r>
            <a:r>
              <a:rPr lang="de-DE" sz="2000" dirty="0" err="1"/>
              <a:t>salicifolia</a:t>
            </a:r>
            <a:r>
              <a:rPr lang="de-DE" sz="2000" dirty="0"/>
              <a:t> und </a:t>
            </a:r>
          </a:p>
          <a:p>
            <a:r>
              <a:rPr lang="de-DE" sz="2000" dirty="0"/>
              <a:t>		</a:t>
            </a:r>
            <a:r>
              <a:rPr lang="de-DE" sz="2000" dirty="0" err="1"/>
              <a:t>Pyrus</a:t>
            </a:r>
            <a:r>
              <a:rPr lang="de-DE" sz="2000" dirty="0"/>
              <a:t> </a:t>
            </a:r>
            <a:r>
              <a:rPr lang="de-DE" sz="2000" dirty="0" err="1"/>
              <a:t>persica</a:t>
            </a:r>
            <a:endParaRPr lang="de-DE" sz="2000" dirty="0"/>
          </a:p>
          <a:p>
            <a:r>
              <a:rPr lang="de-DE" sz="2000" dirty="0"/>
              <a:t>Befruchtung:	meist selbstunfruchtbar (benötigen Pollenspender)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49"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B7496733-7BF2-374A-A68B-9906C35F2EEF}" type="slidenum">
              <a:rPr lang="de-DE" sz="1400">
                <a:cs typeface="Arial" charset="0"/>
              </a:rPr>
              <a:pPr eaLnBrk="1" hangingPunct="1"/>
              <a:t>2</a:t>
            </a:fld>
            <a:endParaRPr lang="de-DE" sz="1400">
              <a:cs typeface="Arial" charset="0"/>
            </a:endParaRPr>
          </a:p>
        </p:txBody>
      </p:sp>
      <p:sp>
        <p:nvSpPr>
          <p:cNvPr id="181250"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181251" name="Rectangle 3"/>
          <p:cNvSpPr>
            <a:spLocks noChangeArrowheads="1"/>
          </p:cNvSpPr>
          <p:nvPr/>
        </p:nvSpPr>
        <p:spPr bwMode="auto">
          <a:xfrm>
            <a:off x="0" y="163513"/>
            <a:ext cx="3446777"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dirty="0"/>
              <a:t>Übersicht der Obstgehölze</a:t>
            </a:r>
          </a:p>
        </p:txBody>
      </p:sp>
      <p:sp>
        <p:nvSpPr>
          <p:cNvPr id="181252" name="Rectangle 4"/>
          <p:cNvSpPr>
            <a:spLocks noChangeArrowheads="1"/>
          </p:cNvSpPr>
          <p:nvPr/>
        </p:nvSpPr>
        <p:spPr bwMode="auto">
          <a:xfrm>
            <a:off x="89694" y="1772816"/>
            <a:ext cx="8964612" cy="286232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endParaRPr lang="de-DE" sz="2000" b="1" dirty="0"/>
          </a:p>
          <a:p>
            <a:r>
              <a:rPr lang="de-DE" sz="3200" dirty="0">
                <a:solidFill>
                  <a:srgbClr val="00B0F0"/>
                </a:solidFill>
              </a:rPr>
              <a:t>Apfel,</a:t>
            </a:r>
            <a:r>
              <a:rPr lang="de-DE" sz="1800" dirty="0">
                <a:solidFill>
                  <a:srgbClr val="00B0F0"/>
                </a:solidFill>
              </a:rPr>
              <a:t> </a:t>
            </a:r>
            <a:r>
              <a:rPr lang="de-DE" dirty="0">
                <a:solidFill>
                  <a:srgbClr val="FFC000"/>
                </a:solidFill>
              </a:rPr>
              <a:t>Birne, </a:t>
            </a:r>
            <a:r>
              <a:rPr lang="de-DE" dirty="0">
                <a:solidFill>
                  <a:srgbClr val="92D050"/>
                </a:solidFill>
              </a:rPr>
              <a:t>Quitte, </a:t>
            </a:r>
            <a:r>
              <a:rPr lang="de-DE" dirty="0">
                <a:solidFill>
                  <a:srgbClr val="FF0000"/>
                </a:solidFill>
              </a:rPr>
              <a:t>Kirschen</a:t>
            </a:r>
            <a:r>
              <a:rPr lang="de-DE" sz="2000" dirty="0">
                <a:solidFill>
                  <a:srgbClr val="FF0000"/>
                </a:solidFill>
              </a:rPr>
              <a:t>,</a:t>
            </a:r>
            <a:r>
              <a:rPr lang="de-DE" sz="2000" dirty="0"/>
              <a:t> </a:t>
            </a:r>
            <a:r>
              <a:rPr lang="de-DE" sz="2000" dirty="0">
                <a:solidFill>
                  <a:srgbClr val="7030A0"/>
                </a:solidFill>
              </a:rPr>
              <a:t>Walnuss, </a:t>
            </a:r>
            <a:r>
              <a:rPr lang="de-DE" sz="2000" dirty="0">
                <a:solidFill>
                  <a:srgbClr val="C00000"/>
                </a:solidFill>
              </a:rPr>
              <a:t>Pflaume, </a:t>
            </a:r>
            <a:r>
              <a:rPr lang="de-DE" sz="2000" dirty="0">
                <a:solidFill>
                  <a:schemeClr val="accent1">
                    <a:lumMod val="50000"/>
                  </a:schemeClr>
                </a:solidFill>
              </a:rPr>
              <a:t>Pfirsich, </a:t>
            </a:r>
            <a:r>
              <a:rPr lang="de-DE" sz="2000" dirty="0">
                <a:solidFill>
                  <a:srgbClr val="002060"/>
                </a:solidFill>
              </a:rPr>
              <a:t>Aprikose, </a:t>
            </a:r>
            <a:r>
              <a:rPr lang="de-DE" sz="2000" dirty="0">
                <a:solidFill>
                  <a:srgbClr val="FFC000"/>
                </a:solidFill>
              </a:rPr>
              <a:t>Johannisbeere, </a:t>
            </a:r>
            <a:r>
              <a:rPr lang="de-DE" sz="2800" dirty="0">
                <a:solidFill>
                  <a:srgbClr val="00B050"/>
                </a:solidFill>
              </a:rPr>
              <a:t>Stachelbeere, </a:t>
            </a:r>
            <a:r>
              <a:rPr lang="de-DE" sz="2000" dirty="0">
                <a:solidFill>
                  <a:srgbClr val="002060"/>
                </a:solidFill>
              </a:rPr>
              <a:t>Himbeere, </a:t>
            </a:r>
            <a:r>
              <a:rPr lang="de-DE" sz="4000" dirty="0">
                <a:solidFill>
                  <a:srgbClr val="FFC000"/>
                </a:solidFill>
              </a:rPr>
              <a:t>Brombeere, </a:t>
            </a:r>
          </a:p>
          <a:p>
            <a:r>
              <a:rPr lang="de-DE" sz="2000" dirty="0">
                <a:solidFill>
                  <a:srgbClr val="FF0000"/>
                </a:solidFill>
              </a:rPr>
              <a:t>Erdbeere, </a:t>
            </a:r>
            <a:r>
              <a:rPr lang="de-DE" sz="2000" dirty="0">
                <a:solidFill>
                  <a:srgbClr val="92D050"/>
                </a:solidFill>
              </a:rPr>
              <a:t>Heidelbeere, </a:t>
            </a:r>
            <a:r>
              <a:rPr lang="de-DE" sz="2800" dirty="0" err="1">
                <a:solidFill>
                  <a:schemeClr val="accent6">
                    <a:lumMod val="40000"/>
                    <a:lumOff val="60000"/>
                  </a:schemeClr>
                </a:solidFill>
              </a:rPr>
              <a:t>Taibeery</a:t>
            </a:r>
            <a:r>
              <a:rPr lang="de-DE" sz="2000" dirty="0">
                <a:solidFill>
                  <a:schemeClr val="accent6">
                    <a:lumMod val="40000"/>
                    <a:lumOff val="60000"/>
                  </a:schemeClr>
                </a:solidFill>
              </a:rPr>
              <a:t> (Brombeere und Stachelbeere), </a:t>
            </a:r>
            <a:r>
              <a:rPr lang="de-DE" sz="4000" dirty="0">
                <a:solidFill>
                  <a:srgbClr val="0070C0"/>
                </a:solidFill>
              </a:rPr>
              <a:t>Jostabeere</a:t>
            </a:r>
            <a:r>
              <a:rPr lang="de-DE" sz="2000" dirty="0">
                <a:solidFill>
                  <a:srgbClr val="0070C0"/>
                </a:solidFill>
              </a:rPr>
              <a:t> (Schwarze Johannisbeere und Stachelbeere), </a:t>
            </a:r>
          </a:p>
          <a:p>
            <a:r>
              <a:rPr lang="de-DE" sz="2000" dirty="0">
                <a:solidFill>
                  <a:srgbClr val="7030A0"/>
                </a:solidFill>
              </a:rPr>
              <a:t>Wein, </a:t>
            </a:r>
            <a:r>
              <a:rPr lang="de-DE" sz="2000" dirty="0">
                <a:solidFill>
                  <a:srgbClr val="C00000"/>
                </a:solidFill>
              </a:rPr>
              <a:t>Kiwi,…</a:t>
            </a:r>
          </a:p>
        </p:txBody>
      </p:sp>
    </p:spTree>
    <p:extLst>
      <p:ext uri="{BB962C8B-B14F-4D97-AF65-F5344CB8AC3E}">
        <p14:creationId xmlns:p14="http://schemas.microsoft.com/office/powerpoint/2010/main" val="28725840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7FCB29D7-96D2-0E43-86BC-5D7B44C510F3}" type="slidenum">
              <a:rPr lang="de-DE" sz="1400">
                <a:cs typeface="Arial" charset="0"/>
              </a:rPr>
              <a:pPr eaLnBrk="1" hangingPunct="1"/>
              <a:t>20</a:t>
            </a:fld>
            <a:endParaRPr lang="de-DE" sz="1400">
              <a:cs typeface="Arial" charset="0"/>
            </a:endParaRPr>
          </a:p>
        </p:txBody>
      </p:sp>
      <p:sp>
        <p:nvSpPr>
          <p:cNvPr id="62466"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62468" name="Rectangle 4"/>
          <p:cNvSpPr>
            <a:spLocks noChangeArrowheads="1"/>
          </p:cNvSpPr>
          <p:nvPr/>
        </p:nvSpPr>
        <p:spPr bwMode="auto">
          <a:xfrm>
            <a:off x="179388" y="836613"/>
            <a:ext cx="8964612" cy="31700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de-DE" sz="2000" dirty="0"/>
              <a:t>Frucht:		nur kurz lagerfähig</a:t>
            </a:r>
          </a:p>
          <a:p>
            <a:r>
              <a:rPr lang="de-DE" sz="2000" dirty="0"/>
              <a:t>Fruchtinhalt:	Vitamine A, B und C, Mineralien (Kupfer, Jod, Magnesium, 		Schwefel, Zink) und Kalium</a:t>
            </a:r>
          </a:p>
          <a:p>
            <a:r>
              <a:rPr lang="de-DE" sz="2000" dirty="0" err="1"/>
              <a:t>Blühzeit</a:t>
            </a:r>
            <a:r>
              <a:rPr lang="de-DE" sz="2000" dirty="0"/>
              <a:t>:	ca. 10 Tage vor den Äpfeln</a:t>
            </a:r>
          </a:p>
          <a:p>
            <a:r>
              <a:rPr lang="de-DE" sz="2000" dirty="0"/>
              <a:t>Krankheiten:	Feuerbrand (Bakterienkrankheit), </a:t>
            </a:r>
            <a:r>
              <a:rPr lang="de-DE" sz="2000" dirty="0" err="1"/>
              <a:t>Monila</a:t>
            </a:r>
            <a:r>
              <a:rPr lang="de-DE" sz="2000" dirty="0"/>
              <a:t>, Birnenschorf, 			Birnengitterrost (Pilzkrankheiten)</a:t>
            </a:r>
          </a:p>
          <a:p>
            <a:r>
              <a:rPr lang="de-DE" sz="2000" dirty="0"/>
              <a:t>Zwischenwirt:	Chinesischer Wacholder</a:t>
            </a:r>
          </a:p>
          <a:p>
            <a:r>
              <a:rPr lang="de-DE" sz="2000" dirty="0" err="1"/>
              <a:t>Resist.Sorten</a:t>
            </a:r>
            <a:r>
              <a:rPr lang="de-DE" sz="2000" dirty="0"/>
              <a:t>:	</a:t>
            </a:r>
            <a:r>
              <a:rPr lang="de-DE" sz="2000" dirty="0" err="1"/>
              <a:t>Harrow</a:t>
            </a:r>
            <a:r>
              <a:rPr lang="de-DE" sz="2000" dirty="0"/>
              <a:t> Sweet, </a:t>
            </a:r>
            <a:r>
              <a:rPr lang="de-DE" sz="2000" dirty="0" err="1"/>
              <a:t>Harrow</a:t>
            </a:r>
            <a:r>
              <a:rPr lang="de-DE" sz="2000" dirty="0"/>
              <a:t> </a:t>
            </a:r>
            <a:r>
              <a:rPr lang="de-DE" sz="2000" dirty="0" err="1"/>
              <a:t>Delight</a:t>
            </a:r>
            <a:endParaRPr lang="de-DE" sz="2000" dirty="0"/>
          </a:p>
          <a:p>
            <a:r>
              <a:rPr lang="de-DE" sz="2000" dirty="0"/>
              <a:t>Sorten:		Zwerg- und Säulenbirnen, ca. 5000 Sorten (weltweit)</a:t>
            </a:r>
          </a:p>
          <a:p>
            <a:r>
              <a:rPr lang="de-DE" sz="2000" dirty="0"/>
              <a:t>		</a:t>
            </a:r>
          </a:p>
        </p:txBody>
      </p:sp>
      <p:sp>
        <p:nvSpPr>
          <p:cNvPr id="2" name="Rectangle 3">
            <a:extLst>
              <a:ext uri="{FF2B5EF4-FFF2-40B4-BE49-F238E27FC236}">
                <a16:creationId xmlns:a16="http://schemas.microsoft.com/office/drawing/2014/main" id="{375D2553-BA76-53E1-E108-7B9CCFBBB435}"/>
              </a:ext>
            </a:extLst>
          </p:cNvPr>
          <p:cNvSpPr>
            <a:spLocks noChangeArrowheads="1"/>
          </p:cNvSpPr>
          <p:nvPr/>
        </p:nvSpPr>
        <p:spPr bwMode="auto">
          <a:xfrm>
            <a:off x="0" y="163513"/>
            <a:ext cx="2079415"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dirty="0" err="1"/>
              <a:t>Birne</a:t>
            </a:r>
            <a:r>
              <a:rPr lang="de-DE" sz="2000" b="1" dirty="0" err="1">
                <a:solidFill>
                  <a:srgbClr val="C00000"/>
                </a:solidFill>
              </a:rPr>
              <a:t>Steckbrief</a:t>
            </a:r>
            <a:endParaRPr lang="de-DE" sz="2000" b="1" dirty="0">
              <a:solidFill>
                <a:srgbClr val="C00000"/>
              </a:solidFill>
            </a:endParaRPr>
          </a:p>
        </p:txBody>
      </p:sp>
    </p:spTree>
    <p:extLst>
      <p:ext uri="{BB962C8B-B14F-4D97-AF65-F5344CB8AC3E}">
        <p14:creationId xmlns:p14="http://schemas.microsoft.com/office/powerpoint/2010/main" val="16458038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E7B8260C-38E1-C647-AF5B-F9239FD408D0}" type="slidenum">
              <a:rPr lang="de-DE" sz="1400">
                <a:cs typeface="Arial" charset="0"/>
              </a:rPr>
              <a:pPr eaLnBrk="1" hangingPunct="1"/>
              <a:t>21</a:t>
            </a:fld>
            <a:endParaRPr lang="de-DE" sz="1400">
              <a:cs typeface="Arial" charset="0"/>
            </a:endParaRPr>
          </a:p>
        </p:txBody>
      </p:sp>
      <p:sp>
        <p:nvSpPr>
          <p:cNvPr id="72706"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72707" name="Rectangle 3"/>
          <p:cNvSpPr>
            <a:spLocks noChangeArrowheads="1"/>
          </p:cNvSpPr>
          <p:nvPr/>
        </p:nvSpPr>
        <p:spPr bwMode="auto">
          <a:xfrm>
            <a:off x="0" y="163513"/>
            <a:ext cx="2180405"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dirty="0" err="1"/>
              <a:t>Birne</a:t>
            </a:r>
            <a:r>
              <a:rPr lang="de-DE" sz="2000" b="1" dirty="0" err="1">
                <a:solidFill>
                  <a:srgbClr val="C00000"/>
                </a:solidFill>
              </a:rPr>
              <a:t>Unterlagen</a:t>
            </a:r>
            <a:endParaRPr lang="de-DE" sz="2000" b="1" dirty="0">
              <a:solidFill>
                <a:srgbClr val="C00000"/>
              </a:solidFill>
            </a:endParaRPr>
          </a:p>
        </p:txBody>
      </p:sp>
      <p:sp>
        <p:nvSpPr>
          <p:cNvPr id="72708" name="Rectangle 4"/>
          <p:cNvSpPr>
            <a:spLocks noChangeArrowheads="1"/>
          </p:cNvSpPr>
          <p:nvPr/>
        </p:nvSpPr>
        <p:spPr bwMode="auto">
          <a:xfrm>
            <a:off x="179388" y="836613"/>
            <a:ext cx="8964612" cy="2216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de-DE" sz="2000" b="1" dirty="0"/>
              <a:t>Veredlungsunterlagen</a:t>
            </a:r>
          </a:p>
          <a:p>
            <a:r>
              <a:rPr lang="de-DE" sz="2000" b="1" dirty="0"/>
              <a:t>Birne</a:t>
            </a:r>
          </a:p>
          <a:p>
            <a:endParaRPr lang="de-DE" sz="2000" dirty="0"/>
          </a:p>
          <a:p>
            <a:endParaRPr lang="de-DE" sz="2000" dirty="0"/>
          </a:p>
          <a:p>
            <a:endParaRPr lang="de-DE" sz="2000" dirty="0"/>
          </a:p>
          <a:p>
            <a:endParaRPr lang="de-DE" sz="2000" dirty="0"/>
          </a:p>
          <a:p>
            <a:endParaRPr lang="de-DE" b="1" dirty="0"/>
          </a:p>
        </p:txBody>
      </p:sp>
      <p:graphicFrame>
        <p:nvGraphicFramePr>
          <p:cNvPr id="11290" name="Group 26"/>
          <p:cNvGraphicFramePr>
            <a:graphicFrameLocks noGrp="1"/>
          </p:cNvGraphicFramePr>
          <p:nvPr>
            <p:extLst>
              <p:ext uri="{D42A27DB-BD31-4B8C-83A1-F6EECF244321}">
                <p14:modId xmlns:p14="http://schemas.microsoft.com/office/powerpoint/2010/main" val="2584665790"/>
              </p:ext>
            </p:extLst>
          </p:nvPr>
        </p:nvGraphicFramePr>
        <p:xfrm>
          <a:off x="357188" y="1785938"/>
          <a:ext cx="8286750" cy="4618056"/>
        </p:xfrm>
        <a:graphic>
          <a:graphicData uri="http://schemas.openxmlformats.org/drawingml/2006/table">
            <a:tbl>
              <a:tblPr/>
              <a:tblGrid>
                <a:gridCol w="3298825">
                  <a:extLst>
                    <a:ext uri="{9D8B030D-6E8A-4147-A177-3AD203B41FA5}">
                      <a16:colId xmlns:a16="http://schemas.microsoft.com/office/drawing/2014/main" val="20000"/>
                    </a:ext>
                  </a:extLst>
                </a:gridCol>
                <a:gridCol w="4987925">
                  <a:extLst>
                    <a:ext uri="{9D8B030D-6E8A-4147-A177-3AD203B41FA5}">
                      <a16:colId xmlns:a16="http://schemas.microsoft.com/office/drawing/2014/main" val="20001"/>
                    </a:ext>
                  </a:extLst>
                </a:gridCol>
              </a:tblGrid>
              <a:tr h="3810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1" i="0" u="none" strike="noStrike" cap="none" normalizeH="0" baseline="0">
                          <a:ln>
                            <a:noFill/>
                          </a:ln>
                          <a:solidFill>
                            <a:srgbClr val="FFFFFF"/>
                          </a:solidFill>
                          <a:effectLst/>
                          <a:latin typeface="Arial" charset="0"/>
                          <a:ea typeface="ＭＳ Ｐゴシック" charset="0"/>
                          <a:cs typeface="Arial" charset="0"/>
                        </a:rPr>
                        <a:t>Veredlungsunterlage</a:t>
                      </a:r>
                    </a:p>
                  </a:txBody>
                  <a:tcPr marT="45729" marB="4572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1" i="0" u="none" strike="noStrike" cap="none" normalizeH="0" baseline="0">
                          <a:ln>
                            <a:noFill/>
                          </a:ln>
                          <a:solidFill>
                            <a:srgbClr val="FFFFFF"/>
                          </a:solidFill>
                          <a:effectLst/>
                          <a:latin typeface="Arial" charset="0"/>
                          <a:ea typeface="ＭＳ Ｐゴシック" charset="0"/>
                          <a:cs typeface="Arial" charset="0"/>
                        </a:rPr>
                        <a:t>Eigenschaften</a:t>
                      </a:r>
                    </a:p>
                  </a:txBody>
                  <a:tcPr marT="45729" marB="4572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extLst>
                  <a:ext uri="{0D108BD9-81ED-4DB2-BD59-A6C34878D82A}">
                    <a16:rowId xmlns:a16="http://schemas.microsoft.com/office/drawing/2014/main" val="10000"/>
                  </a:ext>
                </a:extLst>
              </a:tr>
              <a:tr h="11890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a:ln>
                            <a:noFill/>
                          </a:ln>
                          <a:solidFill>
                            <a:srgbClr val="000000"/>
                          </a:solidFill>
                          <a:effectLst/>
                          <a:latin typeface="Arial" charset="0"/>
                          <a:ea typeface="ＭＳ Ｐゴシック" charset="0"/>
                          <a:cs typeface="Arial" charset="0"/>
                        </a:rPr>
                        <a:t>Sämling </a:t>
                      </a:r>
                    </a:p>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a:ln>
                            <a:noFill/>
                          </a:ln>
                          <a:solidFill>
                            <a:srgbClr val="000000"/>
                          </a:solidFill>
                          <a:effectLst/>
                          <a:latin typeface="Arial" charset="0"/>
                          <a:ea typeface="ＭＳ Ｐゴシック" charset="0"/>
                          <a:cs typeface="Arial" charset="0"/>
                        </a:rPr>
                        <a:t>„</a:t>
                      </a:r>
                      <a:r>
                        <a:rPr kumimoji="0" lang="de-DE" sz="1800" b="0" i="0" u="none" strike="noStrike" cap="none" normalizeH="0" baseline="0" dirty="0" err="1">
                          <a:ln>
                            <a:noFill/>
                          </a:ln>
                          <a:solidFill>
                            <a:srgbClr val="000000"/>
                          </a:solidFill>
                          <a:effectLst/>
                          <a:latin typeface="Arial" charset="0"/>
                          <a:ea typeface="ＭＳ Ｐゴシック" charset="0"/>
                          <a:cs typeface="Arial" charset="0"/>
                        </a:rPr>
                        <a:t>Kirchensaller</a:t>
                      </a:r>
                      <a:r>
                        <a:rPr kumimoji="0" lang="de-DE" sz="1800" b="0" i="0" u="none" strike="noStrike" cap="none" normalizeH="0" baseline="0" dirty="0">
                          <a:ln>
                            <a:noFill/>
                          </a:ln>
                          <a:solidFill>
                            <a:srgbClr val="000000"/>
                          </a:solidFill>
                          <a:effectLst/>
                          <a:latin typeface="Arial" charset="0"/>
                          <a:ea typeface="ＭＳ Ｐゴシック" charset="0"/>
                          <a:cs typeface="Arial" charset="0"/>
                        </a:rPr>
                        <a:t> Mostbirne</a:t>
                      </a:r>
                      <a:r>
                        <a:rPr kumimoji="0" lang="ja-JP" altLang="de-DE" sz="1800" b="0" i="0" u="none" strike="noStrike" cap="none" normalizeH="0" baseline="0">
                          <a:ln>
                            <a:noFill/>
                          </a:ln>
                          <a:solidFill>
                            <a:srgbClr val="000000"/>
                          </a:solidFill>
                          <a:effectLst/>
                          <a:latin typeface="Arial" charset="0"/>
                          <a:ea typeface="ＭＳ Ｐゴシック" charset="0"/>
                          <a:cs typeface="Arial" charset="0"/>
                        </a:rPr>
                        <a:t>“</a:t>
                      </a:r>
                      <a:endParaRPr kumimoji="0" lang="de-DE" sz="1800" b="0" i="0" u="none" strike="noStrike" cap="none" normalizeH="0" baseline="0" dirty="0">
                        <a:ln>
                          <a:noFill/>
                        </a:ln>
                        <a:solidFill>
                          <a:srgbClr val="000000"/>
                        </a:solidFill>
                        <a:effectLst/>
                        <a:latin typeface="Arial" charset="0"/>
                        <a:ea typeface="ＭＳ Ｐゴシック" charset="0"/>
                        <a:cs typeface="Arial" charset="0"/>
                      </a:endParaRPr>
                    </a:p>
                  </a:txBody>
                  <a:tcPr marT="45729" marB="4572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a:ln>
                            <a:noFill/>
                          </a:ln>
                          <a:solidFill>
                            <a:srgbClr val="000000"/>
                          </a:solidFill>
                          <a:effectLst/>
                          <a:latin typeface="Arial" charset="0"/>
                          <a:ea typeface="ＭＳ Ｐゴシック" charset="0"/>
                          <a:cs typeface="Arial" charset="0"/>
                        </a:rPr>
                        <a:t>Für Hoch- und Halbstamm, kräftiger Wuchs,</a:t>
                      </a:r>
                    </a:p>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a:ln>
                            <a:noFill/>
                          </a:ln>
                          <a:solidFill>
                            <a:srgbClr val="000000"/>
                          </a:solidFill>
                          <a:effectLst/>
                          <a:latin typeface="Arial" charset="0"/>
                          <a:ea typeface="ＭＳ Ｐゴシック" charset="0"/>
                          <a:cs typeface="Arial" charset="0"/>
                        </a:rPr>
                        <a:t>gute Standfestigkeit, lange Lebensdauer, hohe Widerstandsfähigkeit gegenüber Holzfrost,</a:t>
                      </a:r>
                    </a:p>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a:ln>
                            <a:noFill/>
                          </a:ln>
                          <a:solidFill>
                            <a:srgbClr val="000000"/>
                          </a:solidFill>
                          <a:effectLst/>
                          <a:latin typeface="Arial" charset="0"/>
                          <a:ea typeface="ＭＳ Ｐゴシック" charset="0"/>
                          <a:cs typeface="Arial" charset="0"/>
                        </a:rPr>
                        <a:t>Tiefes Wurzelsystem</a:t>
                      </a:r>
                    </a:p>
                  </a:txBody>
                  <a:tcPr marT="45729" marB="4572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extLst>
                  <a:ext uri="{0D108BD9-81ED-4DB2-BD59-A6C34878D82A}">
                    <a16:rowId xmlns:a16="http://schemas.microsoft.com/office/drawing/2014/main" val="10001"/>
                  </a:ext>
                </a:extLst>
              </a:tr>
              <a:tr h="11890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a:ln>
                            <a:noFill/>
                          </a:ln>
                          <a:solidFill>
                            <a:srgbClr val="000000"/>
                          </a:solidFill>
                          <a:effectLst/>
                          <a:latin typeface="Arial" charset="0"/>
                          <a:ea typeface="ＭＳ Ｐゴシック" charset="0"/>
                          <a:cs typeface="Arial" charset="0"/>
                        </a:rPr>
                        <a:t>Quitte</a:t>
                      </a:r>
                    </a:p>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a:ln>
                            <a:noFill/>
                          </a:ln>
                          <a:solidFill>
                            <a:srgbClr val="000000"/>
                          </a:solidFill>
                          <a:effectLst/>
                          <a:latin typeface="Arial" charset="0"/>
                          <a:ea typeface="ＭＳ Ｐゴシック" charset="0"/>
                          <a:cs typeface="Arial" charset="0"/>
                        </a:rPr>
                        <a:t>Quitte A (Quitte von Angers)</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de-DE" sz="1800" b="0" i="0" u="none" strike="noStrike" cap="none" normalizeH="0" baseline="0" dirty="0">
                        <a:ln>
                          <a:noFill/>
                        </a:ln>
                        <a:solidFill>
                          <a:srgbClr val="000000"/>
                        </a:solidFill>
                        <a:effectLst/>
                        <a:latin typeface="Arial" charset="0"/>
                        <a:ea typeface="ＭＳ Ｐゴシック"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de-DE" sz="1800" b="0" i="0" u="none" strike="noStrike" cap="none" normalizeH="0" baseline="0" dirty="0">
                        <a:ln>
                          <a:noFill/>
                        </a:ln>
                        <a:solidFill>
                          <a:srgbClr val="000000"/>
                        </a:solidFill>
                        <a:effectLst/>
                        <a:latin typeface="Arial" charset="0"/>
                        <a:ea typeface="ＭＳ Ｐゴシック"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a:ln>
                            <a:noFill/>
                          </a:ln>
                          <a:solidFill>
                            <a:srgbClr val="000000"/>
                          </a:solidFill>
                          <a:effectLst/>
                          <a:latin typeface="Arial" charset="0"/>
                          <a:ea typeface="ＭＳ Ｐゴシック" charset="0"/>
                          <a:cs typeface="Arial" charset="0"/>
                        </a:rPr>
                        <a:t>Quitte C</a:t>
                      </a:r>
                    </a:p>
                  </a:txBody>
                  <a:tcPr marT="45729" marB="4572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a:ln>
                            <a:noFill/>
                          </a:ln>
                          <a:solidFill>
                            <a:srgbClr val="000000"/>
                          </a:solidFill>
                          <a:effectLst/>
                          <a:latin typeface="Arial" charset="0"/>
                          <a:ea typeface="ＭＳ Ｐゴシック" charset="0"/>
                          <a:cs typeface="Arial" charset="0"/>
                        </a:rPr>
                        <a:t>Allgemein schwachwachsende, </a:t>
                      </a:r>
                    </a:p>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a:ln>
                            <a:noFill/>
                          </a:ln>
                          <a:solidFill>
                            <a:srgbClr val="000000"/>
                          </a:solidFill>
                          <a:effectLst/>
                          <a:latin typeface="Arial" charset="0"/>
                          <a:ea typeface="ＭＳ Ｐゴシック" charset="0"/>
                          <a:cs typeface="Arial" charset="0"/>
                        </a:rPr>
                        <a:t>frühen Ertragsbeginn,</a:t>
                      </a:r>
                    </a:p>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a:ln>
                            <a:noFill/>
                          </a:ln>
                          <a:solidFill>
                            <a:srgbClr val="000000"/>
                          </a:solidFill>
                          <a:effectLst/>
                          <a:latin typeface="Arial" charset="0"/>
                          <a:ea typeface="ＭＳ Ｐゴシック" charset="0"/>
                          <a:cs typeface="Arial" charset="0"/>
                        </a:rPr>
                        <a:t>Mittelstarke Unterlage, Kürzere Lebensdauer (ca. 40 Jahre),  geringe Alternanz, gute Fruchtqualität, nicht standfest, weniger winterhart, flaches Wurzelsystem</a:t>
                      </a:r>
                    </a:p>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a:ln>
                            <a:noFill/>
                          </a:ln>
                          <a:solidFill>
                            <a:srgbClr val="000000"/>
                          </a:solidFill>
                          <a:effectLst/>
                          <a:latin typeface="Arial" charset="0"/>
                          <a:ea typeface="ＭＳ Ｐゴシック" charset="0"/>
                          <a:cs typeface="Arial" charset="0"/>
                        </a:rPr>
                        <a:t>Schwachwachsend für gute Böden geeignet, kurzlebig</a:t>
                      </a:r>
                    </a:p>
                  </a:txBody>
                  <a:tcPr marT="45729" marB="4572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extLst>
                  <a:ext uri="{0D108BD9-81ED-4DB2-BD59-A6C34878D82A}">
                    <a16:rowId xmlns:a16="http://schemas.microsoft.com/office/drawing/2014/main" val="10002"/>
                  </a:ext>
                </a:extLst>
              </a:tr>
              <a:tr h="3810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err="1">
                          <a:ln>
                            <a:noFill/>
                          </a:ln>
                          <a:solidFill>
                            <a:srgbClr val="000000"/>
                          </a:solidFill>
                          <a:effectLst/>
                          <a:latin typeface="Arial" charset="0"/>
                          <a:ea typeface="ＭＳ Ｐゴシック" charset="0"/>
                          <a:cs typeface="Arial" charset="0"/>
                        </a:rPr>
                        <a:t>Pyrodwarf</a:t>
                      </a:r>
                      <a:endParaRPr kumimoji="0" lang="de-DE" sz="1800" b="0" i="0" u="none" strike="noStrike" cap="none" normalizeH="0" baseline="0" dirty="0">
                        <a:ln>
                          <a:noFill/>
                        </a:ln>
                        <a:solidFill>
                          <a:srgbClr val="000000"/>
                        </a:solidFill>
                        <a:effectLst/>
                        <a:latin typeface="Arial" charset="0"/>
                        <a:ea typeface="ＭＳ Ｐゴシック" charset="0"/>
                        <a:cs typeface="Arial" charset="0"/>
                      </a:endParaRPr>
                    </a:p>
                  </a:txBody>
                  <a:tcPr marT="45729" marB="4572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a:ln>
                            <a:noFill/>
                          </a:ln>
                          <a:solidFill>
                            <a:srgbClr val="000000"/>
                          </a:solidFill>
                          <a:effectLst/>
                          <a:latin typeface="Arial" charset="0"/>
                          <a:ea typeface="ＭＳ Ｐゴシック" charset="0"/>
                          <a:cs typeface="Arial" charset="0"/>
                        </a:rPr>
                        <a:t>Mittelstark wachsend</a:t>
                      </a:r>
                    </a:p>
                  </a:txBody>
                  <a:tcPr marT="45729" marB="4572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extLst>
                  <a:ext uri="{0D108BD9-81ED-4DB2-BD59-A6C34878D82A}">
                    <a16:rowId xmlns:a16="http://schemas.microsoft.com/office/drawing/2014/main" val="10003"/>
                  </a:ext>
                </a:extLst>
              </a:tr>
              <a:tr h="3810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a:ln>
                            <a:noFill/>
                          </a:ln>
                          <a:solidFill>
                            <a:srgbClr val="000000"/>
                          </a:solidFill>
                          <a:effectLst/>
                          <a:latin typeface="Arial" charset="0"/>
                          <a:ea typeface="ＭＳ Ｐゴシック" charset="0"/>
                          <a:cs typeface="Arial" charset="0"/>
                        </a:rPr>
                        <a:t>OHF 333</a:t>
                      </a:r>
                    </a:p>
                  </a:txBody>
                  <a:tcPr marT="45729" marB="4572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a:ln>
                            <a:noFill/>
                          </a:ln>
                          <a:solidFill>
                            <a:srgbClr val="000000"/>
                          </a:solidFill>
                          <a:effectLst/>
                          <a:latin typeface="Arial" charset="0"/>
                          <a:ea typeface="ＭＳ Ｐゴシック" charset="0"/>
                          <a:cs typeface="Arial" charset="0"/>
                        </a:rPr>
                        <a:t>Etwas stärker als Quittenunterlage</a:t>
                      </a:r>
                    </a:p>
                  </a:txBody>
                  <a:tcPr marT="45729" marB="4572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extLst>
                  <a:ext uri="{0D108BD9-81ED-4DB2-BD59-A6C34878D82A}">
                    <a16:rowId xmlns:a16="http://schemas.microsoft.com/office/drawing/2014/main" val="4114273139"/>
                  </a:ext>
                </a:extLst>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1" name="Inhaltsplatzhalter 3" descr="Bild 1526 Kopie.jpg"/>
          <p:cNvPicPr>
            <a:picLocks noGrp="1" noChangeAspect="1"/>
          </p:cNvPicPr>
          <p:nvPr>
            <p:ph/>
          </p:nvPr>
        </p:nvPicPr>
        <p:blipFill>
          <a:blip r:embed="rId2" cstate="email">
            <a:extLst>
              <a:ext uri="{28A0092B-C50C-407E-A947-70E740481C1C}">
                <a14:useLocalDpi xmlns:a14="http://schemas.microsoft.com/office/drawing/2010/main" val="0"/>
              </a:ext>
            </a:extLst>
          </a:blip>
          <a:srcRect t="2599" b="2599"/>
          <a:stretch>
            <a:fillRect/>
          </a:stretch>
        </p:blipFill>
        <p:spPr bwMode="auto">
          <a:xfrm>
            <a:off x="395288" y="836613"/>
            <a:ext cx="7715250" cy="5486400"/>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76802" name="Foliennummernplatzhalter 2"/>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62B95F4F-67E7-394B-A2E2-2690AE507346}" type="slidenum">
              <a:rPr lang="de-DE" sz="1400">
                <a:cs typeface="Arial" charset="0"/>
              </a:rPr>
              <a:pPr eaLnBrk="1" hangingPunct="1"/>
              <a:t>22</a:t>
            </a:fld>
            <a:endParaRPr lang="de-DE" sz="1400">
              <a:cs typeface="Arial" charset="0"/>
            </a:endParaRPr>
          </a:p>
        </p:txBody>
      </p:sp>
      <p:sp>
        <p:nvSpPr>
          <p:cNvPr id="76803"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76804" name="Rectangle 6"/>
          <p:cNvSpPr>
            <a:spLocks noChangeArrowheads="1"/>
          </p:cNvSpPr>
          <p:nvPr/>
        </p:nvSpPr>
        <p:spPr bwMode="auto">
          <a:xfrm>
            <a:off x="0" y="163513"/>
            <a:ext cx="2992438" cy="400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a:t>Asienbirne/Nashibirne</a:t>
            </a:r>
          </a:p>
        </p:txBody>
      </p:sp>
    </p:spTree>
    <p:extLst>
      <p:ext uri="{BB962C8B-B14F-4D97-AF65-F5344CB8AC3E}">
        <p14:creationId xmlns:p14="http://schemas.microsoft.com/office/powerpoint/2010/main" val="5144303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6906507F-0849-D445-8C70-CFC6F151624E}" type="slidenum">
              <a:rPr lang="de-DE" sz="1400">
                <a:cs typeface="Arial" charset="0"/>
              </a:rPr>
              <a:pPr eaLnBrk="1" hangingPunct="1"/>
              <a:t>23</a:t>
            </a:fld>
            <a:endParaRPr lang="de-DE" sz="1400">
              <a:cs typeface="Arial" charset="0"/>
            </a:endParaRPr>
          </a:p>
        </p:txBody>
      </p:sp>
      <p:sp>
        <p:nvSpPr>
          <p:cNvPr id="79874"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79875" name="Rectangle 3"/>
          <p:cNvSpPr>
            <a:spLocks noChangeArrowheads="1"/>
          </p:cNvSpPr>
          <p:nvPr/>
        </p:nvSpPr>
        <p:spPr bwMode="auto">
          <a:xfrm>
            <a:off x="0" y="163513"/>
            <a:ext cx="4216219"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dirty="0"/>
              <a:t>Asienbirne/</a:t>
            </a:r>
            <a:r>
              <a:rPr lang="de-DE" sz="2000" b="1" dirty="0" err="1"/>
              <a:t>Nashibirne</a:t>
            </a:r>
            <a:r>
              <a:rPr lang="de-DE" sz="2000" b="1" dirty="0"/>
              <a:t> </a:t>
            </a:r>
            <a:r>
              <a:rPr lang="de-DE" sz="2000" b="1" dirty="0">
                <a:solidFill>
                  <a:srgbClr val="C00000"/>
                </a:solidFill>
              </a:rPr>
              <a:t>Steckbrief</a:t>
            </a:r>
          </a:p>
        </p:txBody>
      </p:sp>
      <p:sp>
        <p:nvSpPr>
          <p:cNvPr id="79876" name="Rectangle 4"/>
          <p:cNvSpPr>
            <a:spLocks noChangeArrowheads="1"/>
          </p:cNvSpPr>
          <p:nvPr/>
        </p:nvSpPr>
        <p:spPr bwMode="auto">
          <a:xfrm>
            <a:off x="179388" y="836613"/>
            <a:ext cx="8964612" cy="563231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de-DE" sz="2000" b="1" dirty="0"/>
              <a:t>Asienbirne (</a:t>
            </a:r>
            <a:r>
              <a:rPr lang="de-DE" sz="2000" b="1" dirty="0" err="1"/>
              <a:t>Pyrus</a:t>
            </a:r>
            <a:r>
              <a:rPr lang="de-DE" sz="2000" b="1" dirty="0"/>
              <a:t> </a:t>
            </a:r>
            <a:r>
              <a:rPr lang="de-DE" sz="2000" b="1" dirty="0" err="1"/>
              <a:t>serotina</a:t>
            </a:r>
            <a:r>
              <a:rPr lang="de-DE" sz="2000" b="1" dirty="0"/>
              <a:t>), </a:t>
            </a:r>
            <a:r>
              <a:rPr lang="de-DE" sz="2000" b="1" dirty="0" err="1"/>
              <a:t>Nashibirne</a:t>
            </a:r>
            <a:r>
              <a:rPr lang="de-DE" sz="2000" b="1" dirty="0"/>
              <a:t> (</a:t>
            </a:r>
            <a:r>
              <a:rPr lang="de-DE" sz="2000" b="1" dirty="0" err="1"/>
              <a:t>Pyrus</a:t>
            </a:r>
            <a:r>
              <a:rPr lang="de-DE" sz="2000" b="1" dirty="0"/>
              <a:t> </a:t>
            </a:r>
            <a:r>
              <a:rPr lang="de-DE" sz="2000" b="1" dirty="0" err="1"/>
              <a:t>pyrifolia</a:t>
            </a:r>
            <a:r>
              <a:rPr lang="de-DE" sz="2000" b="1" dirty="0"/>
              <a:t>)</a:t>
            </a:r>
          </a:p>
          <a:p>
            <a:endParaRPr lang="de-DE" sz="2000" dirty="0"/>
          </a:p>
          <a:p>
            <a:r>
              <a:rPr lang="de-DE" sz="2000" dirty="0"/>
              <a:t>Sie ist eine eigene Obstart und nicht aus einer Kreuzung von Birne und Apfel entstanden. Die Nashi wird auch Japanische-, Chinesische- oder Asiatische Birne genannt und auch als Apfelbirne bezeichnet.</a:t>
            </a:r>
          </a:p>
          <a:p>
            <a:endParaRPr lang="de-DE" sz="2000" dirty="0"/>
          </a:p>
          <a:p>
            <a:r>
              <a:rPr lang="de-DE" sz="2000" dirty="0"/>
              <a:t>Herkunft: 	China, Japan und Korea</a:t>
            </a:r>
          </a:p>
          <a:p>
            <a:r>
              <a:rPr lang="de-DE" sz="2000" dirty="0"/>
              <a:t>Wuchshöhe:	ca. 5m</a:t>
            </a:r>
          </a:p>
          <a:p>
            <a:r>
              <a:rPr lang="de-DE" sz="2000" dirty="0"/>
              <a:t>Standort:	wie Birne, frostempfindlich in der Jugend, </a:t>
            </a:r>
          </a:p>
          <a:p>
            <a:r>
              <a:rPr lang="de-DE" sz="2000" dirty="0"/>
              <a:t>		sonnigen und geschützte Lage geeignet</a:t>
            </a:r>
          </a:p>
          <a:p>
            <a:r>
              <a:rPr lang="de-DE" sz="2000" dirty="0"/>
              <a:t>Unterlagen:	Quitte ist nicht geeignet, werden meist auf Birnensämlinge 		veredelt, schwach wachsende Unterlage z.B. </a:t>
            </a:r>
            <a:r>
              <a:rPr lang="de-DE" sz="2000" dirty="0" err="1"/>
              <a:t>Pyrodwarf</a:t>
            </a:r>
            <a:endParaRPr lang="de-DE" sz="2000" dirty="0"/>
          </a:p>
          <a:p>
            <a:r>
              <a:rPr lang="de-DE" sz="2000" dirty="0"/>
              <a:t>Befruchtung:	selbstunfruchtbar, der Blütenpollen der asiatischen Birnen-		</a:t>
            </a:r>
            <a:r>
              <a:rPr lang="de-DE" sz="2000" dirty="0" err="1"/>
              <a:t>sorten</a:t>
            </a:r>
            <a:r>
              <a:rPr lang="de-DE" sz="2000" dirty="0"/>
              <a:t> kann heimischen Sorten befruchten und auch 			umgekehrt, </a:t>
            </a:r>
            <a:r>
              <a:rPr lang="de-DE" sz="2000" dirty="0" err="1"/>
              <a:t>fremdbefruchter</a:t>
            </a:r>
            <a:endParaRPr lang="de-DE" sz="2000" dirty="0"/>
          </a:p>
          <a:p>
            <a:r>
              <a:rPr lang="de-DE" sz="2000" dirty="0"/>
              <a:t>Reifezeit:	August bis Oktober</a:t>
            </a:r>
          </a:p>
          <a:p>
            <a:r>
              <a:rPr lang="de-DE" sz="2000" dirty="0"/>
              <a:t>Lagerbar:	max. 2 Wochen	</a:t>
            </a:r>
          </a:p>
          <a:p>
            <a:r>
              <a:rPr lang="de-DE" sz="2000" dirty="0"/>
              <a:t>Blüten:		sehr frostempfindlich	</a:t>
            </a:r>
          </a:p>
        </p:txBody>
      </p:sp>
    </p:spTree>
    <p:extLst>
      <p:ext uri="{BB962C8B-B14F-4D97-AF65-F5344CB8AC3E}">
        <p14:creationId xmlns:p14="http://schemas.microsoft.com/office/powerpoint/2010/main" val="10541566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6906507F-0849-D445-8C70-CFC6F151624E}" type="slidenum">
              <a:rPr lang="de-DE" sz="1400">
                <a:cs typeface="Arial" charset="0"/>
              </a:rPr>
              <a:pPr eaLnBrk="1" hangingPunct="1"/>
              <a:t>24</a:t>
            </a:fld>
            <a:endParaRPr lang="de-DE" sz="1400">
              <a:cs typeface="Arial" charset="0"/>
            </a:endParaRPr>
          </a:p>
        </p:txBody>
      </p:sp>
      <p:sp>
        <p:nvSpPr>
          <p:cNvPr id="79874"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79876" name="Rectangle 4"/>
          <p:cNvSpPr>
            <a:spLocks noChangeArrowheads="1"/>
          </p:cNvSpPr>
          <p:nvPr/>
        </p:nvSpPr>
        <p:spPr bwMode="auto">
          <a:xfrm>
            <a:off x="179388" y="836613"/>
            <a:ext cx="8964612" cy="31700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de-DE" sz="2000" b="1" dirty="0"/>
              <a:t>Asienbirne (</a:t>
            </a:r>
            <a:r>
              <a:rPr lang="de-DE" sz="2000" b="1" dirty="0" err="1"/>
              <a:t>Pyrus</a:t>
            </a:r>
            <a:r>
              <a:rPr lang="de-DE" sz="2000" b="1" dirty="0"/>
              <a:t> </a:t>
            </a:r>
            <a:r>
              <a:rPr lang="de-DE" sz="2000" b="1" dirty="0" err="1"/>
              <a:t>serotina</a:t>
            </a:r>
            <a:r>
              <a:rPr lang="de-DE" sz="2000" b="1" dirty="0"/>
              <a:t>), </a:t>
            </a:r>
            <a:r>
              <a:rPr lang="de-DE" sz="2000" b="1" dirty="0" err="1"/>
              <a:t>Nashibirne</a:t>
            </a:r>
            <a:r>
              <a:rPr lang="de-DE" sz="2000" b="1" dirty="0"/>
              <a:t> (</a:t>
            </a:r>
            <a:r>
              <a:rPr lang="de-DE" sz="2000" b="1" dirty="0" err="1"/>
              <a:t>Pyrus</a:t>
            </a:r>
            <a:r>
              <a:rPr lang="de-DE" sz="2000" b="1" dirty="0"/>
              <a:t> </a:t>
            </a:r>
            <a:r>
              <a:rPr lang="de-DE" sz="2000" b="1" dirty="0" err="1"/>
              <a:t>pyrifolia</a:t>
            </a:r>
            <a:r>
              <a:rPr lang="de-DE" sz="2000" b="1" dirty="0"/>
              <a:t>)</a:t>
            </a:r>
          </a:p>
          <a:p>
            <a:endParaRPr lang="de-DE" sz="2000" dirty="0"/>
          </a:p>
          <a:p>
            <a:r>
              <a:rPr lang="de-DE" sz="2000" dirty="0"/>
              <a:t>Züchtungen:	100 verschiede die meisten aus Japan</a:t>
            </a:r>
          </a:p>
          <a:p>
            <a:r>
              <a:rPr lang="de-DE" sz="2000" dirty="0"/>
              <a:t>Sorten:		1200 Sorten</a:t>
            </a:r>
          </a:p>
          <a:p>
            <a:r>
              <a:rPr lang="de-DE" sz="2000" dirty="0"/>
              <a:t>Wissenswertes:	Der japanische Name </a:t>
            </a:r>
            <a:r>
              <a:rPr lang="de-DE" sz="2000" dirty="0" err="1"/>
              <a:t>Nashi</a:t>
            </a:r>
            <a:r>
              <a:rPr lang="de-DE" sz="2000" dirty="0"/>
              <a:t> heißt übersetzt “Birne“</a:t>
            </a:r>
          </a:p>
          <a:p>
            <a:r>
              <a:rPr lang="de-DE" sz="2000" dirty="0"/>
              <a:t>Frucht:		Geschmack wie aus Apfel, Birne, Melone und Ananas;</a:t>
            </a:r>
          </a:p>
          <a:p>
            <a:r>
              <a:rPr lang="de-DE" sz="2000" dirty="0"/>
              <a:t>		hell- bis leuchtendgelb, glattschalig, Fruchtfleisch ist recht 		fest, Form wie ein Apfel, gelb-fleischige </a:t>
            </a:r>
            <a:r>
              <a:rPr lang="de-DE" sz="2000" dirty="0" err="1"/>
              <a:t>Nashi</a:t>
            </a:r>
            <a:r>
              <a:rPr lang="de-DE" sz="2000" dirty="0"/>
              <a:t>-Sorten enden 		mit den Silben „</a:t>
            </a:r>
            <a:r>
              <a:rPr lang="de-DE" sz="2000" dirty="0" err="1"/>
              <a:t>ki</a:t>
            </a:r>
            <a:r>
              <a:rPr lang="de-DE" sz="2000" dirty="0"/>
              <a:t>“, die bronze-</a:t>
            </a:r>
            <a:r>
              <a:rPr lang="de-DE" sz="2000" dirty="0" err="1"/>
              <a:t>farbenen</a:t>
            </a:r>
            <a:r>
              <a:rPr lang="de-DE" sz="2000" dirty="0"/>
              <a:t> mit „</a:t>
            </a:r>
            <a:r>
              <a:rPr lang="de-DE" sz="2000" dirty="0" err="1"/>
              <a:t>ui</a:t>
            </a:r>
            <a:r>
              <a:rPr lang="de-DE" sz="2000" dirty="0"/>
              <a:t>“</a:t>
            </a:r>
          </a:p>
          <a:p>
            <a:endParaRPr lang="de-DE" sz="2000" dirty="0"/>
          </a:p>
        </p:txBody>
      </p:sp>
      <p:sp>
        <p:nvSpPr>
          <p:cNvPr id="2" name="Rectangle 3">
            <a:extLst>
              <a:ext uri="{FF2B5EF4-FFF2-40B4-BE49-F238E27FC236}">
                <a16:creationId xmlns:a16="http://schemas.microsoft.com/office/drawing/2014/main" id="{A45E3DD0-C2B3-7CBD-0DF3-B1631639C197}"/>
              </a:ext>
            </a:extLst>
          </p:cNvPr>
          <p:cNvSpPr>
            <a:spLocks noChangeArrowheads="1"/>
          </p:cNvSpPr>
          <p:nvPr/>
        </p:nvSpPr>
        <p:spPr bwMode="auto">
          <a:xfrm>
            <a:off x="0" y="163513"/>
            <a:ext cx="4216219"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dirty="0"/>
              <a:t>Asienbirne/</a:t>
            </a:r>
            <a:r>
              <a:rPr lang="de-DE" sz="2000" b="1" dirty="0" err="1"/>
              <a:t>Nashibirne</a:t>
            </a:r>
            <a:r>
              <a:rPr lang="de-DE" sz="2000" b="1" dirty="0"/>
              <a:t> </a:t>
            </a:r>
            <a:r>
              <a:rPr lang="de-DE" sz="2000" b="1" dirty="0">
                <a:solidFill>
                  <a:srgbClr val="C00000"/>
                </a:solidFill>
              </a:rPr>
              <a:t>Steckbrief</a:t>
            </a:r>
          </a:p>
        </p:txBody>
      </p:sp>
    </p:spTree>
    <p:extLst>
      <p:ext uri="{BB962C8B-B14F-4D97-AF65-F5344CB8AC3E}">
        <p14:creationId xmlns:p14="http://schemas.microsoft.com/office/powerpoint/2010/main" val="40491652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6906507F-0849-D445-8C70-CFC6F151624E}" type="slidenum">
              <a:rPr lang="de-DE" sz="1400">
                <a:cs typeface="Arial" charset="0"/>
              </a:rPr>
              <a:pPr eaLnBrk="1" hangingPunct="1"/>
              <a:t>25</a:t>
            </a:fld>
            <a:endParaRPr lang="de-DE" sz="1400">
              <a:cs typeface="Arial" charset="0"/>
            </a:endParaRPr>
          </a:p>
        </p:txBody>
      </p:sp>
      <p:sp>
        <p:nvSpPr>
          <p:cNvPr id="79874"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79875" name="Rectangle 3"/>
          <p:cNvSpPr>
            <a:spLocks noChangeArrowheads="1"/>
          </p:cNvSpPr>
          <p:nvPr/>
        </p:nvSpPr>
        <p:spPr bwMode="auto">
          <a:xfrm>
            <a:off x="0" y="163513"/>
            <a:ext cx="2906565"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dirty="0"/>
              <a:t>Asienbirne/</a:t>
            </a:r>
            <a:r>
              <a:rPr lang="de-DE" sz="2000" b="1" dirty="0" err="1"/>
              <a:t>Nashibirne</a:t>
            </a:r>
            <a:endParaRPr lang="de-DE" sz="2000" b="1" dirty="0"/>
          </a:p>
        </p:txBody>
      </p:sp>
      <p:sp>
        <p:nvSpPr>
          <p:cNvPr id="79876" name="Rectangle 4"/>
          <p:cNvSpPr>
            <a:spLocks noChangeArrowheads="1"/>
          </p:cNvSpPr>
          <p:nvPr/>
        </p:nvSpPr>
        <p:spPr bwMode="auto">
          <a:xfrm>
            <a:off x="179388" y="836613"/>
            <a:ext cx="8964612" cy="10156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de-DE" sz="2000" b="1" dirty="0"/>
              <a:t>Sortenübersicht nach Reifezeit</a:t>
            </a:r>
          </a:p>
          <a:p>
            <a:endParaRPr lang="de-DE" sz="2000" b="1" dirty="0"/>
          </a:p>
          <a:p>
            <a:endParaRPr lang="de-DE" sz="2000" dirty="0"/>
          </a:p>
        </p:txBody>
      </p:sp>
      <p:graphicFrame>
        <p:nvGraphicFramePr>
          <p:cNvPr id="2" name="Tabelle 1"/>
          <p:cNvGraphicFramePr>
            <a:graphicFrameLocks noGrp="1"/>
          </p:cNvGraphicFramePr>
          <p:nvPr/>
        </p:nvGraphicFramePr>
        <p:xfrm>
          <a:off x="323528" y="1601857"/>
          <a:ext cx="6096000" cy="2595880"/>
        </p:xfrm>
        <a:graphic>
          <a:graphicData uri="http://schemas.openxmlformats.org/drawingml/2006/table">
            <a:tbl>
              <a:tblPr firstRow="1" bandRow="1">
                <a:tableStyleId>{10A1B5D5-9B99-4C35-A422-299274C87663}</a:tableStyleId>
              </a:tblPr>
              <a:tblGrid>
                <a:gridCol w="3048000">
                  <a:extLst>
                    <a:ext uri="{9D8B030D-6E8A-4147-A177-3AD203B41FA5}">
                      <a16:colId xmlns:a16="http://schemas.microsoft.com/office/drawing/2014/main" val="20000"/>
                    </a:ext>
                  </a:extLst>
                </a:gridCol>
                <a:gridCol w="3048000">
                  <a:extLst>
                    <a:ext uri="{9D8B030D-6E8A-4147-A177-3AD203B41FA5}">
                      <a16:colId xmlns:a16="http://schemas.microsoft.com/office/drawing/2014/main" val="20001"/>
                    </a:ext>
                  </a:extLst>
                </a:gridCol>
              </a:tblGrid>
              <a:tr h="370840">
                <a:tc>
                  <a:txBody>
                    <a:bodyPr/>
                    <a:lstStyle/>
                    <a:p>
                      <a:r>
                        <a:rPr lang="de-DE" dirty="0"/>
                        <a:t>Sorte</a:t>
                      </a:r>
                    </a:p>
                  </a:txBody>
                  <a:tcPr/>
                </a:tc>
                <a:tc>
                  <a:txBody>
                    <a:bodyPr/>
                    <a:lstStyle/>
                    <a:p>
                      <a:r>
                        <a:rPr lang="de-DE" dirty="0"/>
                        <a:t>Reifezeit</a:t>
                      </a:r>
                    </a:p>
                  </a:txBody>
                  <a:tcPr/>
                </a:tc>
                <a:extLst>
                  <a:ext uri="{0D108BD9-81ED-4DB2-BD59-A6C34878D82A}">
                    <a16:rowId xmlns:a16="http://schemas.microsoft.com/office/drawing/2014/main" val="10000"/>
                  </a:ext>
                </a:extLst>
              </a:tr>
              <a:tr h="370840">
                <a:tc>
                  <a:txBody>
                    <a:bodyPr/>
                    <a:lstStyle/>
                    <a:p>
                      <a:r>
                        <a:rPr lang="de-DE" dirty="0" err="1"/>
                        <a:t>Shinseiki</a:t>
                      </a:r>
                      <a:endParaRPr lang="de-DE" dirty="0"/>
                    </a:p>
                  </a:txBody>
                  <a:tcPr/>
                </a:tc>
                <a:tc>
                  <a:txBody>
                    <a:bodyPr/>
                    <a:lstStyle/>
                    <a:p>
                      <a:r>
                        <a:rPr lang="de-DE" dirty="0"/>
                        <a:t>August</a:t>
                      </a:r>
                    </a:p>
                  </a:txBody>
                  <a:tcPr/>
                </a:tc>
                <a:extLst>
                  <a:ext uri="{0D108BD9-81ED-4DB2-BD59-A6C34878D82A}">
                    <a16:rowId xmlns:a16="http://schemas.microsoft.com/office/drawing/2014/main" val="10001"/>
                  </a:ext>
                </a:extLst>
              </a:tr>
              <a:tr h="370840">
                <a:tc>
                  <a:txBody>
                    <a:bodyPr/>
                    <a:lstStyle/>
                    <a:p>
                      <a:r>
                        <a:rPr lang="de-DE" dirty="0" err="1"/>
                        <a:t>Nijisseiki</a:t>
                      </a:r>
                      <a:endParaRPr lang="de-DE" dirty="0"/>
                    </a:p>
                  </a:txBody>
                  <a:tcPr/>
                </a:tc>
                <a:tc>
                  <a:txBody>
                    <a:bodyPr/>
                    <a:lstStyle/>
                    <a:p>
                      <a:r>
                        <a:rPr lang="de-DE" dirty="0"/>
                        <a:t>September</a:t>
                      </a:r>
                    </a:p>
                  </a:txBody>
                  <a:tcPr/>
                </a:tc>
                <a:extLst>
                  <a:ext uri="{0D108BD9-81ED-4DB2-BD59-A6C34878D82A}">
                    <a16:rowId xmlns:a16="http://schemas.microsoft.com/office/drawing/2014/main" val="10002"/>
                  </a:ext>
                </a:extLst>
              </a:tr>
              <a:tr h="370840">
                <a:tc>
                  <a:txBody>
                    <a:bodyPr/>
                    <a:lstStyle/>
                    <a:p>
                      <a:r>
                        <a:rPr lang="de-DE" dirty="0" err="1"/>
                        <a:t>Sik</a:t>
                      </a:r>
                      <a:r>
                        <a:rPr lang="de-DE" dirty="0"/>
                        <a:t> </a:t>
                      </a:r>
                      <a:r>
                        <a:rPr lang="de-DE" dirty="0" err="1"/>
                        <a:t>Chon</a:t>
                      </a:r>
                      <a:r>
                        <a:rPr lang="de-DE" dirty="0"/>
                        <a:t> Early </a:t>
                      </a:r>
                      <a:r>
                        <a:rPr lang="de-DE" dirty="0" err="1"/>
                        <a:t>Pear</a:t>
                      </a:r>
                      <a:endParaRPr lang="de-DE" dirty="0"/>
                    </a:p>
                  </a:txBody>
                  <a:tcPr/>
                </a:tc>
                <a:tc>
                  <a:txBody>
                    <a:bodyPr/>
                    <a:lstStyle/>
                    <a:p>
                      <a:r>
                        <a:rPr lang="de-DE" dirty="0"/>
                        <a:t>September</a:t>
                      </a:r>
                    </a:p>
                  </a:txBody>
                  <a:tcPr/>
                </a:tc>
                <a:extLst>
                  <a:ext uri="{0D108BD9-81ED-4DB2-BD59-A6C34878D82A}">
                    <a16:rowId xmlns:a16="http://schemas.microsoft.com/office/drawing/2014/main" val="10003"/>
                  </a:ext>
                </a:extLst>
              </a:tr>
              <a:tr h="370840">
                <a:tc>
                  <a:txBody>
                    <a:bodyPr/>
                    <a:lstStyle/>
                    <a:p>
                      <a:r>
                        <a:rPr lang="de-DE" dirty="0" err="1"/>
                        <a:t>Chojuro</a:t>
                      </a:r>
                      <a:endParaRPr lang="de-DE" dirty="0"/>
                    </a:p>
                  </a:txBody>
                  <a:tcPr/>
                </a:tc>
                <a:tc>
                  <a:txBody>
                    <a:bodyPr/>
                    <a:lstStyle/>
                    <a:p>
                      <a:r>
                        <a:rPr lang="de-DE" dirty="0"/>
                        <a:t>September</a:t>
                      </a:r>
                    </a:p>
                  </a:txBody>
                  <a:tcPr/>
                </a:tc>
                <a:extLst>
                  <a:ext uri="{0D108BD9-81ED-4DB2-BD59-A6C34878D82A}">
                    <a16:rowId xmlns:a16="http://schemas.microsoft.com/office/drawing/2014/main" val="10004"/>
                  </a:ext>
                </a:extLst>
              </a:tr>
              <a:tr h="370840">
                <a:tc>
                  <a:txBody>
                    <a:bodyPr/>
                    <a:lstStyle/>
                    <a:p>
                      <a:r>
                        <a:rPr lang="de-DE" dirty="0" err="1"/>
                        <a:t>Shinko</a:t>
                      </a:r>
                      <a:endParaRPr lang="de-DE" dirty="0"/>
                    </a:p>
                  </a:txBody>
                  <a:tcPr/>
                </a:tc>
                <a:tc>
                  <a:txBody>
                    <a:bodyPr/>
                    <a:lstStyle/>
                    <a:p>
                      <a:r>
                        <a:rPr lang="de-DE" dirty="0"/>
                        <a:t>September</a:t>
                      </a:r>
                    </a:p>
                  </a:txBody>
                  <a:tcPr/>
                </a:tc>
                <a:extLst>
                  <a:ext uri="{0D108BD9-81ED-4DB2-BD59-A6C34878D82A}">
                    <a16:rowId xmlns:a16="http://schemas.microsoft.com/office/drawing/2014/main" val="10005"/>
                  </a:ext>
                </a:extLst>
              </a:tr>
              <a:tr h="370840">
                <a:tc>
                  <a:txBody>
                    <a:bodyPr/>
                    <a:lstStyle/>
                    <a:p>
                      <a:r>
                        <a:rPr lang="de-DE" dirty="0" err="1"/>
                        <a:t>Kil</a:t>
                      </a:r>
                      <a:r>
                        <a:rPr lang="de-DE" dirty="0"/>
                        <a:t> Tu </a:t>
                      </a:r>
                      <a:r>
                        <a:rPr lang="de-DE" dirty="0" err="1"/>
                        <a:t>Pear</a:t>
                      </a:r>
                      <a:endParaRPr lang="de-DE" dirty="0"/>
                    </a:p>
                  </a:txBody>
                  <a:tcPr/>
                </a:tc>
                <a:tc>
                  <a:txBody>
                    <a:bodyPr/>
                    <a:lstStyle/>
                    <a:p>
                      <a:r>
                        <a:rPr lang="de-DE" dirty="0"/>
                        <a:t>Oktober</a:t>
                      </a:r>
                    </a:p>
                  </a:txBody>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5399352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81114087-D362-2E41-B08E-1ABB69C7C18A}" type="slidenum">
              <a:rPr lang="de-DE" sz="1400">
                <a:cs typeface="Arial" charset="0"/>
              </a:rPr>
              <a:pPr eaLnBrk="1" hangingPunct="1"/>
              <a:t>26</a:t>
            </a:fld>
            <a:endParaRPr lang="de-DE" sz="1400">
              <a:cs typeface="Arial" charset="0"/>
            </a:endParaRPr>
          </a:p>
        </p:txBody>
      </p:sp>
      <p:sp>
        <p:nvSpPr>
          <p:cNvPr id="81922"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81923" name="Rectangle 3"/>
          <p:cNvSpPr>
            <a:spLocks noChangeArrowheads="1"/>
          </p:cNvSpPr>
          <p:nvPr/>
        </p:nvSpPr>
        <p:spPr bwMode="auto">
          <a:xfrm>
            <a:off x="0" y="163513"/>
            <a:ext cx="923651"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dirty="0"/>
              <a:t>Quitte</a:t>
            </a:r>
          </a:p>
        </p:txBody>
      </p:sp>
      <p:pic>
        <p:nvPicPr>
          <p:cNvPr id="81924" name="Picture 2" descr="http://www.obstsortendatenbank.de/osdb/sic/apfelquitte_sic_s0.jp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68256" y="790499"/>
            <a:ext cx="3810000" cy="5410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81925" name="Picture 4" descr="http://www.obstsortendatenbank.de/osdb/sic/birnenquitte_sic_s0.jpg">
            <a:hlinkClick r:id="rId3"/>
          </p:cNvPr>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671513" y="790499"/>
            <a:ext cx="3829050" cy="5445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9" name="Rechteck 8"/>
          <p:cNvSpPr/>
          <p:nvPr/>
        </p:nvSpPr>
        <p:spPr>
          <a:xfrm>
            <a:off x="5135787" y="6216650"/>
            <a:ext cx="3100387" cy="307975"/>
          </a:xfrm>
          <a:prstGeom prst="rect">
            <a:avLst/>
          </a:prstGeom>
        </p:spPr>
        <p:txBody>
          <a:bodyPr wrap="none">
            <a:spAutoFit/>
          </a:bodyPr>
          <a:lstStyle/>
          <a:p>
            <a:pPr>
              <a:defRPr/>
            </a:pPr>
            <a:r>
              <a:rPr lang="de-DE" sz="1400" dirty="0">
                <a:latin typeface="+mn-lt"/>
                <a:ea typeface="+mn-ea"/>
                <a:cs typeface="Arial" charset="0"/>
              </a:rPr>
              <a:t>Quelle www.obstsortendatenbank.de</a:t>
            </a:r>
          </a:p>
        </p:txBody>
      </p:sp>
    </p:spTree>
    <p:extLst>
      <p:ext uri="{BB962C8B-B14F-4D97-AF65-F5344CB8AC3E}">
        <p14:creationId xmlns:p14="http://schemas.microsoft.com/office/powerpoint/2010/main" val="14181446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6906507F-0849-D445-8C70-CFC6F151624E}" type="slidenum">
              <a:rPr lang="de-DE" sz="1400">
                <a:cs typeface="Arial" charset="0"/>
              </a:rPr>
              <a:pPr eaLnBrk="1" hangingPunct="1"/>
              <a:t>27</a:t>
            </a:fld>
            <a:endParaRPr lang="de-DE" sz="1400">
              <a:cs typeface="Arial" charset="0"/>
            </a:endParaRPr>
          </a:p>
        </p:txBody>
      </p:sp>
      <p:sp>
        <p:nvSpPr>
          <p:cNvPr id="79874"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79875" name="Rectangle 3"/>
          <p:cNvSpPr>
            <a:spLocks noChangeArrowheads="1"/>
          </p:cNvSpPr>
          <p:nvPr/>
        </p:nvSpPr>
        <p:spPr bwMode="auto">
          <a:xfrm>
            <a:off x="0" y="163513"/>
            <a:ext cx="2162772"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dirty="0" err="1"/>
              <a:t>Quitte</a:t>
            </a:r>
            <a:r>
              <a:rPr lang="de-DE" sz="2000" b="1" dirty="0" err="1">
                <a:solidFill>
                  <a:srgbClr val="C00000"/>
                </a:solidFill>
              </a:rPr>
              <a:t>Steckbrief</a:t>
            </a:r>
            <a:endParaRPr lang="de-DE" sz="2000" b="1" dirty="0">
              <a:solidFill>
                <a:srgbClr val="C00000"/>
              </a:solidFill>
            </a:endParaRPr>
          </a:p>
        </p:txBody>
      </p:sp>
      <p:sp>
        <p:nvSpPr>
          <p:cNvPr id="79876" name="Rectangle 4"/>
          <p:cNvSpPr>
            <a:spLocks noChangeArrowheads="1"/>
          </p:cNvSpPr>
          <p:nvPr/>
        </p:nvSpPr>
        <p:spPr bwMode="auto">
          <a:xfrm>
            <a:off x="179388" y="836613"/>
            <a:ext cx="8964612" cy="563231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de-DE" sz="2000" b="1" dirty="0"/>
              <a:t>Quitte </a:t>
            </a:r>
            <a:r>
              <a:rPr lang="de-DE" sz="2000" dirty="0"/>
              <a:t>(</a:t>
            </a:r>
            <a:r>
              <a:rPr lang="de-DE" sz="2000" dirty="0" err="1"/>
              <a:t>Cydonia</a:t>
            </a:r>
            <a:r>
              <a:rPr lang="de-DE" sz="2000" dirty="0"/>
              <a:t> </a:t>
            </a:r>
            <a:r>
              <a:rPr lang="de-DE" sz="2000" dirty="0" err="1"/>
              <a:t>oblonga</a:t>
            </a:r>
            <a:r>
              <a:rPr lang="de-DE" sz="2000" dirty="0"/>
              <a:t>)</a:t>
            </a:r>
          </a:p>
          <a:p>
            <a:endParaRPr lang="de-DE" sz="2000" dirty="0"/>
          </a:p>
          <a:p>
            <a:r>
              <a:rPr lang="de-DE" sz="2000" dirty="0"/>
              <a:t>Herkunft:	Italien, Turkestan (ist eine trockene Gebirgsregion in 			Zentralasien)</a:t>
            </a:r>
          </a:p>
          <a:p>
            <a:r>
              <a:rPr lang="de-DE" sz="2000" dirty="0"/>
              <a:t>Wuchshöhe:	ca. 4m</a:t>
            </a:r>
          </a:p>
          <a:p>
            <a:r>
              <a:rPr lang="de-DE" sz="2000" dirty="0"/>
              <a:t>Alter:		50-70 Jahre</a:t>
            </a:r>
          </a:p>
          <a:p>
            <a:r>
              <a:rPr lang="de-DE" sz="2000" dirty="0"/>
              <a:t>Standort:	warme, sonnige und geschützte Lage</a:t>
            </a:r>
          </a:p>
          <a:p>
            <a:r>
              <a:rPr lang="de-DE" sz="2000" dirty="0"/>
              <a:t>		nährstoffreicher, warmer und feuchter Boden, nicht zu 			kalkhaltig, lehmiger Boden, pH-Wert nicht über 7</a:t>
            </a:r>
          </a:p>
          <a:p>
            <a:r>
              <a:rPr lang="de-DE" sz="2000" dirty="0"/>
              <a:t>Früchte:	apfel- und birnenförmig, Birnenquitte hat ein weiches 			Fruchtfleisch was auch roh gegessen werden kann, 			Apfelquitten sind härter und können besser als Gelee oder 		Marmelade verwendet werden</a:t>
            </a:r>
          </a:p>
          <a:p>
            <a:r>
              <a:rPr lang="de-DE" sz="2000" dirty="0"/>
              <a:t>Ernte:		ab Mitte September bis zum ersten Frost</a:t>
            </a:r>
          </a:p>
          <a:p>
            <a:r>
              <a:rPr lang="de-DE" sz="2000" dirty="0"/>
              <a:t>Unterlagen:	Quitte oder Weißdorn</a:t>
            </a:r>
          </a:p>
          <a:p>
            <a:r>
              <a:rPr lang="de-DE" sz="2000" dirty="0"/>
              <a:t>Befruchtung:	Selbstfruchtbar</a:t>
            </a:r>
          </a:p>
          <a:p>
            <a:r>
              <a:rPr lang="de-DE" sz="2000" dirty="0"/>
              <a:t>Botanik:	die Quitte ist botanisch mit Apfel und Birne verwandt</a:t>
            </a:r>
          </a:p>
          <a:p>
            <a:r>
              <a:rPr lang="de-DE" sz="2000" dirty="0"/>
              <a:t>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18D00B7E-12AF-7C47-8C88-8E8176AE8801}" type="slidenum">
              <a:rPr lang="de-DE" sz="1400">
                <a:cs typeface="Arial" charset="0"/>
              </a:rPr>
              <a:pPr eaLnBrk="1" hangingPunct="1"/>
              <a:t>28</a:t>
            </a:fld>
            <a:endParaRPr lang="de-DE" sz="1400">
              <a:cs typeface="Arial" charset="0"/>
            </a:endParaRPr>
          </a:p>
        </p:txBody>
      </p:sp>
      <p:sp>
        <p:nvSpPr>
          <p:cNvPr id="83970"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83971" name="Rectangle 3"/>
          <p:cNvSpPr>
            <a:spLocks noChangeArrowheads="1"/>
          </p:cNvSpPr>
          <p:nvPr/>
        </p:nvSpPr>
        <p:spPr bwMode="auto">
          <a:xfrm>
            <a:off x="0" y="163513"/>
            <a:ext cx="1736373"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dirty="0" err="1"/>
              <a:t>Quitte</a:t>
            </a:r>
            <a:r>
              <a:rPr lang="de-DE" sz="2000" b="1" dirty="0" err="1">
                <a:solidFill>
                  <a:srgbClr val="C00000"/>
                </a:solidFill>
              </a:rPr>
              <a:t>Sorten</a:t>
            </a:r>
            <a:endParaRPr lang="de-DE" sz="2000" b="1" dirty="0">
              <a:solidFill>
                <a:srgbClr val="C00000"/>
              </a:solidFill>
            </a:endParaRPr>
          </a:p>
        </p:txBody>
      </p:sp>
      <p:sp>
        <p:nvSpPr>
          <p:cNvPr id="83972" name="Rectangle 4"/>
          <p:cNvSpPr>
            <a:spLocks noChangeArrowheads="1"/>
          </p:cNvSpPr>
          <p:nvPr/>
        </p:nvSpPr>
        <p:spPr bwMode="auto">
          <a:xfrm>
            <a:off x="179388" y="836613"/>
            <a:ext cx="8964612" cy="2216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de-DE" sz="2000" b="1" dirty="0"/>
              <a:t>Sortenübersicht</a:t>
            </a:r>
          </a:p>
          <a:p>
            <a:r>
              <a:rPr lang="de-DE" sz="2000" b="1" dirty="0"/>
              <a:t>Quitte</a:t>
            </a:r>
          </a:p>
          <a:p>
            <a:endParaRPr lang="de-DE" sz="2000" dirty="0"/>
          </a:p>
          <a:p>
            <a:endParaRPr lang="de-DE" sz="2000" dirty="0"/>
          </a:p>
          <a:p>
            <a:endParaRPr lang="de-DE" sz="2000" dirty="0"/>
          </a:p>
          <a:p>
            <a:endParaRPr lang="de-DE" sz="2000" dirty="0"/>
          </a:p>
          <a:p>
            <a:endParaRPr lang="de-DE" b="1" dirty="0"/>
          </a:p>
        </p:txBody>
      </p:sp>
      <p:graphicFrame>
        <p:nvGraphicFramePr>
          <p:cNvPr id="2" name="Tabelle 1"/>
          <p:cNvGraphicFramePr>
            <a:graphicFrameLocks noGrp="1"/>
          </p:cNvGraphicFramePr>
          <p:nvPr>
            <p:extLst>
              <p:ext uri="{D42A27DB-BD31-4B8C-83A1-F6EECF244321}">
                <p14:modId xmlns:p14="http://schemas.microsoft.com/office/powerpoint/2010/main" val="587275773"/>
              </p:ext>
            </p:extLst>
          </p:nvPr>
        </p:nvGraphicFramePr>
        <p:xfrm>
          <a:off x="323528" y="1615466"/>
          <a:ext cx="8496944" cy="4919224"/>
        </p:xfrm>
        <a:graphic>
          <a:graphicData uri="http://schemas.openxmlformats.org/drawingml/2006/table">
            <a:tbl>
              <a:tblPr firstRow="1" bandRow="1">
                <a:tableStyleId>{21E4AEA4-8DFA-4A89-87EB-49C32662AFE0}</a:tableStyleId>
              </a:tblPr>
              <a:tblGrid>
                <a:gridCol w="1494482">
                  <a:extLst>
                    <a:ext uri="{9D8B030D-6E8A-4147-A177-3AD203B41FA5}">
                      <a16:colId xmlns:a16="http://schemas.microsoft.com/office/drawing/2014/main" val="20000"/>
                    </a:ext>
                  </a:extLst>
                </a:gridCol>
                <a:gridCol w="2592288">
                  <a:extLst>
                    <a:ext uri="{9D8B030D-6E8A-4147-A177-3AD203B41FA5}">
                      <a16:colId xmlns:a16="http://schemas.microsoft.com/office/drawing/2014/main" val="20001"/>
                    </a:ext>
                  </a:extLst>
                </a:gridCol>
                <a:gridCol w="4410174">
                  <a:extLst>
                    <a:ext uri="{9D8B030D-6E8A-4147-A177-3AD203B41FA5}">
                      <a16:colId xmlns:a16="http://schemas.microsoft.com/office/drawing/2014/main" val="20002"/>
                    </a:ext>
                  </a:extLst>
                </a:gridCol>
              </a:tblGrid>
              <a:tr h="454883">
                <a:tc>
                  <a:txBody>
                    <a:bodyPr/>
                    <a:lstStyle/>
                    <a:p>
                      <a:r>
                        <a:rPr lang="de-DE" dirty="0"/>
                        <a:t>Quittenart</a:t>
                      </a:r>
                    </a:p>
                  </a:txBody>
                  <a:tcPr/>
                </a:tc>
                <a:tc>
                  <a:txBody>
                    <a:bodyPr/>
                    <a:lstStyle/>
                    <a:p>
                      <a:r>
                        <a:rPr lang="de-DE" dirty="0"/>
                        <a:t>Sorte</a:t>
                      </a:r>
                    </a:p>
                  </a:txBody>
                  <a:tcPr/>
                </a:tc>
                <a:tc>
                  <a:txBody>
                    <a:bodyPr/>
                    <a:lstStyle/>
                    <a:p>
                      <a:r>
                        <a:rPr lang="de-DE" dirty="0"/>
                        <a:t>Besonderheiten</a:t>
                      </a:r>
                    </a:p>
                  </a:txBody>
                  <a:tcPr/>
                </a:tc>
                <a:extLst>
                  <a:ext uri="{0D108BD9-81ED-4DB2-BD59-A6C34878D82A}">
                    <a16:rowId xmlns:a16="http://schemas.microsoft.com/office/drawing/2014/main" val="10000"/>
                  </a:ext>
                </a:extLst>
              </a:tr>
              <a:tr h="454883">
                <a:tc>
                  <a:txBody>
                    <a:bodyPr/>
                    <a:lstStyle/>
                    <a:p>
                      <a:r>
                        <a:rPr lang="de-DE" dirty="0"/>
                        <a:t>Birnenquitte</a:t>
                      </a:r>
                    </a:p>
                  </a:txBody>
                  <a:tcPr/>
                </a:tc>
                <a:tc>
                  <a:txBody>
                    <a:bodyPr/>
                    <a:lstStyle/>
                    <a:p>
                      <a:r>
                        <a:rPr lang="de-DE" dirty="0"/>
                        <a:t>“</a:t>
                      </a:r>
                      <a:r>
                        <a:rPr lang="de-DE" dirty="0" err="1"/>
                        <a:t>Beretzky</a:t>
                      </a:r>
                      <a:r>
                        <a:rPr lang="de-DE" dirty="0"/>
                        <a:t>“</a:t>
                      </a:r>
                    </a:p>
                  </a:txBody>
                  <a:tcPr/>
                </a:tc>
                <a:tc>
                  <a:txBody>
                    <a:bodyPr/>
                    <a:lstStyle/>
                    <a:p>
                      <a:r>
                        <a:rPr lang="de-DE" dirty="0"/>
                        <a:t>große Früchte</a:t>
                      </a:r>
                    </a:p>
                  </a:txBody>
                  <a:tcPr/>
                </a:tc>
                <a:extLst>
                  <a:ext uri="{0D108BD9-81ED-4DB2-BD59-A6C34878D82A}">
                    <a16:rowId xmlns:a16="http://schemas.microsoft.com/office/drawing/2014/main" val="10001"/>
                  </a:ext>
                </a:extLst>
              </a:tr>
              <a:tr h="45488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a:t>Birnenquitte</a:t>
                      </a:r>
                    </a:p>
                  </a:txBody>
                  <a:tcPr/>
                </a:tc>
                <a:tc>
                  <a:txBody>
                    <a:bodyPr/>
                    <a:lstStyle/>
                    <a:p>
                      <a:r>
                        <a:rPr lang="de-DE" dirty="0"/>
                        <a:t>„Champion“</a:t>
                      </a:r>
                    </a:p>
                  </a:txBody>
                  <a:tcPr/>
                </a:tc>
                <a:tc>
                  <a:txBody>
                    <a:bodyPr/>
                    <a:lstStyle/>
                    <a:p>
                      <a:r>
                        <a:rPr lang="de-DE" dirty="0"/>
                        <a:t>mittelgroße Früchte, saftig</a:t>
                      </a:r>
                    </a:p>
                  </a:txBody>
                  <a:tcPr/>
                </a:tc>
                <a:extLst>
                  <a:ext uri="{0D108BD9-81ED-4DB2-BD59-A6C34878D82A}">
                    <a16:rowId xmlns:a16="http://schemas.microsoft.com/office/drawing/2014/main" val="10002"/>
                  </a:ext>
                </a:extLst>
              </a:tr>
              <a:tr h="45488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a:t>Birnenquitte</a:t>
                      </a:r>
                    </a:p>
                  </a:txBody>
                  <a:tcPr/>
                </a:tc>
                <a:tc>
                  <a:txBody>
                    <a:bodyPr/>
                    <a:lstStyle/>
                    <a:p>
                      <a:r>
                        <a:rPr lang="de-DE" dirty="0"/>
                        <a:t>„</a:t>
                      </a:r>
                      <a:r>
                        <a:rPr lang="de-DE" dirty="0" err="1"/>
                        <a:t>Cukurgöbek</a:t>
                      </a:r>
                      <a:r>
                        <a:rPr lang="de-DE" dirty="0"/>
                        <a:t>“</a:t>
                      </a:r>
                    </a:p>
                  </a:txBody>
                  <a:tcPr/>
                </a:tc>
                <a:tc>
                  <a:txBody>
                    <a:bodyPr/>
                    <a:lstStyle/>
                    <a:p>
                      <a:r>
                        <a:rPr lang="de-DE" dirty="0"/>
                        <a:t>kleine bis mittelgroße Früchte</a:t>
                      </a:r>
                    </a:p>
                  </a:txBody>
                  <a:tcPr/>
                </a:tc>
                <a:extLst>
                  <a:ext uri="{0D108BD9-81ED-4DB2-BD59-A6C34878D82A}">
                    <a16:rowId xmlns:a16="http://schemas.microsoft.com/office/drawing/2014/main" val="10003"/>
                  </a:ext>
                </a:extLst>
              </a:tr>
              <a:tr h="454883">
                <a:tc>
                  <a:txBody>
                    <a:bodyPr/>
                    <a:lstStyle/>
                    <a:p>
                      <a:r>
                        <a:rPr lang="de-DE" dirty="0"/>
                        <a:t>Apfelquitte</a:t>
                      </a:r>
                    </a:p>
                  </a:txBody>
                  <a:tcPr/>
                </a:tc>
                <a:tc>
                  <a:txBody>
                    <a:bodyPr/>
                    <a:lstStyle/>
                    <a:p>
                      <a:r>
                        <a:rPr lang="de-DE" dirty="0"/>
                        <a:t>“</a:t>
                      </a:r>
                      <a:r>
                        <a:rPr lang="de-DE" dirty="0" err="1"/>
                        <a:t>Cydopom</a:t>
                      </a:r>
                      <a:r>
                        <a:rPr lang="de-DE" dirty="0"/>
                        <a:t>“</a:t>
                      </a:r>
                    </a:p>
                  </a:txBody>
                  <a:tcPr/>
                </a:tc>
                <a:tc>
                  <a:txBody>
                    <a:bodyPr/>
                    <a:lstStyle/>
                    <a:p>
                      <a:r>
                        <a:rPr lang="de-DE" dirty="0"/>
                        <a:t>hoher Ertrag, roh genießbar</a:t>
                      </a:r>
                    </a:p>
                  </a:txBody>
                  <a:tcPr/>
                </a:tc>
                <a:extLst>
                  <a:ext uri="{0D108BD9-81ED-4DB2-BD59-A6C34878D82A}">
                    <a16:rowId xmlns:a16="http://schemas.microsoft.com/office/drawing/2014/main" val="10004"/>
                  </a:ext>
                </a:extLst>
              </a:tr>
              <a:tr h="45488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a:t>Birnenquitte</a:t>
                      </a:r>
                    </a:p>
                  </a:txBody>
                  <a:tcPr/>
                </a:tc>
                <a:tc>
                  <a:txBody>
                    <a:bodyPr/>
                    <a:lstStyle/>
                    <a:p>
                      <a:r>
                        <a:rPr lang="de-DE" dirty="0"/>
                        <a:t>„</a:t>
                      </a:r>
                      <a:r>
                        <a:rPr lang="de-DE" dirty="0" err="1"/>
                        <a:t>Cydora</a:t>
                      </a:r>
                      <a:r>
                        <a:rPr lang="de-DE" dirty="0"/>
                        <a:t> </a:t>
                      </a:r>
                      <a:r>
                        <a:rPr lang="de-DE" dirty="0" err="1"/>
                        <a:t>Robusta</a:t>
                      </a:r>
                      <a:r>
                        <a:rPr lang="de-DE" dirty="0"/>
                        <a:t>“</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a:t>mittelgroße bis große Früchte</a:t>
                      </a:r>
                    </a:p>
                  </a:txBody>
                  <a:tcPr/>
                </a:tc>
                <a:extLst>
                  <a:ext uri="{0D108BD9-81ED-4DB2-BD59-A6C34878D82A}">
                    <a16:rowId xmlns:a16="http://schemas.microsoft.com/office/drawing/2014/main" val="10005"/>
                  </a:ext>
                </a:extLst>
              </a:tr>
              <a:tr h="45488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a:t>Birnenquitte</a:t>
                      </a:r>
                    </a:p>
                  </a:txBody>
                  <a:tcPr/>
                </a:tc>
                <a:tc>
                  <a:txBody>
                    <a:bodyPr/>
                    <a:lstStyle/>
                    <a:p>
                      <a:r>
                        <a:rPr lang="de-DE" dirty="0"/>
                        <a:t>„</a:t>
                      </a:r>
                      <a:r>
                        <a:rPr lang="de-DE" dirty="0" err="1"/>
                        <a:t>Hemus</a:t>
                      </a:r>
                      <a:r>
                        <a:rPr lang="de-DE" dirty="0"/>
                        <a:t>“</a:t>
                      </a:r>
                    </a:p>
                  </a:txBody>
                  <a:tcPr/>
                </a:tc>
                <a:tc>
                  <a:txBody>
                    <a:bodyPr/>
                    <a:lstStyle/>
                    <a:p>
                      <a:r>
                        <a:rPr lang="de-DE" dirty="0"/>
                        <a:t>weiches Fruchtfleisch</a:t>
                      </a:r>
                    </a:p>
                  </a:txBody>
                  <a:tcPr/>
                </a:tc>
                <a:extLst>
                  <a:ext uri="{0D108BD9-81ED-4DB2-BD59-A6C34878D82A}">
                    <a16:rowId xmlns:a16="http://schemas.microsoft.com/office/drawing/2014/main" val="10006"/>
                  </a:ext>
                </a:extLst>
              </a:tr>
              <a:tr h="45488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a:t>Birnenquitte</a:t>
                      </a:r>
                    </a:p>
                  </a:txBody>
                  <a:tcPr/>
                </a:tc>
                <a:tc>
                  <a:txBody>
                    <a:bodyPr/>
                    <a:lstStyle/>
                    <a:p>
                      <a:r>
                        <a:rPr lang="de-DE" dirty="0"/>
                        <a:t>„</a:t>
                      </a:r>
                      <a:r>
                        <a:rPr lang="de-DE" dirty="0" err="1"/>
                        <a:t>Ingenheimer</a:t>
                      </a:r>
                      <a:r>
                        <a:rPr lang="de-DE" dirty="0"/>
                        <a:t> Riesenquitte“</a:t>
                      </a:r>
                    </a:p>
                  </a:txBody>
                  <a:tcPr/>
                </a:tc>
                <a:tc>
                  <a:txBody>
                    <a:bodyPr/>
                    <a:lstStyle/>
                    <a:p>
                      <a:r>
                        <a:rPr lang="de-DE" dirty="0"/>
                        <a:t>sehr große Früchte, sehr starkwüchsig</a:t>
                      </a:r>
                    </a:p>
                  </a:txBody>
                  <a:tcPr/>
                </a:tc>
                <a:extLst>
                  <a:ext uri="{0D108BD9-81ED-4DB2-BD59-A6C34878D82A}">
                    <a16:rowId xmlns:a16="http://schemas.microsoft.com/office/drawing/2014/main" val="10007"/>
                  </a:ext>
                </a:extLst>
              </a:tr>
              <a:tr h="45488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a:t>Apfelquitte</a:t>
                      </a:r>
                    </a:p>
                  </a:txBody>
                  <a:tcPr/>
                </a:tc>
                <a:tc>
                  <a:txBody>
                    <a:bodyPr/>
                    <a:lstStyle/>
                    <a:p>
                      <a:r>
                        <a:rPr lang="de-DE" dirty="0"/>
                        <a:t>„Konstantinopeler“</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a:t>mittelgroße bis große Früchte</a:t>
                      </a:r>
                    </a:p>
                  </a:txBody>
                  <a:tcPr/>
                </a:tc>
                <a:extLst>
                  <a:ext uri="{0D108BD9-81ED-4DB2-BD59-A6C34878D82A}">
                    <a16:rowId xmlns:a16="http://schemas.microsoft.com/office/drawing/2014/main" val="10008"/>
                  </a:ext>
                </a:extLst>
              </a:tr>
              <a:tr h="45488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a:t>Birnenquitte</a:t>
                      </a:r>
                    </a:p>
                  </a:txBody>
                  <a:tcPr/>
                </a:tc>
                <a:tc>
                  <a:txBody>
                    <a:bodyPr/>
                    <a:lstStyle/>
                    <a:p>
                      <a:r>
                        <a:rPr lang="de-DE" dirty="0"/>
                        <a:t>“Portugiesische Birnenquitte“</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a:t>mittelgroße bis große Früchte, saftige Früchte, starkwüchsig</a:t>
                      </a:r>
                    </a:p>
                  </a:txBody>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20276076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18D00B7E-12AF-7C47-8C88-8E8176AE8801}" type="slidenum">
              <a:rPr lang="de-DE" sz="1400">
                <a:cs typeface="Arial" charset="0"/>
              </a:rPr>
              <a:pPr eaLnBrk="1" hangingPunct="1"/>
              <a:t>29</a:t>
            </a:fld>
            <a:endParaRPr lang="de-DE" sz="1400">
              <a:cs typeface="Arial" charset="0"/>
            </a:endParaRPr>
          </a:p>
        </p:txBody>
      </p:sp>
      <p:sp>
        <p:nvSpPr>
          <p:cNvPr id="83970"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83971" name="Rectangle 3"/>
          <p:cNvSpPr>
            <a:spLocks noChangeArrowheads="1"/>
          </p:cNvSpPr>
          <p:nvPr/>
        </p:nvSpPr>
        <p:spPr bwMode="auto">
          <a:xfrm>
            <a:off x="0" y="163513"/>
            <a:ext cx="2263761"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dirty="0" err="1"/>
              <a:t>Quitte</a:t>
            </a:r>
            <a:r>
              <a:rPr lang="de-DE" sz="2000" b="1" dirty="0" err="1">
                <a:solidFill>
                  <a:srgbClr val="C00000"/>
                </a:solidFill>
              </a:rPr>
              <a:t>Unterlagen</a:t>
            </a:r>
            <a:endParaRPr lang="de-DE" sz="2000" b="1" dirty="0">
              <a:solidFill>
                <a:srgbClr val="C00000"/>
              </a:solidFill>
            </a:endParaRPr>
          </a:p>
        </p:txBody>
      </p:sp>
      <p:sp>
        <p:nvSpPr>
          <p:cNvPr id="83972" name="Rectangle 4"/>
          <p:cNvSpPr>
            <a:spLocks noChangeArrowheads="1"/>
          </p:cNvSpPr>
          <p:nvPr/>
        </p:nvSpPr>
        <p:spPr bwMode="auto">
          <a:xfrm>
            <a:off x="179388" y="836613"/>
            <a:ext cx="8964612" cy="2216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de-DE" sz="2000" b="1"/>
              <a:t>Veredlungsunterlagen</a:t>
            </a:r>
          </a:p>
          <a:p>
            <a:r>
              <a:rPr lang="de-DE" sz="2000" b="1"/>
              <a:t>Quitte</a:t>
            </a:r>
          </a:p>
          <a:p>
            <a:endParaRPr lang="de-DE" sz="2000"/>
          </a:p>
          <a:p>
            <a:endParaRPr lang="de-DE" sz="2000"/>
          </a:p>
          <a:p>
            <a:endParaRPr lang="de-DE" sz="2000"/>
          </a:p>
          <a:p>
            <a:endParaRPr lang="de-DE" sz="2000"/>
          </a:p>
          <a:p>
            <a:endParaRPr lang="de-DE" b="1"/>
          </a:p>
        </p:txBody>
      </p:sp>
      <p:graphicFrame>
        <p:nvGraphicFramePr>
          <p:cNvPr id="6" name="Tabelle 5"/>
          <p:cNvGraphicFramePr>
            <a:graphicFrameLocks noGrp="1"/>
          </p:cNvGraphicFramePr>
          <p:nvPr/>
        </p:nvGraphicFramePr>
        <p:xfrm>
          <a:off x="285750" y="1785938"/>
          <a:ext cx="7715250" cy="1114425"/>
        </p:xfrm>
        <a:graphic>
          <a:graphicData uri="http://schemas.openxmlformats.org/drawingml/2006/table">
            <a:tbl>
              <a:tblPr/>
              <a:tblGrid>
                <a:gridCol w="3071813">
                  <a:extLst>
                    <a:ext uri="{9D8B030D-6E8A-4147-A177-3AD203B41FA5}">
                      <a16:colId xmlns:a16="http://schemas.microsoft.com/office/drawing/2014/main" val="20000"/>
                    </a:ext>
                  </a:extLst>
                </a:gridCol>
                <a:gridCol w="4643437">
                  <a:extLst>
                    <a:ext uri="{9D8B030D-6E8A-4147-A177-3AD203B41FA5}">
                      <a16:colId xmlns:a16="http://schemas.microsoft.com/office/drawing/2014/main" val="20001"/>
                    </a:ext>
                  </a:extLst>
                </a:gridCol>
              </a:tblGrid>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1" i="0" u="none" strike="noStrike" cap="none" normalizeH="0" baseline="0">
                          <a:ln>
                            <a:noFill/>
                          </a:ln>
                          <a:solidFill>
                            <a:srgbClr val="FFFFFF"/>
                          </a:solidFill>
                          <a:effectLst/>
                          <a:latin typeface="Arial" charset="0"/>
                          <a:ea typeface="ＭＳ Ｐゴシック" charset="0"/>
                          <a:cs typeface="Arial" charset="0"/>
                        </a:rPr>
                        <a:t>Veredlungsunterlage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1" i="0" u="none" strike="noStrike" cap="none" normalizeH="0" baseline="0">
                          <a:ln>
                            <a:noFill/>
                          </a:ln>
                          <a:solidFill>
                            <a:srgbClr val="FFFFFF"/>
                          </a:solidFill>
                          <a:effectLst/>
                          <a:latin typeface="Arial" charset="0"/>
                          <a:ea typeface="ＭＳ Ｐゴシック" charset="0"/>
                          <a:cs typeface="Arial" charset="0"/>
                        </a:rPr>
                        <a:t>Eigenschaften</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extLst>
                  <a:ext uri="{0D108BD9-81ED-4DB2-BD59-A6C34878D82A}">
                    <a16:rowId xmlns:a16="http://schemas.microsoft.com/office/drawing/2014/main" val="10000"/>
                  </a:ext>
                </a:extLst>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a:ln>
                            <a:noFill/>
                          </a:ln>
                          <a:solidFill>
                            <a:srgbClr val="000000"/>
                          </a:solidFill>
                          <a:effectLst/>
                          <a:latin typeface="Arial" charset="0"/>
                          <a:ea typeface="ＭＳ Ｐゴシック" charset="0"/>
                          <a:cs typeface="Arial" charset="0"/>
                        </a:rPr>
                        <a:t>Weißdorn/Eberesche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a:ln>
                            <a:noFill/>
                          </a:ln>
                          <a:solidFill>
                            <a:srgbClr val="000000"/>
                          </a:solidFill>
                          <a:effectLst/>
                          <a:latin typeface="Arial" charset="0"/>
                          <a:ea typeface="ＭＳ Ｐゴシック" charset="0"/>
                          <a:cs typeface="Arial" charset="0"/>
                        </a:rPr>
                        <a:t>stark wachsend</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extLst>
                  <a:ext uri="{0D108BD9-81ED-4DB2-BD59-A6C34878D82A}">
                    <a16:rowId xmlns:a16="http://schemas.microsoft.com/office/drawing/2014/main" val="10001"/>
                  </a:ext>
                </a:extLst>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a:ln>
                            <a:noFill/>
                          </a:ln>
                          <a:solidFill>
                            <a:srgbClr val="000000"/>
                          </a:solidFill>
                          <a:effectLst/>
                          <a:latin typeface="Arial" charset="0"/>
                          <a:ea typeface="ＭＳ Ｐゴシック" charset="0"/>
                          <a:cs typeface="Arial" charset="0"/>
                        </a:rPr>
                        <a:t>Quitte A</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a:ln>
                            <a:noFill/>
                          </a:ln>
                          <a:solidFill>
                            <a:srgbClr val="000000"/>
                          </a:solidFill>
                          <a:effectLst/>
                          <a:latin typeface="Arial" charset="0"/>
                          <a:ea typeface="ＭＳ Ｐゴシック" charset="0"/>
                          <a:cs typeface="Arial" charset="0"/>
                        </a:rPr>
                        <a:t>mittel/schwach wachsend</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extLst>
                  <a:ext uri="{0D108BD9-81ED-4DB2-BD59-A6C34878D82A}">
                    <a16:rowId xmlns:a16="http://schemas.microsoft.com/office/drawing/2014/main" val="10002"/>
                  </a:ext>
                </a:extLst>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B9D9D038-7D1F-5A40-965F-7DA411761431}" type="slidenum">
              <a:rPr lang="de-DE" sz="1400">
                <a:cs typeface="Arial" charset="0"/>
              </a:rPr>
              <a:pPr eaLnBrk="1" hangingPunct="1"/>
              <a:t>3</a:t>
            </a:fld>
            <a:endParaRPr lang="de-DE" sz="1400">
              <a:cs typeface="Arial" charset="0"/>
            </a:endParaRPr>
          </a:p>
        </p:txBody>
      </p:sp>
      <p:sp>
        <p:nvSpPr>
          <p:cNvPr id="19458"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19459" name="Rectangle 3"/>
          <p:cNvSpPr>
            <a:spLocks noChangeArrowheads="1"/>
          </p:cNvSpPr>
          <p:nvPr/>
        </p:nvSpPr>
        <p:spPr bwMode="auto">
          <a:xfrm>
            <a:off x="0" y="163513"/>
            <a:ext cx="3446463" cy="400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a:t>Übersicht der Obstgehölze</a:t>
            </a:r>
          </a:p>
        </p:txBody>
      </p:sp>
      <p:sp>
        <p:nvSpPr>
          <p:cNvPr id="19460" name="Rectangle 4"/>
          <p:cNvSpPr>
            <a:spLocks noChangeArrowheads="1"/>
          </p:cNvSpPr>
          <p:nvPr/>
        </p:nvSpPr>
        <p:spPr bwMode="auto">
          <a:xfrm>
            <a:off x="179388" y="836613"/>
            <a:ext cx="8713787" cy="532453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de-DE" sz="2000" b="1" dirty="0"/>
              <a:t>Nach den Pflanzenfamilien der Obstgehölze</a:t>
            </a:r>
          </a:p>
          <a:p>
            <a:endParaRPr lang="de-DE" sz="2000" b="1" dirty="0"/>
          </a:p>
          <a:p>
            <a:r>
              <a:rPr lang="de-DE" sz="2000" u="sng" dirty="0"/>
              <a:t>-Rosengewächsen</a:t>
            </a:r>
            <a:r>
              <a:rPr lang="de-DE" sz="2000" dirty="0"/>
              <a:t> (</a:t>
            </a:r>
            <a:r>
              <a:rPr lang="de-DE" sz="2000" dirty="0" err="1"/>
              <a:t>Rosaceae</a:t>
            </a:r>
            <a:r>
              <a:rPr lang="de-DE" sz="2000" dirty="0"/>
              <a:t>):	</a:t>
            </a:r>
          </a:p>
          <a:p>
            <a:r>
              <a:rPr lang="de-DE" sz="2000" dirty="0"/>
              <a:t>Apfel, Birne, Quitte, Edeleberesche, Kirsche, Pflaume, Pfirsich, Aprikose, Erdbeere, Himbeere, Brombeere</a:t>
            </a:r>
          </a:p>
          <a:p>
            <a:endParaRPr lang="de-DE" sz="2000" dirty="0"/>
          </a:p>
          <a:p>
            <a:r>
              <a:rPr lang="de-DE" sz="2000" u="sng" dirty="0"/>
              <a:t>-Steinbrechgewächsen</a:t>
            </a:r>
            <a:r>
              <a:rPr lang="de-DE" sz="2000" dirty="0"/>
              <a:t> (</a:t>
            </a:r>
            <a:r>
              <a:rPr lang="de-DE" sz="2000" dirty="0" err="1"/>
              <a:t>Saxifragaceae</a:t>
            </a:r>
            <a:r>
              <a:rPr lang="de-DE" sz="2000" dirty="0"/>
              <a:t>):</a:t>
            </a:r>
          </a:p>
          <a:p>
            <a:r>
              <a:rPr lang="de-DE" sz="2000" dirty="0"/>
              <a:t>Johannis- und Stachelbeere</a:t>
            </a:r>
          </a:p>
          <a:p>
            <a:endParaRPr lang="de-DE" sz="2000" dirty="0"/>
          </a:p>
          <a:p>
            <a:r>
              <a:rPr lang="de-DE" sz="2000" u="sng" dirty="0"/>
              <a:t>-Weingewächsen</a:t>
            </a:r>
            <a:r>
              <a:rPr lang="de-DE" sz="2000" dirty="0"/>
              <a:t> (</a:t>
            </a:r>
            <a:r>
              <a:rPr lang="de-DE" sz="2000" dirty="0" err="1"/>
              <a:t>Vitaceae</a:t>
            </a:r>
            <a:r>
              <a:rPr lang="de-DE" sz="2000" dirty="0"/>
              <a:t>):</a:t>
            </a:r>
          </a:p>
          <a:p>
            <a:r>
              <a:rPr lang="de-DE" sz="2000" dirty="0"/>
              <a:t>Weinrebe</a:t>
            </a:r>
          </a:p>
          <a:p>
            <a:endParaRPr lang="de-DE" sz="2000" dirty="0"/>
          </a:p>
          <a:p>
            <a:r>
              <a:rPr lang="de-DE" sz="2000" u="sng" dirty="0"/>
              <a:t>-</a:t>
            </a:r>
            <a:r>
              <a:rPr lang="de-DE" sz="2000" u="sng" dirty="0" err="1"/>
              <a:t>Walnußgewächsen</a:t>
            </a:r>
            <a:r>
              <a:rPr lang="de-DE" sz="2000" dirty="0"/>
              <a:t> (</a:t>
            </a:r>
            <a:r>
              <a:rPr lang="de-DE" sz="2000" dirty="0" err="1"/>
              <a:t>Juglandaceae</a:t>
            </a:r>
            <a:r>
              <a:rPr lang="de-DE" sz="2000" dirty="0"/>
              <a:t>):</a:t>
            </a:r>
          </a:p>
          <a:p>
            <a:r>
              <a:rPr lang="de-DE" sz="2000" dirty="0" err="1"/>
              <a:t>Walnuß</a:t>
            </a:r>
            <a:endParaRPr lang="de-DE" sz="2000" dirty="0"/>
          </a:p>
          <a:p>
            <a:endParaRPr lang="de-DE" sz="2000" dirty="0"/>
          </a:p>
          <a:p>
            <a:r>
              <a:rPr lang="de-DE" sz="2000" u="sng" dirty="0"/>
              <a:t>-Birkengewächsen</a:t>
            </a:r>
            <a:r>
              <a:rPr lang="de-DE" sz="2000" dirty="0"/>
              <a:t> (Betulaceae):</a:t>
            </a:r>
          </a:p>
          <a:p>
            <a:r>
              <a:rPr lang="de-DE" sz="2000" dirty="0" err="1"/>
              <a:t>Haselnuß</a:t>
            </a:r>
            <a:endParaRPr lang="de-DE" sz="20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Foliennummernplatzhalter 2"/>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5FFDDE2D-0504-5C4E-8AEC-5B34E72DC253}" type="slidenum">
              <a:rPr lang="de-DE" sz="1400">
                <a:cs typeface="Arial" charset="0"/>
              </a:rPr>
              <a:pPr eaLnBrk="1" hangingPunct="1"/>
              <a:t>30</a:t>
            </a:fld>
            <a:endParaRPr lang="de-DE" sz="1400">
              <a:cs typeface="Arial" charset="0"/>
            </a:endParaRPr>
          </a:p>
        </p:txBody>
      </p:sp>
      <p:sp>
        <p:nvSpPr>
          <p:cNvPr id="86018" name="Rectangle 6"/>
          <p:cNvSpPr>
            <a:spLocks noChangeArrowheads="1"/>
          </p:cNvSpPr>
          <p:nvPr/>
        </p:nvSpPr>
        <p:spPr bwMode="auto">
          <a:xfrm>
            <a:off x="0" y="163513"/>
            <a:ext cx="1720343"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dirty="0" err="1"/>
              <a:t>Quitte</a:t>
            </a:r>
            <a:r>
              <a:rPr lang="de-DE" sz="2000" b="1" dirty="0" err="1">
                <a:solidFill>
                  <a:srgbClr val="FF0000"/>
                </a:solidFill>
              </a:rPr>
              <a:t>Bilder</a:t>
            </a:r>
            <a:r>
              <a:rPr lang="de-DE" sz="2000" b="1" dirty="0"/>
              <a:t> </a:t>
            </a:r>
          </a:p>
        </p:txBody>
      </p:sp>
      <p:sp>
        <p:nvSpPr>
          <p:cNvPr id="86019" name="Text Box 5"/>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pic>
        <p:nvPicPr>
          <p:cNvPr id="3" name="Inhaltsplatzhalter 2"/>
          <p:cNvPicPr>
            <a:picLocks noGrp="1" noChangeAspect="1"/>
          </p:cNvPicPr>
          <p:nvPr>
            <p:ph/>
          </p:nvPr>
        </p:nvPicPr>
        <p:blipFill>
          <a:blip r:embed="rId3" cstate="email">
            <a:extLst>
              <a:ext uri="{28A0092B-C50C-407E-A947-70E740481C1C}">
                <a14:useLocalDpi xmlns:a14="http://schemas.microsoft.com/office/drawing/2010/main" val="0"/>
              </a:ext>
            </a:extLst>
          </a:blip>
          <a:stretch>
            <a:fillRect/>
          </a:stretch>
        </p:blipFill>
        <p:spPr>
          <a:xfrm>
            <a:off x="251520" y="908720"/>
            <a:ext cx="4681881" cy="3511411"/>
          </a:xfrm>
        </p:spPr>
      </p:pic>
      <p:pic>
        <p:nvPicPr>
          <p:cNvPr id="4" name="Bild 3"/>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4139952" y="3380706"/>
            <a:ext cx="3923928" cy="2942946"/>
          </a:xfrm>
          <a:prstGeom prst="rect">
            <a:avLst/>
          </a:prstGeom>
        </p:spPr>
      </p:pic>
    </p:spTree>
    <p:extLst>
      <p:ext uri="{BB962C8B-B14F-4D97-AF65-F5344CB8AC3E}">
        <p14:creationId xmlns:p14="http://schemas.microsoft.com/office/powerpoint/2010/main" val="18659763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Foliennummernplatzhalter 2"/>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5FFDDE2D-0504-5C4E-8AEC-5B34E72DC253}" type="slidenum">
              <a:rPr lang="de-DE" sz="1400">
                <a:cs typeface="Arial" charset="0"/>
              </a:rPr>
              <a:pPr eaLnBrk="1" hangingPunct="1"/>
              <a:t>31</a:t>
            </a:fld>
            <a:endParaRPr lang="de-DE" sz="1400">
              <a:cs typeface="Arial" charset="0"/>
            </a:endParaRPr>
          </a:p>
        </p:txBody>
      </p:sp>
      <p:sp>
        <p:nvSpPr>
          <p:cNvPr id="86018" name="Rectangle 6"/>
          <p:cNvSpPr>
            <a:spLocks noChangeArrowheads="1"/>
          </p:cNvSpPr>
          <p:nvPr/>
        </p:nvSpPr>
        <p:spPr bwMode="auto">
          <a:xfrm>
            <a:off x="0" y="163513"/>
            <a:ext cx="3842719"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dirty="0" err="1"/>
              <a:t>Quitte</a:t>
            </a:r>
            <a:r>
              <a:rPr lang="de-DE" sz="2000" b="1" dirty="0" err="1">
                <a:solidFill>
                  <a:srgbClr val="C00000"/>
                </a:solidFill>
              </a:rPr>
              <a:t>Austrieb</a:t>
            </a:r>
            <a:r>
              <a:rPr lang="de-DE" sz="2000" b="1" dirty="0"/>
              <a:t> der Unterlage </a:t>
            </a:r>
          </a:p>
        </p:txBody>
      </p:sp>
      <p:sp>
        <p:nvSpPr>
          <p:cNvPr id="86019" name="Text Box 5"/>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pic>
        <p:nvPicPr>
          <p:cNvPr id="86020" name="Inhaltsplatzhalter 6" descr="Bild 399.jpg"/>
          <p:cNvPicPr>
            <a:picLocks noGrp="1" noChangeAspect="1"/>
          </p:cNvPicPr>
          <p:nvPr>
            <p:ph/>
          </p:nvPr>
        </p:nvPicPr>
        <p:blipFill>
          <a:blip r:embed="rId3" cstate="email">
            <a:lum bright="10000"/>
            <a:extLst>
              <a:ext uri="{28A0092B-C50C-407E-A947-70E740481C1C}">
                <a14:useLocalDpi xmlns:a14="http://schemas.microsoft.com/office/drawing/2010/main" val="0"/>
              </a:ext>
            </a:extLst>
          </a:blip>
          <a:srcRect/>
          <a:stretch>
            <a:fillRect/>
          </a:stretch>
        </p:blipFill>
        <p:spPr bwMode="auto">
          <a:xfrm>
            <a:off x="4286250" y="1000125"/>
            <a:ext cx="3694113" cy="5105400"/>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86021" name="Inhaltsplatzhalter 6" descr="Bild 402.jpg"/>
          <p:cNvPicPr>
            <a:picLocks noChangeAspect="1"/>
          </p:cNvPicPr>
          <p:nvPr/>
        </p:nvPicPr>
        <p:blipFill>
          <a:blip r:embed="rId4" cstate="email">
            <a:lum bright="10000"/>
            <a:extLst>
              <a:ext uri="{28A0092B-C50C-407E-A947-70E740481C1C}">
                <a14:useLocalDpi xmlns:a14="http://schemas.microsoft.com/office/drawing/2010/main" val="0"/>
              </a:ext>
            </a:extLst>
          </a:blip>
          <a:srcRect/>
          <a:stretch>
            <a:fillRect/>
          </a:stretch>
        </p:blipFill>
        <p:spPr bwMode="auto">
          <a:xfrm>
            <a:off x="357188" y="1000125"/>
            <a:ext cx="3819525" cy="50927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EB761919-F7CF-374B-BD70-471E7339CE26}" type="slidenum">
              <a:rPr lang="de-DE" sz="1400">
                <a:cs typeface="Arial" charset="0"/>
              </a:rPr>
              <a:pPr eaLnBrk="1" hangingPunct="1"/>
              <a:t>32</a:t>
            </a:fld>
            <a:endParaRPr lang="de-DE" sz="1400">
              <a:cs typeface="Arial" charset="0"/>
            </a:endParaRPr>
          </a:p>
        </p:txBody>
      </p:sp>
      <p:sp>
        <p:nvSpPr>
          <p:cNvPr id="104450"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104451" name="Rectangle 3"/>
          <p:cNvSpPr>
            <a:spLocks noChangeArrowheads="1"/>
          </p:cNvSpPr>
          <p:nvPr/>
        </p:nvSpPr>
        <p:spPr bwMode="auto">
          <a:xfrm>
            <a:off x="0" y="163513"/>
            <a:ext cx="4160113"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dirty="0"/>
              <a:t>Kirsche (Süß- und Sauerkirsche)</a:t>
            </a:r>
          </a:p>
        </p:txBody>
      </p:sp>
      <p:pic>
        <p:nvPicPr>
          <p:cNvPr id="104452" name="Picture 10" descr="http://www.obstsortendatenbank.de/osdb/deu/buettners_rote_knorpelkirsche_deu_s0.jpg">
            <a:hlinkClick r:id="rId3"/>
          </p:cNvPr>
          <p:cNvPicPr>
            <a:picLocks noChangeAspect="1" noChangeArrowheads="1"/>
          </p:cNvPicPr>
          <p:nvPr/>
        </p:nvPicPr>
        <p:blipFill>
          <a:blip r:embed="rId4" cstate="email">
            <a:extLst>
              <a:ext uri="{28A0092B-C50C-407E-A947-70E740481C1C}">
                <a14:useLocalDpi xmlns:a14="http://schemas.microsoft.com/office/drawing/2010/main" val="0"/>
              </a:ext>
            </a:extLst>
          </a:blip>
          <a:srcRect r="2779" b="8974"/>
          <a:stretch>
            <a:fillRect/>
          </a:stretch>
        </p:blipFill>
        <p:spPr bwMode="auto">
          <a:xfrm>
            <a:off x="323850" y="836613"/>
            <a:ext cx="3887788" cy="5308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4453" name="Picture 12" descr="http://www.obstsortendatenbank.de/osdb/deu/grosse_schwarze_knorpelkirsche_deu_s0.jpg">
            <a:hlinkClick r:id="rId3"/>
          </p:cNvPr>
          <p:cNvPicPr>
            <a:picLocks noChangeAspect="1" noChangeArrowheads="1"/>
          </p:cNvPicPr>
          <p:nvPr/>
        </p:nvPicPr>
        <p:blipFill>
          <a:blip r:embed="rId5" cstate="email">
            <a:extLst>
              <a:ext uri="{28A0092B-C50C-407E-A947-70E740481C1C}">
                <a14:useLocalDpi xmlns:a14="http://schemas.microsoft.com/office/drawing/2010/main" val="0"/>
              </a:ext>
            </a:extLst>
          </a:blip>
          <a:srcRect r="2779" b="8974"/>
          <a:stretch>
            <a:fillRect/>
          </a:stretch>
        </p:blipFill>
        <p:spPr bwMode="auto">
          <a:xfrm>
            <a:off x="4284663" y="836613"/>
            <a:ext cx="3887787" cy="5308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9" name="Rechteck 8"/>
          <p:cNvSpPr/>
          <p:nvPr/>
        </p:nvSpPr>
        <p:spPr>
          <a:xfrm>
            <a:off x="5072063" y="6216650"/>
            <a:ext cx="3100387" cy="307975"/>
          </a:xfrm>
          <a:prstGeom prst="rect">
            <a:avLst/>
          </a:prstGeom>
        </p:spPr>
        <p:txBody>
          <a:bodyPr wrap="none">
            <a:spAutoFit/>
          </a:bodyPr>
          <a:lstStyle/>
          <a:p>
            <a:pPr>
              <a:defRPr/>
            </a:pPr>
            <a:r>
              <a:rPr lang="de-DE" sz="1400" dirty="0">
                <a:latin typeface="+mn-lt"/>
                <a:ea typeface="+mn-ea"/>
                <a:cs typeface="Arial" charset="0"/>
              </a:rPr>
              <a:t>Quelle www.obstsortendatenbank.de</a:t>
            </a:r>
          </a:p>
        </p:txBody>
      </p:sp>
    </p:spTree>
    <p:extLst>
      <p:ext uri="{BB962C8B-B14F-4D97-AF65-F5344CB8AC3E}">
        <p14:creationId xmlns:p14="http://schemas.microsoft.com/office/powerpoint/2010/main" val="378831545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760FBEA7-41B3-E248-8A35-80F04B7710AE}" type="slidenum">
              <a:rPr lang="de-DE" sz="1400">
                <a:cs typeface="Arial" charset="0"/>
              </a:rPr>
              <a:pPr eaLnBrk="1" hangingPunct="1"/>
              <a:t>33</a:t>
            </a:fld>
            <a:endParaRPr lang="de-DE" sz="1400">
              <a:cs typeface="Arial" charset="0"/>
            </a:endParaRPr>
          </a:p>
        </p:txBody>
      </p:sp>
      <p:sp>
        <p:nvSpPr>
          <p:cNvPr id="88066"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88067" name="Rectangle 3"/>
          <p:cNvSpPr>
            <a:spLocks noChangeArrowheads="1"/>
          </p:cNvSpPr>
          <p:nvPr/>
        </p:nvSpPr>
        <p:spPr bwMode="auto">
          <a:xfrm>
            <a:off x="0" y="163513"/>
            <a:ext cx="2807179"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dirty="0" err="1"/>
              <a:t>Süßkirsche</a:t>
            </a:r>
            <a:r>
              <a:rPr lang="de-DE" sz="2000" b="1" dirty="0" err="1">
                <a:solidFill>
                  <a:srgbClr val="C00000"/>
                </a:solidFill>
              </a:rPr>
              <a:t>Steckbrief</a:t>
            </a:r>
            <a:endParaRPr lang="de-DE" sz="2000" b="1" dirty="0">
              <a:solidFill>
                <a:srgbClr val="C00000"/>
              </a:solidFill>
            </a:endParaRPr>
          </a:p>
        </p:txBody>
      </p:sp>
      <p:sp>
        <p:nvSpPr>
          <p:cNvPr id="88068" name="Rectangle 4"/>
          <p:cNvSpPr>
            <a:spLocks noChangeArrowheads="1"/>
          </p:cNvSpPr>
          <p:nvPr/>
        </p:nvSpPr>
        <p:spPr bwMode="auto">
          <a:xfrm>
            <a:off x="179388" y="836613"/>
            <a:ext cx="8964612" cy="563231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de-DE" sz="2000" b="1" dirty="0"/>
              <a:t>Süßkirsche </a:t>
            </a:r>
            <a:r>
              <a:rPr lang="de-DE" sz="2000" dirty="0"/>
              <a:t>(</a:t>
            </a:r>
            <a:r>
              <a:rPr lang="de-DE" sz="2000" dirty="0" err="1"/>
              <a:t>Prunus</a:t>
            </a:r>
            <a:r>
              <a:rPr lang="de-DE" sz="2000" dirty="0"/>
              <a:t> </a:t>
            </a:r>
            <a:r>
              <a:rPr lang="de-DE" sz="2000" dirty="0" err="1"/>
              <a:t>avium</a:t>
            </a:r>
            <a:r>
              <a:rPr lang="de-DE" sz="2000" dirty="0"/>
              <a:t>)</a:t>
            </a:r>
          </a:p>
          <a:p>
            <a:endParaRPr lang="de-DE" sz="2000" dirty="0"/>
          </a:p>
          <a:p>
            <a:r>
              <a:rPr lang="de-DE" sz="2000" dirty="0"/>
              <a:t>Botanik:	Wildform unserer Süßkirsche ist die heimische 				Vogelkirsche</a:t>
            </a:r>
          </a:p>
          <a:p>
            <a:r>
              <a:rPr lang="de-DE" sz="2000" dirty="0"/>
              <a:t>Herkunft:	Erste Kulturformen entstanden am Schwarzen 				Meer (westliches Asien und südöstliches Europa)</a:t>
            </a:r>
          </a:p>
          <a:p>
            <a:r>
              <a:rPr lang="de-DE" sz="2000" dirty="0"/>
              <a:t>Wuchshöhe:	ca. 20m</a:t>
            </a:r>
          </a:p>
          <a:p>
            <a:r>
              <a:rPr lang="de-DE" sz="2000" dirty="0"/>
              <a:t>Alter:		45-55 aber auch bis 100 Jahren möglich</a:t>
            </a:r>
          </a:p>
          <a:p>
            <a:r>
              <a:rPr lang="de-DE" sz="2000" dirty="0"/>
              <a:t>Standort:	warme Lagen, sonnig bis halbschattig;</a:t>
            </a:r>
          </a:p>
          <a:p>
            <a:r>
              <a:rPr lang="de-DE" sz="2000" dirty="0"/>
              <a:t>		Nährstoff- und kalkreicher, tiefgründiger Boden, </a:t>
            </a:r>
          </a:p>
          <a:p>
            <a:r>
              <a:rPr lang="de-DE" sz="2000" dirty="0"/>
              <a:t>		keine Staunässe, keine schweren Tonböden oder reinen 			Sandboden, pH-Wert 6,5-7</a:t>
            </a:r>
          </a:p>
          <a:p>
            <a:r>
              <a:rPr lang="de-DE" sz="2000" dirty="0"/>
              <a:t>		Süßkirschen nie nach sich selbst pflanzen </a:t>
            </a:r>
          </a:p>
          <a:p>
            <a:r>
              <a:rPr lang="de-DE" sz="2000" dirty="0"/>
              <a:t>		(Bodenmüdigkeit beachten !)</a:t>
            </a:r>
          </a:p>
          <a:p>
            <a:r>
              <a:rPr lang="de-DE" sz="2000" dirty="0"/>
              <a:t>Wurzelform:	breit und tief, Tiefwurzler, </a:t>
            </a:r>
            <a:r>
              <a:rPr lang="de-DE" sz="2000" dirty="0" err="1"/>
              <a:t>Herzwurzler</a:t>
            </a:r>
            <a:endParaRPr lang="de-DE" sz="2000" dirty="0"/>
          </a:p>
          <a:p>
            <a:r>
              <a:rPr lang="de-DE" sz="2000" dirty="0"/>
              <a:t>Fruchtinhalt:	Vitamin C, Folsäure, Kalium, Kalzium, Magnesium, Eisen, 		Phosphor, viel Anthocyane</a:t>
            </a:r>
          </a:p>
          <a:p>
            <a:endParaRPr lang="de-DE" sz="20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92849A96-92E2-3D4F-B112-6BA2C3E90463}" type="slidenum">
              <a:rPr lang="de-DE" sz="1400">
                <a:cs typeface="Arial" charset="0"/>
              </a:rPr>
              <a:pPr eaLnBrk="1" hangingPunct="1"/>
              <a:t>34</a:t>
            </a:fld>
            <a:endParaRPr lang="de-DE" sz="1400">
              <a:cs typeface="Arial" charset="0"/>
            </a:endParaRPr>
          </a:p>
        </p:txBody>
      </p:sp>
      <p:sp>
        <p:nvSpPr>
          <p:cNvPr id="90114"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90115" name="Rectangle 3"/>
          <p:cNvSpPr>
            <a:spLocks noChangeArrowheads="1"/>
          </p:cNvSpPr>
          <p:nvPr/>
        </p:nvSpPr>
        <p:spPr bwMode="auto">
          <a:xfrm>
            <a:off x="0" y="163513"/>
            <a:ext cx="2380780"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dirty="0" err="1"/>
              <a:t>Süßkirsche</a:t>
            </a:r>
            <a:r>
              <a:rPr lang="de-DE" sz="2000" b="1" dirty="0" err="1">
                <a:solidFill>
                  <a:srgbClr val="C00000"/>
                </a:solidFill>
              </a:rPr>
              <a:t>Sorten</a:t>
            </a:r>
            <a:endParaRPr lang="de-DE" sz="2000" b="1" dirty="0"/>
          </a:p>
        </p:txBody>
      </p:sp>
      <p:sp>
        <p:nvSpPr>
          <p:cNvPr id="90116" name="Rectangle 4"/>
          <p:cNvSpPr>
            <a:spLocks noChangeArrowheads="1"/>
          </p:cNvSpPr>
          <p:nvPr/>
        </p:nvSpPr>
        <p:spPr bwMode="auto">
          <a:xfrm>
            <a:off x="179388" y="836613"/>
            <a:ext cx="8640762" cy="132343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de-DE" sz="2000" b="1" dirty="0"/>
              <a:t>Kirschwochen</a:t>
            </a:r>
            <a:endParaRPr lang="de-DE" sz="2000" dirty="0"/>
          </a:p>
          <a:p>
            <a:r>
              <a:rPr lang="de-DE" sz="2000" dirty="0"/>
              <a:t>Einteilung der Reifezeit von Kirschen wird in Kirschwochen </a:t>
            </a:r>
          </a:p>
          <a:p>
            <a:r>
              <a:rPr lang="de-DE" sz="2000" dirty="0"/>
              <a:t>(12 Kirschwochen) angegeben. Sorten, die bis zum Anfang der 4. Kirschwoche reifen werden selten von der Kirschfruchtfliege befallen.</a:t>
            </a:r>
          </a:p>
        </p:txBody>
      </p:sp>
      <p:graphicFrame>
        <p:nvGraphicFramePr>
          <p:cNvPr id="3" name="Tabelle 2"/>
          <p:cNvGraphicFramePr>
            <a:graphicFrameLocks noGrp="1"/>
          </p:cNvGraphicFramePr>
          <p:nvPr>
            <p:extLst>
              <p:ext uri="{D42A27DB-BD31-4B8C-83A1-F6EECF244321}">
                <p14:modId xmlns:p14="http://schemas.microsoft.com/office/powerpoint/2010/main" val="3580973141"/>
              </p:ext>
            </p:extLst>
          </p:nvPr>
        </p:nvGraphicFramePr>
        <p:xfrm>
          <a:off x="287301" y="2526090"/>
          <a:ext cx="8532849" cy="3774440"/>
        </p:xfrm>
        <a:graphic>
          <a:graphicData uri="http://schemas.openxmlformats.org/drawingml/2006/table">
            <a:tbl>
              <a:tblPr firstRow="1" bandRow="1">
                <a:tableStyleId>{284E427A-3D55-4303-BF80-6455036E1DE7}</a:tableStyleId>
              </a:tblPr>
              <a:tblGrid>
                <a:gridCol w="1823258">
                  <a:extLst>
                    <a:ext uri="{9D8B030D-6E8A-4147-A177-3AD203B41FA5}">
                      <a16:colId xmlns:a16="http://schemas.microsoft.com/office/drawing/2014/main" val="20000"/>
                    </a:ext>
                  </a:extLst>
                </a:gridCol>
                <a:gridCol w="1021025">
                  <a:extLst>
                    <a:ext uri="{9D8B030D-6E8A-4147-A177-3AD203B41FA5}">
                      <a16:colId xmlns:a16="http://schemas.microsoft.com/office/drawing/2014/main" val="20001"/>
                    </a:ext>
                  </a:extLst>
                </a:gridCol>
                <a:gridCol w="2735113">
                  <a:extLst>
                    <a:ext uri="{9D8B030D-6E8A-4147-A177-3AD203B41FA5}">
                      <a16:colId xmlns:a16="http://schemas.microsoft.com/office/drawing/2014/main" val="20002"/>
                    </a:ext>
                  </a:extLst>
                </a:gridCol>
                <a:gridCol w="2953453">
                  <a:extLst>
                    <a:ext uri="{9D8B030D-6E8A-4147-A177-3AD203B41FA5}">
                      <a16:colId xmlns:a16="http://schemas.microsoft.com/office/drawing/2014/main" val="20003"/>
                    </a:ext>
                  </a:extLst>
                </a:gridCol>
              </a:tblGrid>
              <a:tr h="370840">
                <a:tc>
                  <a:txBody>
                    <a:bodyPr/>
                    <a:lstStyle/>
                    <a:p>
                      <a:r>
                        <a:rPr lang="de-DE" dirty="0"/>
                        <a:t>Woche</a:t>
                      </a:r>
                    </a:p>
                  </a:txBody>
                  <a:tcPr/>
                </a:tc>
                <a:tc>
                  <a:txBody>
                    <a:bodyPr/>
                    <a:lstStyle/>
                    <a:p>
                      <a:r>
                        <a:rPr lang="de-DE" dirty="0"/>
                        <a:t>Tage</a:t>
                      </a:r>
                    </a:p>
                  </a:txBody>
                  <a:tcPr/>
                </a:tc>
                <a:tc>
                  <a:txBody>
                    <a:bodyPr/>
                    <a:lstStyle/>
                    <a:p>
                      <a:r>
                        <a:rPr lang="de-DE" dirty="0"/>
                        <a:t>Zeitraum</a:t>
                      </a:r>
                    </a:p>
                  </a:txBody>
                  <a:tcPr/>
                </a:tc>
                <a:tc>
                  <a:txBody>
                    <a:bodyPr/>
                    <a:lstStyle/>
                    <a:p>
                      <a:r>
                        <a:rPr lang="de-DE" dirty="0"/>
                        <a:t>Sorte</a:t>
                      </a:r>
                    </a:p>
                  </a:txBody>
                  <a:tcPr/>
                </a:tc>
                <a:extLst>
                  <a:ext uri="{0D108BD9-81ED-4DB2-BD59-A6C34878D82A}">
                    <a16:rowId xmlns:a16="http://schemas.microsoft.com/office/drawing/2014/main" val="10000"/>
                  </a:ext>
                </a:extLst>
              </a:tr>
              <a:tr h="370840">
                <a:tc>
                  <a:txBody>
                    <a:bodyPr/>
                    <a:lstStyle/>
                    <a:p>
                      <a:r>
                        <a:rPr lang="de-DE" dirty="0"/>
                        <a:t>1. Kirschwoche</a:t>
                      </a:r>
                    </a:p>
                  </a:txBody>
                  <a:tcPr/>
                </a:tc>
                <a:tc>
                  <a:txBody>
                    <a:bodyPr/>
                    <a:lstStyle/>
                    <a:p>
                      <a:r>
                        <a:rPr lang="de-DE" dirty="0"/>
                        <a:t>14 Tage</a:t>
                      </a:r>
                    </a:p>
                  </a:txBody>
                  <a:tcPr/>
                </a:tc>
                <a:tc>
                  <a:txBody>
                    <a:bodyPr/>
                    <a:lstStyle/>
                    <a:p>
                      <a:r>
                        <a:rPr lang="de-DE" dirty="0"/>
                        <a:t>24. Mai</a:t>
                      </a:r>
                      <a:r>
                        <a:rPr lang="de-DE" baseline="0" dirty="0"/>
                        <a:t> – 6. Juni</a:t>
                      </a:r>
                      <a:endParaRPr lang="de-DE" dirty="0"/>
                    </a:p>
                  </a:txBody>
                  <a:tcPr/>
                </a:tc>
                <a:tc>
                  <a:txBody>
                    <a:bodyPr/>
                    <a:lstStyle/>
                    <a:p>
                      <a:r>
                        <a:rPr lang="de-DE" dirty="0" err="1"/>
                        <a:t>Nalina</a:t>
                      </a:r>
                      <a:endParaRPr lang="de-DE" dirty="0"/>
                    </a:p>
                  </a:txBody>
                  <a:tcPr/>
                </a:tc>
                <a:extLst>
                  <a:ext uri="{0D108BD9-81ED-4DB2-BD59-A6C34878D82A}">
                    <a16:rowId xmlns:a16="http://schemas.microsoft.com/office/drawing/2014/main" val="10001"/>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a:t>2. Kirschwoche</a:t>
                      </a:r>
                    </a:p>
                  </a:txBody>
                  <a:tcPr/>
                </a:tc>
                <a:tc>
                  <a:txBody>
                    <a:bodyPr/>
                    <a:lstStyle/>
                    <a:p>
                      <a:r>
                        <a:rPr lang="de-DE" dirty="0"/>
                        <a:t>12 Tage</a:t>
                      </a:r>
                    </a:p>
                  </a:txBody>
                  <a:tcPr/>
                </a:tc>
                <a:tc>
                  <a:txBody>
                    <a:bodyPr/>
                    <a:lstStyle/>
                    <a:p>
                      <a:r>
                        <a:rPr lang="de-DE" dirty="0"/>
                        <a:t>8. Juni – 19. Juni</a:t>
                      </a:r>
                    </a:p>
                  </a:txBody>
                  <a:tcPr/>
                </a:tc>
                <a:tc>
                  <a:txBody>
                    <a:bodyPr/>
                    <a:lstStyle/>
                    <a:p>
                      <a:r>
                        <a:rPr lang="de-DE" dirty="0" err="1"/>
                        <a:t>Burlat</a:t>
                      </a:r>
                      <a:endParaRPr lang="de-DE" dirty="0"/>
                    </a:p>
                  </a:txBody>
                  <a:tcPr/>
                </a:tc>
                <a:extLst>
                  <a:ext uri="{0D108BD9-81ED-4DB2-BD59-A6C34878D82A}">
                    <a16:rowId xmlns:a16="http://schemas.microsoft.com/office/drawing/2014/main" val="10002"/>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a:t>3. Kirschwoche</a:t>
                      </a:r>
                    </a:p>
                  </a:txBody>
                  <a:tcPr/>
                </a:tc>
                <a:tc>
                  <a:txBody>
                    <a:bodyPr/>
                    <a:lstStyle/>
                    <a:p>
                      <a:r>
                        <a:rPr lang="de-DE" dirty="0"/>
                        <a:t>11 Tage</a:t>
                      </a:r>
                    </a:p>
                  </a:txBody>
                  <a:tcPr/>
                </a:tc>
                <a:tc>
                  <a:txBody>
                    <a:bodyPr/>
                    <a:lstStyle/>
                    <a:p>
                      <a:r>
                        <a:rPr lang="de-DE" dirty="0"/>
                        <a:t>20. Juni – 30 Juni</a:t>
                      </a:r>
                    </a:p>
                  </a:txBody>
                  <a:tcPr/>
                </a:tc>
                <a:tc>
                  <a:txBody>
                    <a:bodyPr/>
                    <a:lstStyle/>
                    <a:p>
                      <a:r>
                        <a:rPr lang="de-DE" dirty="0"/>
                        <a:t>Early Rivers</a:t>
                      </a:r>
                    </a:p>
                  </a:txBody>
                  <a:tcPr/>
                </a:tc>
                <a:extLst>
                  <a:ext uri="{0D108BD9-81ED-4DB2-BD59-A6C34878D82A}">
                    <a16:rowId xmlns:a16="http://schemas.microsoft.com/office/drawing/2014/main" val="10003"/>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a:t>4. Kirschwoche</a:t>
                      </a:r>
                    </a:p>
                  </a:txBody>
                  <a:tcPr/>
                </a:tc>
                <a:tc>
                  <a:txBody>
                    <a:bodyPr/>
                    <a:lstStyle/>
                    <a:p>
                      <a:r>
                        <a:rPr lang="de-DE" dirty="0"/>
                        <a:t>13 Tage</a:t>
                      </a:r>
                    </a:p>
                  </a:txBody>
                  <a:tcPr/>
                </a:tc>
                <a:tc>
                  <a:txBody>
                    <a:bodyPr/>
                    <a:lstStyle/>
                    <a:p>
                      <a:r>
                        <a:rPr lang="de-DE" dirty="0"/>
                        <a:t>1. Juli – 13 Juli</a:t>
                      </a:r>
                    </a:p>
                  </a:txBody>
                  <a:tcPr/>
                </a:tc>
                <a:tc>
                  <a:txBody>
                    <a:bodyPr/>
                    <a:lstStyle/>
                    <a:p>
                      <a:r>
                        <a:rPr lang="de-DE" dirty="0"/>
                        <a:t>Merton Glory</a:t>
                      </a:r>
                    </a:p>
                  </a:txBody>
                  <a:tcPr/>
                </a:tc>
                <a:extLst>
                  <a:ext uri="{0D108BD9-81ED-4DB2-BD59-A6C34878D82A}">
                    <a16:rowId xmlns:a16="http://schemas.microsoft.com/office/drawing/2014/main" val="10004"/>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a:t>5. Kirschwoche</a:t>
                      </a:r>
                    </a:p>
                  </a:txBody>
                  <a:tcPr/>
                </a:tc>
                <a:tc>
                  <a:txBody>
                    <a:bodyPr/>
                    <a:lstStyle/>
                    <a:p>
                      <a:r>
                        <a:rPr lang="de-DE" dirty="0"/>
                        <a:t>12 Tage</a:t>
                      </a:r>
                    </a:p>
                  </a:txBody>
                  <a:tcPr/>
                </a:tc>
                <a:tc>
                  <a:txBody>
                    <a:bodyPr/>
                    <a:lstStyle/>
                    <a:p>
                      <a:r>
                        <a:rPr lang="de-DE" dirty="0"/>
                        <a:t>14. Juli – 25. Juli</a:t>
                      </a:r>
                    </a:p>
                  </a:txBody>
                  <a:tcPr/>
                </a:tc>
                <a:tc>
                  <a:txBody>
                    <a:bodyPr/>
                    <a:lstStyle/>
                    <a:p>
                      <a:r>
                        <a:rPr lang="de-DE" dirty="0"/>
                        <a:t>Van, Büttners Rote Knorpelkirsche</a:t>
                      </a:r>
                    </a:p>
                  </a:txBody>
                  <a:tcPr/>
                </a:tc>
                <a:extLst>
                  <a:ext uri="{0D108BD9-81ED-4DB2-BD59-A6C34878D82A}">
                    <a16:rowId xmlns:a16="http://schemas.microsoft.com/office/drawing/2014/main" val="10005"/>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a:t>6. Kirschwoche</a:t>
                      </a:r>
                    </a:p>
                  </a:txBody>
                  <a:tcPr/>
                </a:tc>
                <a:tc>
                  <a:txBody>
                    <a:bodyPr/>
                    <a:lstStyle/>
                    <a:p>
                      <a:r>
                        <a:rPr lang="de-DE" dirty="0"/>
                        <a:t>15 Tage</a:t>
                      </a:r>
                    </a:p>
                  </a:txBody>
                  <a:tcPr/>
                </a:tc>
                <a:tc>
                  <a:txBody>
                    <a:bodyPr/>
                    <a:lstStyle/>
                    <a:p>
                      <a:r>
                        <a:rPr lang="de-DE" dirty="0"/>
                        <a:t>26. Juli – 9. August</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a:t>Van, Büttners Rote Knorpelkirsche</a:t>
                      </a:r>
                    </a:p>
                  </a:txBody>
                  <a:tcPr/>
                </a:tc>
                <a:extLst>
                  <a:ext uri="{0D108BD9-81ED-4DB2-BD59-A6C34878D82A}">
                    <a16:rowId xmlns:a16="http://schemas.microsoft.com/office/drawing/2014/main" val="10006"/>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a:t>7. Kirschwoche</a:t>
                      </a:r>
                    </a:p>
                  </a:txBody>
                  <a:tcPr/>
                </a:tc>
                <a:tc>
                  <a:txBody>
                    <a:bodyPr/>
                    <a:lstStyle/>
                    <a:p>
                      <a:r>
                        <a:rPr lang="de-DE" dirty="0"/>
                        <a:t>11 Tage</a:t>
                      </a:r>
                    </a:p>
                  </a:txBody>
                  <a:tcPr/>
                </a:tc>
                <a:tc>
                  <a:txBody>
                    <a:bodyPr/>
                    <a:lstStyle/>
                    <a:p>
                      <a:r>
                        <a:rPr lang="de-DE" dirty="0"/>
                        <a:t>10. August – 20. August</a:t>
                      </a:r>
                    </a:p>
                  </a:txBody>
                  <a:tcPr/>
                </a:tc>
                <a:tc>
                  <a:txBody>
                    <a:bodyPr/>
                    <a:lstStyle/>
                    <a:p>
                      <a:r>
                        <a:rPr lang="de-DE" dirty="0" err="1"/>
                        <a:t>Hedelfinger</a:t>
                      </a:r>
                      <a:r>
                        <a:rPr lang="de-DE" dirty="0"/>
                        <a:t>, </a:t>
                      </a:r>
                      <a:r>
                        <a:rPr lang="de-DE" dirty="0" err="1"/>
                        <a:t>Lapins</a:t>
                      </a:r>
                      <a:r>
                        <a:rPr lang="de-DE" dirty="0"/>
                        <a:t>, Katalin</a:t>
                      </a:r>
                    </a:p>
                  </a:txBody>
                  <a:tcPr/>
                </a:tc>
                <a:extLst>
                  <a:ext uri="{0D108BD9-81ED-4DB2-BD59-A6C34878D82A}">
                    <a16:rowId xmlns:a16="http://schemas.microsoft.com/office/drawing/2014/main" val="10007"/>
                  </a:ext>
                </a:extLst>
              </a:tr>
            </a:tbl>
          </a:graphicData>
        </a:graphic>
      </p:graphicFrame>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7CC4AF33-F1B9-D346-A06E-B4CDF5679360}" type="slidenum">
              <a:rPr lang="de-DE" sz="1400">
                <a:cs typeface="Arial" charset="0"/>
              </a:rPr>
              <a:pPr eaLnBrk="1" hangingPunct="1"/>
              <a:t>35</a:t>
            </a:fld>
            <a:endParaRPr lang="de-DE" sz="1400">
              <a:cs typeface="Arial" charset="0"/>
            </a:endParaRPr>
          </a:p>
        </p:txBody>
      </p:sp>
      <p:sp>
        <p:nvSpPr>
          <p:cNvPr id="96258"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96259" name="Rectangle 3"/>
          <p:cNvSpPr>
            <a:spLocks noChangeArrowheads="1"/>
          </p:cNvSpPr>
          <p:nvPr/>
        </p:nvSpPr>
        <p:spPr bwMode="auto">
          <a:xfrm>
            <a:off x="0" y="163513"/>
            <a:ext cx="2380780"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dirty="0" err="1"/>
              <a:t>Süßkirsche</a:t>
            </a:r>
            <a:r>
              <a:rPr lang="de-DE" sz="2000" b="1" dirty="0" err="1">
                <a:solidFill>
                  <a:srgbClr val="C00000"/>
                </a:solidFill>
              </a:rPr>
              <a:t>Sorten</a:t>
            </a:r>
            <a:endParaRPr lang="de-DE" sz="2000" b="1" dirty="0">
              <a:solidFill>
                <a:srgbClr val="C00000"/>
              </a:solidFill>
            </a:endParaRPr>
          </a:p>
        </p:txBody>
      </p:sp>
      <p:sp>
        <p:nvSpPr>
          <p:cNvPr id="96260" name="Rectangle 4"/>
          <p:cNvSpPr>
            <a:spLocks noChangeArrowheads="1"/>
          </p:cNvSpPr>
          <p:nvPr/>
        </p:nvSpPr>
        <p:spPr bwMode="auto">
          <a:xfrm>
            <a:off x="179388" y="836613"/>
            <a:ext cx="8640762" cy="6778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de-DE" sz="2000" b="1" dirty="0"/>
              <a:t>Fruchtfarbe</a:t>
            </a:r>
            <a:endParaRPr lang="de-DE" sz="2000" dirty="0"/>
          </a:p>
          <a:p>
            <a:endParaRPr lang="de-DE" b="1" dirty="0"/>
          </a:p>
        </p:txBody>
      </p:sp>
      <p:graphicFrame>
        <p:nvGraphicFramePr>
          <p:cNvPr id="6" name="Tabelle 5"/>
          <p:cNvGraphicFramePr>
            <a:graphicFrameLocks noGrp="1"/>
          </p:cNvGraphicFramePr>
          <p:nvPr/>
        </p:nvGraphicFramePr>
        <p:xfrm>
          <a:off x="467544" y="2420888"/>
          <a:ext cx="5976664" cy="4034440"/>
        </p:xfrm>
        <a:graphic>
          <a:graphicData uri="http://schemas.openxmlformats.org/drawingml/2006/table">
            <a:tbl>
              <a:tblPr>
                <a:tableStyleId>{284E427A-3D55-4303-BF80-6455036E1DE7}</a:tableStyleId>
              </a:tblPr>
              <a:tblGrid>
                <a:gridCol w="3672408">
                  <a:extLst>
                    <a:ext uri="{9D8B030D-6E8A-4147-A177-3AD203B41FA5}">
                      <a16:colId xmlns:a16="http://schemas.microsoft.com/office/drawing/2014/main" val="20000"/>
                    </a:ext>
                  </a:extLst>
                </a:gridCol>
                <a:gridCol w="2304256">
                  <a:extLst>
                    <a:ext uri="{9D8B030D-6E8A-4147-A177-3AD203B41FA5}">
                      <a16:colId xmlns:a16="http://schemas.microsoft.com/office/drawing/2014/main" val="20001"/>
                    </a:ext>
                  </a:extLst>
                </a:gridCol>
              </a:tblGrid>
              <a:tr h="12808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1" u="none" strike="noStrike" cap="none" normalizeH="0" baseline="0" dirty="0">
                          <a:ln>
                            <a:noFill/>
                          </a:ln>
                          <a:effectLst/>
                        </a:rPr>
                        <a:t>Sorten</a:t>
                      </a:r>
                      <a:endParaRPr kumimoji="0" lang="de-DE" sz="1800" b="1" i="0" u="none" strike="noStrike" cap="none" normalizeH="0" baseline="0" dirty="0">
                        <a:ln>
                          <a:noFill/>
                        </a:ln>
                        <a:solidFill>
                          <a:srgbClr val="FFFFFF"/>
                        </a:solidFill>
                        <a:effectLst/>
                        <a:latin typeface="Arial" charset="0"/>
                        <a:ea typeface="ＭＳ Ｐゴシック" charset="0"/>
                        <a:cs typeface="Arial" charset="0"/>
                      </a:endParaRPr>
                    </a:p>
                  </a:txBody>
                  <a:tcP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1" u="none" strike="noStrike" cap="none" normalizeH="0" baseline="0" dirty="0">
                          <a:ln>
                            <a:noFill/>
                          </a:ln>
                          <a:effectLst/>
                        </a:rPr>
                        <a:t>Fruchtfarbe</a:t>
                      </a:r>
                      <a:endParaRPr kumimoji="0" lang="de-DE" sz="1800" b="1" i="0" u="none" strike="noStrike" cap="none" normalizeH="0" baseline="0" dirty="0">
                        <a:ln>
                          <a:noFill/>
                        </a:ln>
                        <a:solidFill>
                          <a:srgbClr val="FFFFFF"/>
                        </a:solidFill>
                        <a:effectLst/>
                        <a:latin typeface="Arial" charset="0"/>
                        <a:ea typeface="ＭＳ Ｐゴシック" charset="0"/>
                        <a:cs typeface="Arial" charset="0"/>
                      </a:endParaRPr>
                    </a:p>
                  </a:txBody>
                  <a:tcPr horzOverflow="overflow"/>
                </a:tc>
                <a:extLst>
                  <a:ext uri="{0D108BD9-81ED-4DB2-BD59-A6C34878D82A}">
                    <a16:rowId xmlns:a16="http://schemas.microsoft.com/office/drawing/2014/main" val="10000"/>
                  </a:ext>
                </a:extLst>
              </a:tr>
              <a:tr h="36686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u="none" strike="noStrike" cap="none" normalizeH="0" baseline="0">
                          <a:ln>
                            <a:noFill/>
                          </a:ln>
                          <a:effectLst/>
                        </a:rPr>
                        <a:t>Burlat</a:t>
                      </a:r>
                      <a:endParaRPr kumimoji="0" lang="de-DE" sz="1800" b="0" i="0" u="none" strike="noStrike" cap="none" normalizeH="0" baseline="0">
                        <a:ln>
                          <a:noFill/>
                        </a:ln>
                        <a:solidFill>
                          <a:srgbClr val="000000"/>
                        </a:solidFill>
                        <a:effectLst/>
                        <a:latin typeface="Arial" charset="0"/>
                        <a:ea typeface="ＭＳ Ｐゴシック" charset="0"/>
                        <a:cs typeface="Arial" charset="0"/>
                      </a:endParaRPr>
                    </a:p>
                  </a:txBody>
                  <a:tcP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u="none" strike="noStrike" cap="none" normalizeH="0" baseline="0" dirty="0">
                          <a:ln>
                            <a:noFill/>
                          </a:ln>
                          <a:effectLst/>
                        </a:rPr>
                        <a:t>schwarzrot</a:t>
                      </a:r>
                      <a:endParaRPr kumimoji="0" lang="de-DE" sz="1800" b="0" i="0" u="none" strike="noStrike" cap="none" normalizeH="0" baseline="0" dirty="0">
                        <a:ln>
                          <a:noFill/>
                        </a:ln>
                        <a:solidFill>
                          <a:srgbClr val="000000"/>
                        </a:solidFill>
                        <a:effectLst/>
                        <a:latin typeface="Arial" charset="0"/>
                        <a:ea typeface="ＭＳ Ｐゴシック" charset="0"/>
                        <a:cs typeface="Arial" charset="0"/>
                      </a:endParaRPr>
                    </a:p>
                  </a:txBody>
                  <a:tcPr horzOverflow="overflow"/>
                </a:tc>
                <a:extLst>
                  <a:ext uri="{0D108BD9-81ED-4DB2-BD59-A6C34878D82A}">
                    <a16:rowId xmlns:a16="http://schemas.microsoft.com/office/drawing/2014/main" val="10001"/>
                  </a:ext>
                </a:extLst>
              </a:tr>
              <a:tr h="36686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u="none" strike="noStrike" cap="none" normalizeH="0" baseline="0" dirty="0" err="1">
                          <a:ln>
                            <a:noFill/>
                          </a:ln>
                          <a:effectLst/>
                        </a:rPr>
                        <a:t>Farnstedter</a:t>
                      </a:r>
                      <a:r>
                        <a:rPr kumimoji="0" lang="de-DE" sz="1800" u="none" strike="noStrike" cap="none" normalizeH="0" baseline="0" dirty="0">
                          <a:ln>
                            <a:noFill/>
                          </a:ln>
                          <a:effectLst/>
                        </a:rPr>
                        <a:t> Schwarze</a:t>
                      </a:r>
                      <a:endParaRPr kumimoji="0" lang="de-DE" sz="1800" b="0" i="0" u="none" strike="noStrike" cap="none" normalizeH="0" baseline="0" dirty="0">
                        <a:ln>
                          <a:noFill/>
                        </a:ln>
                        <a:solidFill>
                          <a:srgbClr val="000000"/>
                        </a:solidFill>
                        <a:effectLst/>
                        <a:latin typeface="Arial" charset="0"/>
                        <a:ea typeface="ＭＳ Ｐゴシック" charset="0"/>
                        <a:cs typeface="Arial" charset="0"/>
                      </a:endParaRPr>
                    </a:p>
                  </a:txBody>
                  <a:tcP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u="none" strike="noStrike" cap="none" normalizeH="0" baseline="0" dirty="0">
                          <a:ln>
                            <a:noFill/>
                          </a:ln>
                          <a:effectLst/>
                        </a:rPr>
                        <a:t>schwarzrot</a:t>
                      </a:r>
                      <a:endParaRPr kumimoji="0" lang="de-DE" sz="1800" b="0" i="0" u="none" strike="noStrike" cap="none" normalizeH="0" baseline="0" dirty="0">
                        <a:ln>
                          <a:noFill/>
                        </a:ln>
                        <a:solidFill>
                          <a:srgbClr val="000000"/>
                        </a:solidFill>
                        <a:effectLst/>
                        <a:latin typeface="Arial" charset="0"/>
                        <a:ea typeface="ＭＳ Ｐゴシック" charset="0"/>
                        <a:cs typeface="Arial" charset="0"/>
                      </a:endParaRPr>
                    </a:p>
                  </a:txBody>
                  <a:tcPr horzOverflow="overflow"/>
                </a:tc>
                <a:extLst>
                  <a:ext uri="{0D108BD9-81ED-4DB2-BD59-A6C34878D82A}">
                    <a16:rowId xmlns:a16="http://schemas.microsoft.com/office/drawing/2014/main" val="10002"/>
                  </a:ext>
                </a:extLst>
              </a:tr>
              <a:tr h="36686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u="none" strike="noStrike" cap="none" normalizeH="0" baseline="0" dirty="0" err="1">
                          <a:ln>
                            <a:noFill/>
                          </a:ln>
                          <a:effectLst/>
                        </a:rPr>
                        <a:t>Hedelfinger</a:t>
                      </a:r>
                      <a:endParaRPr kumimoji="0" lang="de-DE" sz="1800" b="0" i="0" u="none" strike="noStrike" cap="none" normalizeH="0" baseline="0" dirty="0">
                        <a:ln>
                          <a:noFill/>
                        </a:ln>
                        <a:solidFill>
                          <a:srgbClr val="000000"/>
                        </a:solidFill>
                        <a:effectLst/>
                        <a:latin typeface="Arial" charset="0"/>
                        <a:ea typeface="ＭＳ Ｐゴシック" charset="0"/>
                        <a:cs typeface="Arial" charset="0"/>
                      </a:endParaRPr>
                    </a:p>
                  </a:txBody>
                  <a:tcP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a:ln>
                            <a:noFill/>
                          </a:ln>
                          <a:solidFill>
                            <a:schemeClr val="dk1"/>
                          </a:solidFill>
                          <a:effectLst/>
                          <a:latin typeface="+mn-lt"/>
                          <a:ea typeface="+mn-ea"/>
                          <a:cs typeface="+mn-cs"/>
                        </a:rPr>
                        <a:t>schwarzrot</a:t>
                      </a:r>
                      <a:endParaRPr kumimoji="0" lang="de-DE" sz="1800" b="0" i="0" u="none" strike="noStrike" cap="none" normalizeH="0" baseline="0" dirty="0">
                        <a:ln>
                          <a:noFill/>
                        </a:ln>
                        <a:solidFill>
                          <a:srgbClr val="000000"/>
                        </a:solidFill>
                        <a:effectLst/>
                        <a:latin typeface="Arial" charset="0"/>
                        <a:ea typeface="ＭＳ Ｐゴシック" charset="0"/>
                        <a:cs typeface="Arial" charset="0"/>
                      </a:endParaRPr>
                    </a:p>
                  </a:txBody>
                  <a:tcPr horzOverflow="overflow"/>
                </a:tc>
                <a:extLst>
                  <a:ext uri="{0D108BD9-81ED-4DB2-BD59-A6C34878D82A}">
                    <a16:rowId xmlns:a16="http://schemas.microsoft.com/office/drawing/2014/main" val="10003"/>
                  </a:ext>
                </a:extLst>
              </a:tr>
              <a:tr h="36686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u="none" strike="noStrike" cap="none" normalizeH="0" baseline="0" dirty="0" err="1">
                          <a:ln>
                            <a:noFill/>
                          </a:ln>
                          <a:effectLst/>
                        </a:rPr>
                        <a:t>Maibigarreau</a:t>
                      </a:r>
                      <a:endParaRPr kumimoji="0" lang="de-DE" sz="1800" b="0" i="0" u="none" strike="noStrike" cap="none" normalizeH="0" baseline="0" dirty="0">
                        <a:ln>
                          <a:noFill/>
                        </a:ln>
                        <a:solidFill>
                          <a:srgbClr val="000000"/>
                        </a:solidFill>
                        <a:effectLst/>
                        <a:latin typeface="Arial" charset="0"/>
                        <a:ea typeface="ＭＳ Ｐゴシック" charset="0"/>
                        <a:cs typeface="Arial" charset="0"/>
                      </a:endParaRPr>
                    </a:p>
                  </a:txBody>
                  <a:tcP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u="none" strike="noStrike" cap="none" normalizeH="0" baseline="0" dirty="0">
                          <a:ln>
                            <a:noFill/>
                          </a:ln>
                          <a:effectLst/>
                        </a:rPr>
                        <a:t>Rot</a:t>
                      </a:r>
                      <a:endParaRPr kumimoji="0" lang="de-DE" sz="1800" b="0" i="0" u="none" strike="noStrike" cap="none" normalizeH="0" baseline="0" dirty="0">
                        <a:ln>
                          <a:noFill/>
                        </a:ln>
                        <a:solidFill>
                          <a:srgbClr val="000000"/>
                        </a:solidFill>
                        <a:effectLst/>
                        <a:latin typeface="Arial" charset="0"/>
                        <a:ea typeface="ＭＳ Ｐゴシック" charset="0"/>
                        <a:cs typeface="Arial" charset="0"/>
                      </a:endParaRPr>
                    </a:p>
                  </a:txBody>
                  <a:tcPr horzOverflow="overflow"/>
                </a:tc>
                <a:extLst>
                  <a:ext uri="{0D108BD9-81ED-4DB2-BD59-A6C34878D82A}">
                    <a16:rowId xmlns:a16="http://schemas.microsoft.com/office/drawing/2014/main" val="10004"/>
                  </a:ext>
                </a:extLst>
              </a:tr>
              <a:tr h="36686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u="none" strike="noStrike" cap="none" normalizeH="0" baseline="0" dirty="0">
                          <a:ln>
                            <a:noFill/>
                          </a:ln>
                          <a:effectLst/>
                        </a:rPr>
                        <a:t>Sam</a:t>
                      </a:r>
                      <a:endParaRPr kumimoji="0" lang="de-DE" sz="1800" b="0" i="0" u="none" strike="noStrike" cap="none" normalizeH="0" baseline="0" dirty="0">
                        <a:ln>
                          <a:noFill/>
                        </a:ln>
                        <a:solidFill>
                          <a:srgbClr val="000000"/>
                        </a:solidFill>
                        <a:effectLst/>
                        <a:latin typeface="Arial" charset="0"/>
                        <a:ea typeface="ＭＳ Ｐゴシック" charset="0"/>
                        <a:cs typeface="Arial" charset="0"/>
                      </a:endParaRPr>
                    </a:p>
                  </a:txBody>
                  <a:tcP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u="none" strike="noStrike" cap="none" normalizeH="0" baseline="0" dirty="0">
                          <a:ln>
                            <a:noFill/>
                          </a:ln>
                          <a:effectLst/>
                        </a:rPr>
                        <a:t>Rot</a:t>
                      </a:r>
                      <a:endParaRPr kumimoji="0" lang="de-DE" sz="1800" b="0" i="0" u="none" strike="noStrike" cap="none" normalizeH="0" baseline="0" dirty="0">
                        <a:ln>
                          <a:noFill/>
                        </a:ln>
                        <a:solidFill>
                          <a:srgbClr val="000000"/>
                        </a:solidFill>
                        <a:effectLst/>
                        <a:latin typeface="Arial" charset="0"/>
                        <a:ea typeface="ＭＳ Ｐゴシック" charset="0"/>
                        <a:cs typeface="Arial" charset="0"/>
                      </a:endParaRPr>
                    </a:p>
                  </a:txBody>
                  <a:tcPr horzOverflow="overflow"/>
                </a:tc>
                <a:extLst>
                  <a:ext uri="{0D108BD9-81ED-4DB2-BD59-A6C34878D82A}">
                    <a16:rowId xmlns:a16="http://schemas.microsoft.com/office/drawing/2014/main" val="10005"/>
                  </a:ext>
                </a:extLst>
              </a:tr>
              <a:tr h="36686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u="none" strike="noStrike" cap="none" normalizeH="0" baseline="0" dirty="0">
                          <a:ln>
                            <a:noFill/>
                          </a:ln>
                          <a:effectLst/>
                        </a:rPr>
                        <a:t>Schneiders Späte Knorpelkirsche</a:t>
                      </a:r>
                      <a:endParaRPr kumimoji="0" lang="de-DE" sz="1800" b="0" i="0" u="none" strike="noStrike" cap="none" normalizeH="0" baseline="0" dirty="0">
                        <a:ln>
                          <a:noFill/>
                        </a:ln>
                        <a:solidFill>
                          <a:srgbClr val="000000"/>
                        </a:solidFill>
                        <a:effectLst/>
                        <a:latin typeface="Arial" charset="0"/>
                        <a:ea typeface="ＭＳ Ｐゴシック" charset="0"/>
                        <a:cs typeface="Arial" charset="0"/>
                      </a:endParaRPr>
                    </a:p>
                  </a:txBody>
                  <a:tcP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u="none" strike="noStrike" cap="none" normalizeH="0" baseline="0" dirty="0">
                          <a:ln>
                            <a:noFill/>
                          </a:ln>
                          <a:effectLst/>
                        </a:rPr>
                        <a:t>Rot</a:t>
                      </a:r>
                      <a:endParaRPr kumimoji="0" lang="de-DE" sz="1800" b="0" i="0" u="none" strike="noStrike" cap="none" normalizeH="0" baseline="0" dirty="0">
                        <a:ln>
                          <a:noFill/>
                        </a:ln>
                        <a:solidFill>
                          <a:srgbClr val="000000"/>
                        </a:solidFill>
                        <a:effectLst/>
                        <a:latin typeface="Arial" charset="0"/>
                        <a:ea typeface="ＭＳ Ｐゴシック" charset="0"/>
                        <a:cs typeface="Arial" charset="0"/>
                      </a:endParaRPr>
                    </a:p>
                  </a:txBody>
                  <a:tcPr horzOverflow="overflow"/>
                </a:tc>
                <a:extLst>
                  <a:ext uri="{0D108BD9-81ED-4DB2-BD59-A6C34878D82A}">
                    <a16:rowId xmlns:a16="http://schemas.microsoft.com/office/drawing/2014/main" val="10006"/>
                  </a:ext>
                </a:extLst>
              </a:tr>
              <a:tr h="36686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u="none" strike="noStrike" cap="none" normalizeH="0" baseline="0" dirty="0">
                          <a:ln>
                            <a:noFill/>
                          </a:ln>
                          <a:effectLst/>
                        </a:rPr>
                        <a:t>Merton Glory</a:t>
                      </a:r>
                      <a:endParaRPr kumimoji="0" lang="de-DE" sz="1800" b="0" i="0" u="none" strike="noStrike" cap="none" normalizeH="0" baseline="0" dirty="0">
                        <a:ln>
                          <a:noFill/>
                        </a:ln>
                        <a:solidFill>
                          <a:srgbClr val="000000"/>
                        </a:solidFill>
                        <a:effectLst/>
                        <a:latin typeface="Arial" charset="0"/>
                        <a:ea typeface="ＭＳ Ｐゴシック" charset="0"/>
                        <a:cs typeface="Arial" charset="0"/>
                      </a:endParaRPr>
                    </a:p>
                  </a:txBody>
                  <a:tcP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u="none" strike="noStrike" cap="none" normalizeH="0" baseline="0" dirty="0">
                          <a:ln>
                            <a:noFill/>
                          </a:ln>
                          <a:effectLst/>
                        </a:rPr>
                        <a:t>Gelbrot</a:t>
                      </a:r>
                      <a:endParaRPr kumimoji="0" lang="de-DE" sz="1800" b="0" i="0" u="none" strike="noStrike" cap="none" normalizeH="0" baseline="0" dirty="0">
                        <a:ln>
                          <a:noFill/>
                        </a:ln>
                        <a:solidFill>
                          <a:srgbClr val="000000"/>
                        </a:solidFill>
                        <a:effectLst/>
                        <a:latin typeface="Arial" charset="0"/>
                        <a:ea typeface="ＭＳ Ｐゴシック" charset="0"/>
                        <a:cs typeface="Arial" charset="0"/>
                      </a:endParaRPr>
                    </a:p>
                  </a:txBody>
                  <a:tcPr horzOverflow="overflow"/>
                </a:tc>
                <a:extLst>
                  <a:ext uri="{0D108BD9-81ED-4DB2-BD59-A6C34878D82A}">
                    <a16:rowId xmlns:a16="http://schemas.microsoft.com/office/drawing/2014/main" val="10007"/>
                  </a:ext>
                </a:extLst>
              </a:tr>
              <a:tr h="36686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err="1">
                          <a:ln>
                            <a:noFill/>
                          </a:ln>
                          <a:solidFill>
                            <a:srgbClr val="000000"/>
                          </a:solidFill>
                          <a:effectLst/>
                          <a:latin typeface="Arial" charset="0"/>
                          <a:ea typeface="ＭＳ Ｐゴシック" charset="0"/>
                          <a:cs typeface="Arial" charset="0"/>
                        </a:rPr>
                        <a:t>Spansche</a:t>
                      </a:r>
                      <a:r>
                        <a:rPr kumimoji="0" lang="de-DE" sz="1800" b="0" i="0" u="none" strike="noStrike" cap="none" normalizeH="0" baseline="0" dirty="0">
                          <a:ln>
                            <a:noFill/>
                          </a:ln>
                          <a:solidFill>
                            <a:srgbClr val="000000"/>
                          </a:solidFill>
                          <a:effectLst/>
                          <a:latin typeface="Arial" charset="0"/>
                          <a:ea typeface="ＭＳ Ｐゴシック" charset="0"/>
                          <a:cs typeface="Arial" charset="0"/>
                        </a:rPr>
                        <a:t> Knorpel</a:t>
                      </a:r>
                    </a:p>
                  </a:txBody>
                  <a:tcP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a:ln>
                            <a:noFill/>
                          </a:ln>
                          <a:solidFill>
                            <a:srgbClr val="000000"/>
                          </a:solidFill>
                          <a:effectLst/>
                          <a:latin typeface="Arial" charset="0"/>
                          <a:ea typeface="ＭＳ Ｐゴシック" charset="0"/>
                          <a:cs typeface="Arial" charset="0"/>
                        </a:rPr>
                        <a:t>Gelbrot</a:t>
                      </a:r>
                    </a:p>
                  </a:txBody>
                  <a:tcPr horzOverflow="overflow"/>
                </a:tc>
                <a:extLst>
                  <a:ext uri="{0D108BD9-81ED-4DB2-BD59-A6C34878D82A}">
                    <a16:rowId xmlns:a16="http://schemas.microsoft.com/office/drawing/2014/main" val="10008"/>
                  </a:ext>
                </a:extLst>
              </a:tr>
              <a:tr h="36686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err="1">
                          <a:ln>
                            <a:noFill/>
                          </a:ln>
                          <a:solidFill>
                            <a:srgbClr val="000000"/>
                          </a:solidFill>
                          <a:effectLst/>
                          <a:latin typeface="Arial" charset="0"/>
                          <a:ea typeface="ＭＳ Ｐゴシック" charset="0"/>
                          <a:cs typeface="Arial" charset="0"/>
                        </a:rPr>
                        <a:t>Dönissens</a:t>
                      </a:r>
                      <a:r>
                        <a:rPr kumimoji="0" lang="de-DE" sz="1800" b="0" i="0" u="none" strike="noStrike" cap="none" normalizeH="0" baseline="0" dirty="0">
                          <a:ln>
                            <a:noFill/>
                          </a:ln>
                          <a:solidFill>
                            <a:srgbClr val="000000"/>
                          </a:solidFill>
                          <a:effectLst/>
                          <a:latin typeface="Arial" charset="0"/>
                          <a:ea typeface="ＭＳ Ｐゴシック" charset="0"/>
                          <a:cs typeface="Arial" charset="0"/>
                        </a:rPr>
                        <a:t> Gelbe</a:t>
                      </a:r>
                    </a:p>
                  </a:txBody>
                  <a:tcP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a:ln>
                            <a:noFill/>
                          </a:ln>
                          <a:solidFill>
                            <a:srgbClr val="000000"/>
                          </a:solidFill>
                          <a:effectLst/>
                          <a:latin typeface="Arial" charset="0"/>
                          <a:ea typeface="ＭＳ Ｐゴシック" charset="0"/>
                          <a:cs typeface="Arial" charset="0"/>
                        </a:rPr>
                        <a:t>Gelb</a:t>
                      </a:r>
                    </a:p>
                  </a:txBody>
                  <a:tcPr horzOverflow="overflow"/>
                </a:tc>
                <a:extLst>
                  <a:ext uri="{0D108BD9-81ED-4DB2-BD59-A6C34878D82A}">
                    <a16:rowId xmlns:a16="http://schemas.microsoft.com/office/drawing/2014/main" val="10009"/>
                  </a:ext>
                </a:extLst>
              </a:tr>
              <a:tr h="36686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err="1">
                          <a:ln>
                            <a:noFill/>
                          </a:ln>
                          <a:solidFill>
                            <a:srgbClr val="000000"/>
                          </a:solidFill>
                          <a:effectLst/>
                          <a:latin typeface="Arial" charset="0"/>
                          <a:ea typeface="ＭＳ Ｐゴシック" charset="0"/>
                          <a:cs typeface="Arial" charset="0"/>
                        </a:rPr>
                        <a:t>Drogans</a:t>
                      </a:r>
                      <a:r>
                        <a:rPr kumimoji="0" lang="de-DE" sz="1800" b="0" i="0" u="none" strike="noStrike" cap="none" normalizeH="0" baseline="0" dirty="0">
                          <a:ln>
                            <a:noFill/>
                          </a:ln>
                          <a:solidFill>
                            <a:srgbClr val="000000"/>
                          </a:solidFill>
                          <a:effectLst/>
                          <a:latin typeface="Arial" charset="0"/>
                          <a:ea typeface="ＭＳ Ｐゴシック" charset="0"/>
                          <a:cs typeface="Arial" charset="0"/>
                        </a:rPr>
                        <a:t> Gelbe</a:t>
                      </a:r>
                    </a:p>
                  </a:txBody>
                  <a:tcP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a:ln>
                            <a:noFill/>
                          </a:ln>
                          <a:solidFill>
                            <a:srgbClr val="000000"/>
                          </a:solidFill>
                          <a:effectLst/>
                          <a:latin typeface="Arial" charset="0"/>
                          <a:ea typeface="ＭＳ Ｐゴシック" charset="0"/>
                          <a:cs typeface="Arial" charset="0"/>
                        </a:rPr>
                        <a:t>Gelb</a:t>
                      </a:r>
                    </a:p>
                  </a:txBody>
                  <a:tcPr horzOverflow="overflow"/>
                </a:tc>
                <a:extLst>
                  <a:ext uri="{0D108BD9-81ED-4DB2-BD59-A6C34878D82A}">
                    <a16:rowId xmlns:a16="http://schemas.microsoft.com/office/drawing/2014/main" val="10010"/>
                  </a:ext>
                </a:extLst>
              </a:tr>
            </a:tbl>
          </a:graphicData>
        </a:graphic>
      </p:graphicFrame>
      <p:pic>
        <p:nvPicPr>
          <p:cNvPr id="96262" name="Bild 1" descr="IMG_0477.jpg"/>
          <p:cNvPicPr>
            <a:picLocks noChangeAspect="1"/>
          </p:cNvPicPr>
          <p:nvPr/>
        </p:nvPicPr>
        <p:blipFill>
          <a:blip r:embed="rId3" cstate="email">
            <a:extLst>
              <a:ext uri="{28A0092B-C50C-407E-A947-70E740481C1C}">
                <a14:useLocalDpi xmlns:a14="http://schemas.microsoft.com/office/drawing/2010/main" val="0"/>
              </a:ext>
            </a:extLst>
          </a:blip>
          <a:srcRect l="4167" t="35555" r="12778" b="24815"/>
          <a:stretch>
            <a:fillRect/>
          </a:stretch>
        </p:blipFill>
        <p:spPr bwMode="auto">
          <a:xfrm rot="10800000">
            <a:off x="4427538" y="692150"/>
            <a:ext cx="4570412" cy="16367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96263" name="Textfeld 2"/>
          <p:cNvSpPr txBox="1">
            <a:spLocks noChangeArrowheads="1"/>
          </p:cNvSpPr>
          <p:nvPr/>
        </p:nvSpPr>
        <p:spPr bwMode="auto">
          <a:xfrm>
            <a:off x="6659563" y="2492375"/>
            <a:ext cx="2376487"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dirty="0"/>
              <a:t>Abb. </a:t>
            </a:r>
            <a:r>
              <a:rPr lang="de-DE" sz="1400" dirty="0" err="1"/>
              <a:t>Gartenflora</a:t>
            </a:r>
            <a:r>
              <a:rPr lang="de-DE" sz="1400" dirty="0"/>
              <a:t> 06/2016</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1767ABD6-7F88-0C40-A11D-69602A4D0A0B}" type="slidenum">
              <a:rPr lang="de-DE" sz="1400">
                <a:cs typeface="Arial" charset="0"/>
              </a:rPr>
              <a:pPr eaLnBrk="1" hangingPunct="1"/>
              <a:t>36</a:t>
            </a:fld>
            <a:endParaRPr lang="de-DE" sz="1400">
              <a:cs typeface="Arial" charset="0"/>
            </a:endParaRPr>
          </a:p>
        </p:txBody>
      </p:sp>
      <p:sp>
        <p:nvSpPr>
          <p:cNvPr id="100354"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100355" name="Rectangle 3"/>
          <p:cNvSpPr>
            <a:spLocks noChangeArrowheads="1"/>
          </p:cNvSpPr>
          <p:nvPr/>
        </p:nvSpPr>
        <p:spPr bwMode="auto">
          <a:xfrm>
            <a:off x="0" y="163513"/>
            <a:ext cx="3034805"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dirty="0" err="1"/>
              <a:t>Sauerkirsche</a:t>
            </a:r>
            <a:r>
              <a:rPr lang="de-DE" sz="2000" b="1" dirty="0" err="1">
                <a:solidFill>
                  <a:srgbClr val="C00000"/>
                </a:solidFill>
              </a:rPr>
              <a:t>Steckbrief</a:t>
            </a:r>
            <a:endParaRPr lang="de-DE" sz="2000" b="1" dirty="0">
              <a:solidFill>
                <a:srgbClr val="C00000"/>
              </a:solidFill>
            </a:endParaRPr>
          </a:p>
        </p:txBody>
      </p:sp>
      <p:sp>
        <p:nvSpPr>
          <p:cNvPr id="100356" name="Rectangle 4"/>
          <p:cNvSpPr>
            <a:spLocks noChangeArrowheads="1"/>
          </p:cNvSpPr>
          <p:nvPr/>
        </p:nvSpPr>
        <p:spPr bwMode="auto">
          <a:xfrm>
            <a:off x="179388" y="836613"/>
            <a:ext cx="8964612" cy="3477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de-DE" sz="2000" b="1" dirty="0"/>
              <a:t>Sauerkirsche </a:t>
            </a:r>
            <a:r>
              <a:rPr lang="de-DE" sz="2000" dirty="0"/>
              <a:t>(</a:t>
            </a:r>
            <a:r>
              <a:rPr lang="de-DE" sz="2000" dirty="0" err="1"/>
              <a:t>Prunus</a:t>
            </a:r>
            <a:r>
              <a:rPr lang="de-DE" sz="2000" dirty="0"/>
              <a:t> </a:t>
            </a:r>
            <a:r>
              <a:rPr lang="de-DE" sz="2000" dirty="0" err="1"/>
              <a:t>cerasus</a:t>
            </a:r>
            <a:r>
              <a:rPr lang="de-DE" sz="2000" dirty="0"/>
              <a:t>)</a:t>
            </a:r>
          </a:p>
          <a:p>
            <a:endParaRPr lang="de-DE" sz="2000" dirty="0"/>
          </a:p>
          <a:p>
            <a:r>
              <a:rPr lang="de-DE" sz="2000" dirty="0"/>
              <a:t>Herkunft:	Südosteuropa bis Kaukasus</a:t>
            </a:r>
          </a:p>
          <a:p>
            <a:r>
              <a:rPr lang="de-DE" sz="2000" dirty="0"/>
              <a:t>Wuchshöhe:	ca. 2-8m</a:t>
            </a:r>
          </a:p>
          <a:p>
            <a:r>
              <a:rPr lang="de-DE" sz="2000" dirty="0"/>
              <a:t>Standort:	Sonnige bis halbschattige geschützte Lagen auf</a:t>
            </a:r>
          </a:p>
          <a:p>
            <a:r>
              <a:rPr lang="de-DE" sz="2000" dirty="0"/>
              <a:t>		leichten, durchlässigen und offenen Boden. Kommt auf</a:t>
            </a:r>
          </a:p>
          <a:p>
            <a:r>
              <a:rPr lang="de-DE" sz="2000" dirty="0"/>
              <a:t>		kalkhaltigem und auch auf schwere Böden zurecht.</a:t>
            </a:r>
          </a:p>
          <a:p>
            <a:r>
              <a:rPr lang="de-DE" sz="2000" dirty="0"/>
              <a:t>Wurzelform:	Flachwurzler</a:t>
            </a:r>
          </a:p>
          <a:p>
            <a:r>
              <a:rPr lang="de-DE" sz="2000" dirty="0"/>
              <a:t>Befruchtung:	Es gibt sowohl selbstfruchtbare als auch selbstunfruchtbare 		Sorten. Die Befruchtersorten müssen in der Nachbarschaft 		sein (geeignet sind Süß- und Sauerkirschen).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1767ABD6-7F88-0C40-A11D-69602A4D0A0B}" type="slidenum">
              <a:rPr lang="de-DE" sz="1400">
                <a:cs typeface="Arial" charset="0"/>
              </a:rPr>
              <a:pPr eaLnBrk="1" hangingPunct="1"/>
              <a:t>37</a:t>
            </a:fld>
            <a:endParaRPr lang="de-DE" sz="1400">
              <a:cs typeface="Arial" charset="0"/>
            </a:endParaRPr>
          </a:p>
        </p:txBody>
      </p:sp>
      <p:sp>
        <p:nvSpPr>
          <p:cNvPr id="100354"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100356" name="Rectangle 4"/>
          <p:cNvSpPr>
            <a:spLocks noChangeArrowheads="1"/>
          </p:cNvSpPr>
          <p:nvPr/>
        </p:nvSpPr>
        <p:spPr bwMode="auto">
          <a:xfrm>
            <a:off x="179388" y="836613"/>
            <a:ext cx="8964612" cy="440120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de-DE" sz="2000" b="1" dirty="0"/>
              <a:t>Sauerkirsche </a:t>
            </a:r>
            <a:r>
              <a:rPr lang="de-DE" sz="2000" dirty="0"/>
              <a:t>(</a:t>
            </a:r>
            <a:r>
              <a:rPr lang="de-DE" sz="2000" dirty="0" err="1"/>
              <a:t>Prunus</a:t>
            </a:r>
            <a:r>
              <a:rPr lang="de-DE" sz="2000" dirty="0"/>
              <a:t> </a:t>
            </a:r>
            <a:r>
              <a:rPr lang="de-DE" sz="2000" dirty="0" err="1"/>
              <a:t>cerasus</a:t>
            </a:r>
            <a:r>
              <a:rPr lang="de-DE" sz="2000" dirty="0"/>
              <a:t>)</a:t>
            </a:r>
          </a:p>
          <a:p>
            <a:endParaRPr lang="de-DE" sz="2000" dirty="0"/>
          </a:p>
          <a:p>
            <a:r>
              <a:rPr lang="de-DE" sz="2000" dirty="0"/>
              <a:t>Früchte:	Es gibt Glaskirschen, Weichselkirsche und Amarellen.</a:t>
            </a:r>
          </a:p>
          <a:p>
            <a:r>
              <a:rPr lang="de-DE" sz="2000" dirty="0"/>
              <a:t>		Es gibt hellfruchtige mit nicht färbenden Saft (Glaskirschen) 		und dunkelfruchtig mit färbendem Saft (Weichselkirschen).</a:t>
            </a:r>
          </a:p>
          <a:p>
            <a:r>
              <a:rPr lang="de-DE" sz="2000" dirty="0"/>
              <a:t>		Früchte vorwiegend an einjährigen Trieben, Fruchtholzschnitt 		jährlich notwendig. 20-22mm Fruchtgröße</a:t>
            </a:r>
          </a:p>
          <a:p>
            <a:r>
              <a:rPr lang="de-DE" sz="2000" dirty="0"/>
              <a:t>Fruchtinhalt:	Vitamin C, Folsäure, Kalium, Kalzium, Magnesium, Eisen, 		Phosphor, viel Anthocyane</a:t>
            </a:r>
          </a:p>
          <a:p>
            <a:r>
              <a:rPr lang="de-DE" sz="2000" dirty="0"/>
              <a:t>Alter:		30 bis 50 Jahren</a:t>
            </a:r>
          </a:p>
          <a:p>
            <a:r>
              <a:rPr lang="de-DE" sz="2000" dirty="0"/>
              <a:t>Frosthärte:	sehr hoch</a:t>
            </a:r>
          </a:p>
          <a:p>
            <a:r>
              <a:rPr lang="de-DE" sz="2000" dirty="0"/>
              <a:t>Sorten:		Achat, </a:t>
            </a:r>
            <a:r>
              <a:rPr lang="de-DE" sz="2000" dirty="0" err="1"/>
              <a:t>Safir</a:t>
            </a:r>
            <a:r>
              <a:rPr lang="de-DE" sz="2000" dirty="0"/>
              <a:t>, Jade, </a:t>
            </a:r>
            <a:r>
              <a:rPr lang="de-DE" sz="2000" dirty="0" err="1"/>
              <a:t>Jachim</a:t>
            </a:r>
            <a:r>
              <a:rPr lang="de-DE" sz="2000" dirty="0"/>
              <a:t>, </a:t>
            </a:r>
            <a:r>
              <a:rPr lang="de-DE" sz="2000" dirty="0" err="1"/>
              <a:t>Morellenfeuer</a:t>
            </a:r>
            <a:r>
              <a:rPr lang="de-DE" sz="2000" dirty="0"/>
              <a:t>, </a:t>
            </a:r>
            <a:r>
              <a:rPr lang="de-DE" sz="2000" dirty="0" err="1"/>
              <a:t>Ung</a:t>
            </a:r>
            <a:r>
              <a:rPr lang="de-DE" sz="2000" dirty="0"/>
              <a:t>. </a:t>
            </a:r>
            <a:r>
              <a:rPr lang="de-DE" sz="2000" dirty="0" err="1"/>
              <a:t>Traubige</a:t>
            </a:r>
            <a:r>
              <a:rPr lang="de-DE" sz="2000" dirty="0"/>
              <a:t>, 		Schattenmorelle</a:t>
            </a:r>
          </a:p>
          <a:p>
            <a:endParaRPr lang="de-DE" sz="2000" dirty="0"/>
          </a:p>
        </p:txBody>
      </p:sp>
      <p:sp>
        <p:nvSpPr>
          <p:cNvPr id="2" name="Rectangle 3">
            <a:extLst>
              <a:ext uri="{FF2B5EF4-FFF2-40B4-BE49-F238E27FC236}">
                <a16:creationId xmlns:a16="http://schemas.microsoft.com/office/drawing/2014/main" id="{B8F6D6AE-57F8-9E50-FFFC-6D33AF5F233E}"/>
              </a:ext>
            </a:extLst>
          </p:cNvPr>
          <p:cNvSpPr>
            <a:spLocks noChangeArrowheads="1"/>
          </p:cNvSpPr>
          <p:nvPr/>
        </p:nvSpPr>
        <p:spPr bwMode="auto">
          <a:xfrm>
            <a:off x="0" y="163513"/>
            <a:ext cx="3034805"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dirty="0" err="1"/>
              <a:t>Sauerkirsche</a:t>
            </a:r>
            <a:r>
              <a:rPr lang="de-DE" sz="2000" b="1" dirty="0" err="1">
                <a:solidFill>
                  <a:srgbClr val="C00000"/>
                </a:solidFill>
              </a:rPr>
              <a:t>Steckbrief</a:t>
            </a:r>
            <a:endParaRPr lang="de-DE" sz="2000" b="1" dirty="0">
              <a:solidFill>
                <a:srgbClr val="C00000"/>
              </a:solidFill>
            </a:endParaRPr>
          </a:p>
        </p:txBody>
      </p:sp>
    </p:spTree>
    <p:extLst>
      <p:ext uri="{BB962C8B-B14F-4D97-AF65-F5344CB8AC3E}">
        <p14:creationId xmlns:p14="http://schemas.microsoft.com/office/powerpoint/2010/main" val="67136140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Foliennummernplatzhalter 3"/>
          <p:cNvSpPr>
            <a:spLocks noGrp="1"/>
          </p:cNvSpPr>
          <p:nvPr>
            <p:ph type="sldNum" sz="quarter" idx="10"/>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1767ABD6-7F88-0C40-A11D-69602A4D0A0B}" type="slidenum">
              <a:rPr lang="de-DE" sz="1400">
                <a:cs typeface="Arial" charset="0"/>
              </a:rPr>
              <a:pPr eaLnBrk="1" hangingPunct="1"/>
              <a:t>38</a:t>
            </a:fld>
            <a:endParaRPr lang="de-DE" sz="1400">
              <a:cs typeface="Arial" charset="0"/>
            </a:endParaRPr>
          </a:p>
        </p:txBody>
      </p:sp>
      <p:sp>
        <p:nvSpPr>
          <p:cNvPr id="100355" name="Rectangle 3"/>
          <p:cNvSpPr>
            <a:spLocks noChangeArrowheads="1"/>
          </p:cNvSpPr>
          <p:nvPr/>
        </p:nvSpPr>
        <p:spPr bwMode="auto">
          <a:xfrm>
            <a:off x="0" y="163513"/>
            <a:ext cx="2608406"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r>
              <a:rPr lang="de-DE" sz="2000" b="1" dirty="0" err="1"/>
              <a:t>Sauerkirsche</a:t>
            </a:r>
            <a:r>
              <a:rPr lang="de-DE" sz="2000" b="1" dirty="0" err="1">
                <a:solidFill>
                  <a:srgbClr val="C00000"/>
                </a:solidFill>
              </a:rPr>
              <a:t>Sorten</a:t>
            </a:r>
            <a:endParaRPr lang="de-DE" sz="2000" b="1" dirty="0">
              <a:solidFill>
                <a:srgbClr val="C00000"/>
              </a:solidFill>
            </a:endParaRPr>
          </a:p>
        </p:txBody>
      </p:sp>
      <p:sp>
        <p:nvSpPr>
          <p:cNvPr id="100356" name="Rectangle 4"/>
          <p:cNvSpPr>
            <a:spLocks noChangeArrowheads="1"/>
          </p:cNvSpPr>
          <p:nvPr/>
        </p:nvSpPr>
        <p:spPr bwMode="auto">
          <a:xfrm>
            <a:off x="179388" y="836613"/>
            <a:ext cx="8964612" cy="563231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r>
              <a:rPr lang="de-DE" sz="2000" b="1" dirty="0"/>
              <a:t>Echte Sauerkirschen</a:t>
            </a:r>
          </a:p>
          <a:p>
            <a:r>
              <a:rPr lang="de-DE" sz="2000" u="sng" dirty="0"/>
              <a:t>Weichseln</a:t>
            </a:r>
          </a:p>
          <a:p>
            <a:r>
              <a:rPr lang="de-DE" sz="2000" dirty="0"/>
              <a:t>Fruchtfarbe: 	dunkel mit färbendem Saft</a:t>
            </a:r>
          </a:p>
          <a:p>
            <a:r>
              <a:rPr lang="de-DE" sz="2000" dirty="0"/>
              <a:t>Beispiel: 	„Schattenmorelle“</a:t>
            </a:r>
          </a:p>
          <a:p>
            <a:endParaRPr lang="de-DE" sz="2000" dirty="0"/>
          </a:p>
          <a:p>
            <a:r>
              <a:rPr lang="de-DE" sz="2000" u="sng" dirty="0"/>
              <a:t>Amarellen</a:t>
            </a:r>
            <a:endParaRPr lang="de-DE" sz="2000" dirty="0"/>
          </a:p>
          <a:p>
            <a:r>
              <a:rPr lang="de-DE" sz="2000" dirty="0"/>
              <a:t>Fruchtfarbe: 	gelbe oder bunte mit nicht färbendem Saft</a:t>
            </a:r>
          </a:p>
          <a:p>
            <a:r>
              <a:rPr lang="de-DE" sz="2000" dirty="0"/>
              <a:t>Beispiel: 	„</a:t>
            </a:r>
            <a:r>
              <a:rPr lang="de-DE" sz="2000" dirty="0" err="1"/>
              <a:t>Diemitzer</a:t>
            </a:r>
            <a:r>
              <a:rPr lang="de-DE" sz="2000" dirty="0"/>
              <a:t> Amarelle“, „Ludwigs Frühe“</a:t>
            </a:r>
          </a:p>
          <a:p>
            <a:endParaRPr lang="de-DE" sz="2000" dirty="0"/>
          </a:p>
          <a:p>
            <a:r>
              <a:rPr lang="de-DE" sz="2000" b="1" dirty="0"/>
              <a:t>Bastard-Kirschen </a:t>
            </a:r>
            <a:r>
              <a:rPr lang="de-DE" sz="2000" dirty="0"/>
              <a:t>(Kreuzungen zwischen Süß- und Sauerkirschen)</a:t>
            </a:r>
          </a:p>
          <a:p>
            <a:r>
              <a:rPr lang="de-DE" sz="2000" dirty="0"/>
              <a:t>Eigenschaften:	wuchs ähnlich der echten Sauerkirschen;</a:t>
            </a:r>
          </a:p>
          <a:p>
            <a:r>
              <a:rPr lang="de-DE" sz="2000" dirty="0"/>
              <a:t>		benötigen einen Pollenspender, sind selbst unfruchtbar</a:t>
            </a:r>
          </a:p>
          <a:p>
            <a:r>
              <a:rPr lang="de-DE" sz="2000" u="sng" dirty="0"/>
              <a:t>Glaskirschen</a:t>
            </a:r>
          </a:p>
          <a:p>
            <a:r>
              <a:rPr lang="de-DE" sz="2000" dirty="0"/>
              <a:t>Früchte:	hellfruchtig, gelb oder bunt mit nicht färbenden Saft</a:t>
            </a:r>
          </a:p>
          <a:p>
            <a:endParaRPr lang="de-DE" sz="2000" u="sng" dirty="0"/>
          </a:p>
          <a:p>
            <a:r>
              <a:rPr lang="de-DE" sz="2000" u="sng" dirty="0"/>
              <a:t>Süßweichseln</a:t>
            </a:r>
            <a:r>
              <a:rPr lang="de-DE" sz="2000" dirty="0"/>
              <a:t> 		</a:t>
            </a:r>
          </a:p>
          <a:p>
            <a:r>
              <a:rPr lang="de-DE" sz="2000" dirty="0"/>
              <a:t>Früchte: 	dunkelfruchtig, rot, färbender Saft</a:t>
            </a:r>
          </a:p>
          <a:p>
            <a:r>
              <a:rPr lang="de-DE" sz="2000" dirty="0"/>
              <a:t>Beispiel: 	„</a:t>
            </a:r>
            <a:r>
              <a:rPr lang="de-DE" sz="2000" dirty="0" err="1"/>
              <a:t>Köröser</a:t>
            </a:r>
            <a:r>
              <a:rPr lang="de-DE" sz="2000" dirty="0"/>
              <a:t> Weichsel“</a:t>
            </a:r>
          </a:p>
        </p:txBody>
      </p:sp>
    </p:spTree>
    <p:extLst>
      <p:ext uri="{BB962C8B-B14F-4D97-AF65-F5344CB8AC3E}">
        <p14:creationId xmlns:p14="http://schemas.microsoft.com/office/powerpoint/2010/main" val="46774004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DC58E507-0C9F-7B47-AAB9-A1D80ADEAC17}" type="slidenum">
              <a:rPr lang="de-DE" sz="1400">
                <a:cs typeface="Arial" charset="0"/>
              </a:rPr>
              <a:pPr eaLnBrk="1" hangingPunct="1"/>
              <a:t>39</a:t>
            </a:fld>
            <a:endParaRPr lang="de-DE" sz="1400">
              <a:cs typeface="Arial" charset="0"/>
            </a:endParaRPr>
          </a:p>
        </p:txBody>
      </p:sp>
      <p:sp>
        <p:nvSpPr>
          <p:cNvPr id="102402"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102403" name="Rectangle 3"/>
          <p:cNvSpPr>
            <a:spLocks noChangeArrowheads="1"/>
          </p:cNvSpPr>
          <p:nvPr/>
        </p:nvSpPr>
        <p:spPr bwMode="auto">
          <a:xfrm>
            <a:off x="0" y="163513"/>
            <a:ext cx="2608406"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dirty="0" err="1"/>
              <a:t>Sauerkirsche</a:t>
            </a:r>
            <a:r>
              <a:rPr lang="de-DE" sz="2000" b="1" dirty="0" err="1">
                <a:solidFill>
                  <a:srgbClr val="C00000"/>
                </a:solidFill>
              </a:rPr>
              <a:t>Sorten</a:t>
            </a:r>
            <a:endParaRPr lang="de-DE" sz="2000" b="1" dirty="0">
              <a:solidFill>
                <a:srgbClr val="C00000"/>
              </a:solidFill>
            </a:endParaRPr>
          </a:p>
        </p:txBody>
      </p:sp>
      <p:graphicFrame>
        <p:nvGraphicFramePr>
          <p:cNvPr id="6" name="Tabelle 5"/>
          <p:cNvGraphicFramePr>
            <a:graphicFrameLocks noGrp="1"/>
          </p:cNvGraphicFramePr>
          <p:nvPr>
            <p:extLst>
              <p:ext uri="{D42A27DB-BD31-4B8C-83A1-F6EECF244321}">
                <p14:modId xmlns:p14="http://schemas.microsoft.com/office/powerpoint/2010/main" val="1015432739"/>
              </p:ext>
            </p:extLst>
          </p:nvPr>
        </p:nvGraphicFramePr>
        <p:xfrm>
          <a:off x="323528" y="1052736"/>
          <a:ext cx="7848600" cy="4212223"/>
        </p:xfrm>
        <a:graphic>
          <a:graphicData uri="http://schemas.openxmlformats.org/drawingml/2006/table">
            <a:tbl>
              <a:tblPr/>
              <a:tblGrid>
                <a:gridCol w="1655763">
                  <a:extLst>
                    <a:ext uri="{9D8B030D-6E8A-4147-A177-3AD203B41FA5}">
                      <a16:colId xmlns:a16="http://schemas.microsoft.com/office/drawing/2014/main" val="20000"/>
                    </a:ext>
                  </a:extLst>
                </a:gridCol>
                <a:gridCol w="1296987">
                  <a:extLst>
                    <a:ext uri="{9D8B030D-6E8A-4147-A177-3AD203B41FA5}">
                      <a16:colId xmlns:a16="http://schemas.microsoft.com/office/drawing/2014/main" val="20001"/>
                    </a:ext>
                  </a:extLst>
                </a:gridCol>
                <a:gridCol w="1511424">
                  <a:extLst>
                    <a:ext uri="{9D8B030D-6E8A-4147-A177-3AD203B41FA5}">
                      <a16:colId xmlns:a16="http://schemas.microsoft.com/office/drawing/2014/main" val="20002"/>
                    </a:ext>
                  </a:extLst>
                </a:gridCol>
                <a:gridCol w="1512764">
                  <a:extLst>
                    <a:ext uri="{9D8B030D-6E8A-4147-A177-3AD203B41FA5}">
                      <a16:colId xmlns:a16="http://schemas.microsoft.com/office/drawing/2014/main" val="20003"/>
                    </a:ext>
                  </a:extLst>
                </a:gridCol>
                <a:gridCol w="1871662">
                  <a:extLst>
                    <a:ext uri="{9D8B030D-6E8A-4147-A177-3AD203B41FA5}">
                      <a16:colId xmlns:a16="http://schemas.microsoft.com/office/drawing/2014/main" val="20004"/>
                    </a:ext>
                  </a:extLst>
                </a:gridCol>
              </a:tblGrid>
              <a:tr h="37150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1" i="0" u="none" strike="noStrike" cap="none" normalizeH="0" baseline="0">
                          <a:ln>
                            <a:noFill/>
                          </a:ln>
                          <a:solidFill>
                            <a:srgbClr val="FFFFFF"/>
                          </a:solidFill>
                          <a:effectLst/>
                          <a:latin typeface="Arial" charset="0"/>
                          <a:ea typeface="ＭＳ Ｐゴシック" charset="0"/>
                          <a:cs typeface="Arial" charset="0"/>
                        </a:rPr>
                        <a:t>Sorten</a:t>
                      </a:r>
                    </a:p>
                  </a:txBody>
                  <a:tcPr marT="45724" marB="4572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1" i="0" u="none" strike="noStrike" cap="none" normalizeH="0" baseline="0">
                          <a:ln>
                            <a:noFill/>
                          </a:ln>
                          <a:solidFill>
                            <a:srgbClr val="FFFFFF"/>
                          </a:solidFill>
                          <a:effectLst/>
                          <a:latin typeface="Arial" charset="0"/>
                          <a:ea typeface="ＭＳ Ｐゴシック" charset="0"/>
                          <a:cs typeface="Arial" charset="0"/>
                        </a:rPr>
                        <a:t>Wuchs</a:t>
                      </a:r>
                    </a:p>
                  </a:txBody>
                  <a:tcPr marT="45724" marB="4572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1" i="0" u="none" strike="noStrike" cap="none" normalizeH="0" baseline="0">
                          <a:ln>
                            <a:noFill/>
                          </a:ln>
                          <a:solidFill>
                            <a:srgbClr val="FFFFFF"/>
                          </a:solidFill>
                          <a:effectLst/>
                          <a:latin typeface="Arial" charset="0"/>
                          <a:ea typeface="ＭＳ Ｐゴシック" charset="0"/>
                          <a:cs typeface="Arial" charset="0"/>
                        </a:rPr>
                        <a:t>Frucht</a:t>
                      </a:r>
                    </a:p>
                  </a:txBody>
                  <a:tcPr marT="45724" marB="4572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1" i="0" u="none" strike="noStrike" cap="none" normalizeH="0" baseline="0">
                          <a:ln>
                            <a:noFill/>
                          </a:ln>
                          <a:solidFill>
                            <a:srgbClr val="FFFFFF"/>
                          </a:solidFill>
                          <a:effectLst/>
                          <a:latin typeface="Arial" charset="0"/>
                          <a:ea typeface="ＭＳ Ｐゴシック" charset="0"/>
                          <a:cs typeface="Arial" charset="0"/>
                        </a:rPr>
                        <a:t>Ertrag</a:t>
                      </a:r>
                    </a:p>
                  </a:txBody>
                  <a:tcPr marT="45724" marB="4572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1" i="0" u="none" strike="noStrike" cap="none" normalizeH="0" baseline="0" dirty="0">
                          <a:ln>
                            <a:noFill/>
                          </a:ln>
                          <a:solidFill>
                            <a:srgbClr val="FFFFFF"/>
                          </a:solidFill>
                          <a:effectLst/>
                          <a:latin typeface="Arial" charset="0"/>
                          <a:ea typeface="ＭＳ Ｐゴシック" charset="0"/>
                          <a:cs typeface="Arial" charset="0"/>
                        </a:rPr>
                        <a:t>Monilia anfällig</a:t>
                      </a:r>
                    </a:p>
                  </a:txBody>
                  <a:tcPr marT="45724" marB="4572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extLst>
                  <a:ext uri="{0D108BD9-81ED-4DB2-BD59-A6C34878D82A}">
                    <a16:rowId xmlns:a16="http://schemas.microsoft.com/office/drawing/2014/main" val="10000"/>
                  </a:ext>
                </a:extLst>
              </a:tr>
              <a:tr h="64013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a:ln>
                            <a:noFill/>
                          </a:ln>
                          <a:solidFill>
                            <a:srgbClr val="000000"/>
                          </a:solidFill>
                          <a:effectLst/>
                          <a:latin typeface="Arial" charset="0"/>
                          <a:ea typeface="ＭＳ Ｐゴシック" charset="0"/>
                          <a:cs typeface="Arial" charset="0"/>
                        </a:rPr>
                        <a:t>Morina</a:t>
                      </a:r>
                    </a:p>
                  </a:txBody>
                  <a:tcPr marT="45724" marB="4572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a:ln>
                            <a:noFill/>
                          </a:ln>
                          <a:solidFill>
                            <a:srgbClr val="000000"/>
                          </a:solidFill>
                          <a:effectLst/>
                          <a:latin typeface="Arial" charset="0"/>
                          <a:ea typeface="ＭＳ Ｐゴシック" charset="0"/>
                          <a:cs typeface="Arial" charset="0"/>
                        </a:rPr>
                        <a:t>mittelstark</a:t>
                      </a:r>
                    </a:p>
                  </a:txBody>
                  <a:tcPr marT="45724" marB="4572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a:ln>
                            <a:noFill/>
                          </a:ln>
                          <a:solidFill>
                            <a:srgbClr val="000000"/>
                          </a:solidFill>
                          <a:effectLst/>
                          <a:latin typeface="Arial" charset="0"/>
                          <a:ea typeface="ＭＳ Ｐゴシック" charset="0"/>
                          <a:cs typeface="Arial" charset="0"/>
                        </a:rPr>
                        <a:t>mittelgroß, braunrot</a:t>
                      </a:r>
                    </a:p>
                  </a:txBody>
                  <a:tcPr marT="45724" marB="4572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a:ln>
                            <a:noFill/>
                          </a:ln>
                          <a:solidFill>
                            <a:srgbClr val="000000"/>
                          </a:solidFill>
                          <a:effectLst/>
                          <a:latin typeface="Arial" charset="0"/>
                          <a:ea typeface="ＭＳ Ｐゴシック" charset="0"/>
                          <a:cs typeface="Arial" charset="0"/>
                        </a:rPr>
                        <a:t>mittel bis hoch</a:t>
                      </a:r>
                    </a:p>
                  </a:txBody>
                  <a:tcPr marT="45724" marB="4572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a:ln>
                            <a:noFill/>
                          </a:ln>
                          <a:solidFill>
                            <a:srgbClr val="000000"/>
                          </a:solidFill>
                          <a:effectLst/>
                          <a:latin typeface="Arial" charset="0"/>
                          <a:ea typeface="ＭＳ Ｐゴシック" charset="0"/>
                          <a:cs typeface="Arial" charset="0"/>
                        </a:rPr>
                        <a:t>gering</a:t>
                      </a:r>
                    </a:p>
                  </a:txBody>
                  <a:tcPr marT="45724" marB="4572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extLst>
                  <a:ext uri="{0D108BD9-81ED-4DB2-BD59-A6C34878D82A}">
                    <a16:rowId xmlns:a16="http://schemas.microsoft.com/office/drawing/2014/main" val="10001"/>
                  </a:ext>
                </a:extLst>
              </a:tr>
              <a:tr h="64013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err="1">
                          <a:ln>
                            <a:noFill/>
                          </a:ln>
                          <a:solidFill>
                            <a:srgbClr val="000000"/>
                          </a:solidFill>
                          <a:effectLst/>
                          <a:latin typeface="Arial" charset="0"/>
                          <a:ea typeface="ＭＳ Ｐゴシック" charset="0"/>
                          <a:cs typeface="Arial" charset="0"/>
                        </a:rPr>
                        <a:t>Safir</a:t>
                      </a:r>
                      <a:endParaRPr kumimoji="0" lang="de-DE" sz="1800" b="0" i="0" u="none" strike="noStrike" cap="none" normalizeH="0" baseline="0" dirty="0">
                        <a:ln>
                          <a:noFill/>
                        </a:ln>
                        <a:solidFill>
                          <a:srgbClr val="000000"/>
                        </a:solidFill>
                        <a:effectLst/>
                        <a:latin typeface="Arial" charset="0"/>
                        <a:ea typeface="ＭＳ Ｐゴシック" charset="0"/>
                        <a:cs typeface="Arial" charset="0"/>
                      </a:endParaRPr>
                    </a:p>
                  </a:txBody>
                  <a:tcPr marT="45724" marB="4572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a:ln>
                            <a:noFill/>
                          </a:ln>
                          <a:solidFill>
                            <a:srgbClr val="000000"/>
                          </a:solidFill>
                          <a:effectLst/>
                          <a:latin typeface="Arial" charset="0"/>
                          <a:ea typeface="ＭＳ Ｐゴシック" charset="0"/>
                          <a:cs typeface="Arial" charset="0"/>
                        </a:rPr>
                        <a:t>mittelstark</a:t>
                      </a:r>
                    </a:p>
                  </a:txBody>
                  <a:tcPr marT="45724" marB="4572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a:ln>
                            <a:noFill/>
                          </a:ln>
                          <a:solidFill>
                            <a:srgbClr val="000000"/>
                          </a:solidFill>
                          <a:effectLst/>
                          <a:latin typeface="Arial" charset="0"/>
                          <a:ea typeface="ＭＳ Ｐゴシック" charset="0"/>
                          <a:cs typeface="Arial" charset="0"/>
                        </a:rPr>
                        <a:t>mittelgroß, schwarzrot</a:t>
                      </a:r>
                    </a:p>
                  </a:txBody>
                  <a:tcPr marT="45724" marB="4572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a:ln>
                            <a:noFill/>
                          </a:ln>
                          <a:solidFill>
                            <a:srgbClr val="000000"/>
                          </a:solidFill>
                          <a:effectLst/>
                          <a:latin typeface="Arial" charset="0"/>
                          <a:ea typeface="ＭＳ Ｐゴシック" charset="0"/>
                          <a:cs typeface="Arial" charset="0"/>
                        </a:rPr>
                        <a:t>sehr hoch</a:t>
                      </a:r>
                    </a:p>
                  </a:txBody>
                  <a:tcPr marT="45724" marB="4572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a:ln>
                            <a:noFill/>
                          </a:ln>
                          <a:solidFill>
                            <a:srgbClr val="000000"/>
                          </a:solidFill>
                          <a:effectLst/>
                          <a:latin typeface="Arial" charset="0"/>
                          <a:ea typeface="ＭＳ Ｐゴシック" charset="0"/>
                          <a:cs typeface="Arial" charset="0"/>
                        </a:rPr>
                        <a:t>gering</a:t>
                      </a:r>
                    </a:p>
                  </a:txBody>
                  <a:tcPr marT="45724" marB="4572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extLst>
                  <a:ext uri="{0D108BD9-81ED-4DB2-BD59-A6C34878D82A}">
                    <a16:rowId xmlns:a16="http://schemas.microsoft.com/office/drawing/2014/main" val="10002"/>
                  </a:ext>
                </a:extLst>
              </a:tr>
              <a:tr h="37150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a:ln>
                            <a:noFill/>
                          </a:ln>
                          <a:solidFill>
                            <a:srgbClr val="000000"/>
                          </a:solidFill>
                          <a:effectLst/>
                          <a:latin typeface="Arial" charset="0"/>
                          <a:ea typeface="ＭＳ Ｐゴシック" charset="0"/>
                          <a:cs typeface="Arial" charset="0"/>
                        </a:rPr>
                        <a:t>Gerema</a:t>
                      </a:r>
                    </a:p>
                  </a:txBody>
                  <a:tcPr marT="45724" marB="4572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a:ln>
                            <a:noFill/>
                          </a:ln>
                          <a:solidFill>
                            <a:srgbClr val="000000"/>
                          </a:solidFill>
                          <a:effectLst/>
                          <a:latin typeface="Arial" charset="0"/>
                          <a:ea typeface="ＭＳ Ｐゴシック" charset="0"/>
                          <a:cs typeface="Arial" charset="0"/>
                        </a:rPr>
                        <a:t>schwach</a:t>
                      </a:r>
                    </a:p>
                  </a:txBody>
                  <a:tcPr marT="45724" marB="4572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a:ln>
                            <a:noFill/>
                          </a:ln>
                          <a:solidFill>
                            <a:srgbClr val="000000"/>
                          </a:solidFill>
                          <a:effectLst/>
                          <a:latin typeface="Arial" charset="0"/>
                          <a:ea typeface="ＭＳ Ｐゴシック" charset="0"/>
                          <a:cs typeface="Arial" charset="0"/>
                        </a:rPr>
                        <a:t>mittel, dunkelrot</a:t>
                      </a:r>
                    </a:p>
                  </a:txBody>
                  <a:tcPr marT="45724" marB="4572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a:ln>
                            <a:noFill/>
                          </a:ln>
                          <a:solidFill>
                            <a:srgbClr val="000000"/>
                          </a:solidFill>
                          <a:effectLst/>
                          <a:latin typeface="Arial" charset="0"/>
                          <a:ea typeface="ＭＳ Ｐゴシック" charset="0"/>
                          <a:cs typeface="Arial" charset="0"/>
                        </a:rPr>
                        <a:t>hoch</a:t>
                      </a:r>
                    </a:p>
                  </a:txBody>
                  <a:tcPr marT="45724" marB="4572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a:ln>
                            <a:noFill/>
                          </a:ln>
                          <a:solidFill>
                            <a:srgbClr val="000000"/>
                          </a:solidFill>
                          <a:effectLst/>
                          <a:latin typeface="Arial" charset="0"/>
                          <a:ea typeface="ＭＳ Ｐゴシック" charset="0"/>
                          <a:cs typeface="Arial" charset="0"/>
                        </a:rPr>
                        <a:t>mittel</a:t>
                      </a:r>
                    </a:p>
                  </a:txBody>
                  <a:tcPr marT="45724" marB="4572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extLst>
                  <a:ext uri="{0D108BD9-81ED-4DB2-BD59-A6C34878D82A}">
                    <a16:rowId xmlns:a16="http://schemas.microsoft.com/office/drawing/2014/main" val="10003"/>
                  </a:ext>
                </a:extLst>
              </a:tr>
              <a:tr h="64013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a:ln>
                            <a:noFill/>
                          </a:ln>
                          <a:solidFill>
                            <a:srgbClr val="000000"/>
                          </a:solidFill>
                          <a:effectLst/>
                          <a:latin typeface="Arial" charset="0"/>
                          <a:ea typeface="ＭＳ Ｐゴシック" charset="0"/>
                          <a:cs typeface="Arial" charset="0"/>
                        </a:rPr>
                        <a:t>Kelleriis 16</a:t>
                      </a:r>
                    </a:p>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a:ln>
                            <a:noFill/>
                          </a:ln>
                          <a:solidFill>
                            <a:srgbClr val="000000"/>
                          </a:solidFill>
                          <a:effectLst/>
                          <a:latin typeface="Arial" charset="0"/>
                          <a:ea typeface="ＭＳ Ｐゴシック" charset="0"/>
                          <a:cs typeface="Arial" charset="0"/>
                        </a:rPr>
                        <a:t>Morellenfeuer</a:t>
                      </a:r>
                    </a:p>
                  </a:txBody>
                  <a:tcPr marT="45724" marB="4572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a:ln>
                            <a:noFill/>
                          </a:ln>
                          <a:solidFill>
                            <a:srgbClr val="000000"/>
                          </a:solidFill>
                          <a:effectLst/>
                          <a:latin typeface="Arial" charset="0"/>
                          <a:ea typeface="ＭＳ Ｐゴシック" charset="0"/>
                          <a:cs typeface="Arial" charset="0"/>
                        </a:rPr>
                        <a:t>mittelstark</a:t>
                      </a:r>
                    </a:p>
                  </a:txBody>
                  <a:tcPr marT="45724" marB="4572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a:ln>
                            <a:noFill/>
                          </a:ln>
                          <a:solidFill>
                            <a:srgbClr val="000000"/>
                          </a:solidFill>
                          <a:effectLst/>
                          <a:latin typeface="Arial" charset="0"/>
                          <a:ea typeface="ＭＳ Ｐゴシック" charset="0"/>
                          <a:cs typeface="Arial" charset="0"/>
                        </a:rPr>
                        <a:t>mittelgroß, braunrot</a:t>
                      </a:r>
                    </a:p>
                  </a:txBody>
                  <a:tcPr marT="45724" marB="4572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a:ln>
                            <a:noFill/>
                          </a:ln>
                          <a:solidFill>
                            <a:srgbClr val="000000"/>
                          </a:solidFill>
                          <a:effectLst/>
                          <a:latin typeface="Arial" charset="0"/>
                          <a:ea typeface="ＭＳ Ｐゴシック" charset="0"/>
                          <a:cs typeface="Arial" charset="0"/>
                        </a:rPr>
                        <a:t>hoch</a:t>
                      </a:r>
                    </a:p>
                  </a:txBody>
                  <a:tcPr marT="45724" marB="4572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a:ln>
                            <a:noFill/>
                          </a:ln>
                          <a:solidFill>
                            <a:srgbClr val="000000"/>
                          </a:solidFill>
                          <a:effectLst/>
                          <a:latin typeface="Arial" charset="0"/>
                          <a:ea typeface="ＭＳ Ｐゴシック" charset="0"/>
                          <a:cs typeface="Arial" charset="0"/>
                        </a:rPr>
                        <a:t>mittel</a:t>
                      </a:r>
                    </a:p>
                  </a:txBody>
                  <a:tcPr marT="45724" marB="4572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extLst>
                  <a:ext uri="{0D108BD9-81ED-4DB2-BD59-A6C34878D82A}">
                    <a16:rowId xmlns:a16="http://schemas.microsoft.com/office/drawing/2014/main" val="10004"/>
                  </a:ext>
                </a:extLst>
              </a:tr>
              <a:tr h="37150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a:ln>
                            <a:noFill/>
                          </a:ln>
                          <a:solidFill>
                            <a:srgbClr val="000000"/>
                          </a:solidFill>
                          <a:effectLst/>
                          <a:latin typeface="Arial" charset="0"/>
                          <a:ea typeface="ＭＳ Ｐゴシック" charset="0"/>
                          <a:cs typeface="Arial" charset="0"/>
                        </a:rPr>
                        <a:t>Karnevol</a:t>
                      </a:r>
                    </a:p>
                  </a:txBody>
                  <a:tcPr marT="45724" marB="4572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a:ln>
                            <a:noFill/>
                          </a:ln>
                          <a:solidFill>
                            <a:srgbClr val="000000"/>
                          </a:solidFill>
                          <a:effectLst/>
                          <a:latin typeface="Arial" charset="0"/>
                          <a:ea typeface="ＭＳ Ｐゴシック" charset="0"/>
                          <a:cs typeface="Arial" charset="0"/>
                        </a:rPr>
                        <a:t>stark</a:t>
                      </a:r>
                    </a:p>
                  </a:txBody>
                  <a:tcPr marT="45724" marB="4572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a:ln>
                            <a:noFill/>
                          </a:ln>
                          <a:solidFill>
                            <a:srgbClr val="000000"/>
                          </a:solidFill>
                          <a:effectLst/>
                          <a:latin typeface="Arial" charset="0"/>
                          <a:ea typeface="ＭＳ Ｐゴシック" charset="0"/>
                          <a:cs typeface="Arial" charset="0"/>
                        </a:rPr>
                        <a:t>groß, braunrot</a:t>
                      </a:r>
                    </a:p>
                  </a:txBody>
                  <a:tcPr marT="45724" marB="4572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a:ln>
                            <a:noFill/>
                          </a:ln>
                          <a:solidFill>
                            <a:srgbClr val="000000"/>
                          </a:solidFill>
                          <a:effectLst/>
                          <a:latin typeface="Arial" charset="0"/>
                          <a:ea typeface="ＭＳ Ｐゴシック" charset="0"/>
                          <a:cs typeface="Arial" charset="0"/>
                        </a:rPr>
                        <a:t>mittel</a:t>
                      </a:r>
                    </a:p>
                  </a:txBody>
                  <a:tcPr marT="45724" marB="4572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a:ln>
                            <a:noFill/>
                          </a:ln>
                          <a:solidFill>
                            <a:srgbClr val="000000"/>
                          </a:solidFill>
                          <a:effectLst/>
                          <a:latin typeface="Arial" charset="0"/>
                          <a:ea typeface="ＭＳ Ｐゴシック" charset="0"/>
                          <a:cs typeface="Arial" charset="0"/>
                        </a:rPr>
                        <a:t>gering</a:t>
                      </a:r>
                    </a:p>
                  </a:txBody>
                  <a:tcPr marT="45724" marB="4572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extLst>
                  <a:ext uri="{0D108BD9-81ED-4DB2-BD59-A6C34878D82A}">
                    <a16:rowId xmlns:a16="http://schemas.microsoft.com/office/drawing/2014/main" val="10005"/>
                  </a:ext>
                </a:extLst>
              </a:tr>
              <a:tr h="64013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a:ln>
                            <a:noFill/>
                          </a:ln>
                          <a:solidFill>
                            <a:srgbClr val="000000"/>
                          </a:solidFill>
                          <a:effectLst/>
                          <a:latin typeface="Arial" charset="0"/>
                          <a:ea typeface="ＭＳ Ｐゴシック" charset="0"/>
                          <a:cs typeface="Arial" charset="0"/>
                        </a:rPr>
                        <a:t>Ungarische </a:t>
                      </a:r>
                      <a:r>
                        <a:rPr kumimoji="0" lang="de-DE" sz="1800" b="0" i="0" u="none" strike="noStrike" cap="none" normalizeH="0" baseline="0" dirty="0" err="1">
                          <a:ln>
                            <a:noFill/>
                          </a:ln>
                          <a:solidFill>
                            <a:srgbClr val="000000"/>
                          </a:solidFill>
                          <a:effectLst/>
                          <a:latin typeface="Arial" charset="0"/>
                          <a:ea typeface="ＭＳ Ｐゴシック" charset="0"/>
                          <a:cs typeface="Arial" charset="0"/>
                        </a:rPr>
                        <a:t>Traubige</a:t>
                      </a:r>
                      <a:endParaRPr kumimoji="0" lang="de-DE" sz="1800" b="0" i="0" u="none" strike="noStrike" cap="none" normalizeH="0" baseline="0" dirty="0">
                        <a:ln>
                          <a:noFill/>
                        </a:ln>
                        <a:solidFill>
                          <a:srgbClr val="000000"/>
                        </a:solidFill>
                        <a:effectLst/>
                        <a:latin typeface="Arial" charset="0"/>
                        <a:ea typeface="ＭＳ Ｐゴシック" charset="0"/>
                        <a:cs typeface="Arial" charset="0"/>
                      </a:endParaRPr>
                    </a:p>
                  </a:txBody>
                  <a:tcPr marT="45724" marB="4572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a:ln>
                            <a:noFill/>
                          </a:ln>
                          <a:solidFill>
                            <a:srgbClr val="000000"/>
                          </a:solidFill>
                          <a:effectLst/>
                          <a:latin typeface="Arial" charset="0"/>
                          <a:ea typeface="ＭＳ Ｐゴシック" charset="0"/>
                          <a:cs typeface="Arial" charset="0"/>
                        </a:rPr>
                        <a:t>sehr stark</a:t>
                      </a:r>
                    </a:p>
                  </a:txBody>
                  <a:tcPr marT="45724" marB="4572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a:ln>
                            <a:noFill/>
                          </a:ln>
                          <a:solidFill>
                            <a:srgbClr val="000000"/>
                          </a:solidFill>
                          <a:effectLst/>
                          <a:latin typeface="Arial" charset="0"/>
                          <a:ea typeface="ＭＳ Ｐゴシック" charset="0"/>
                          <a:cs typeface="Arial" charset="0"/>
                        </a:rPr>
                        <a:t>groß, braunrot</a:t>
                      </a:r>
                    </a:p>
                  </a:txBody>
                  <a:tcPr marT="45724" marB="4572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a:ln>
                            <a:noFill/>
                          </a:ln>
                          <a:solidFill>
                            <a:srgbClr val="000000"/>
                          </a:solidFill>
                          <a:effectLst/>
                          <a:latin typeface="Arial" charset="0"/>
                          <a:ea typeface="ＭＳ Ｐゴシック" charset="0"/>
                          <a:cs typeface="Arial" charset="0"/>
                        </a:rPr>
                        <a:t>mittel</a:t>
                      </a:r>
                    </a:p>
                  </a:txBody>
                  <a:tcPr marT="45724" marB="4572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a:ln>
                            <a:noFill/>
                          </a:ln>
                          <a:solidFill>
                            <a:srgbClr val="000000"/>
                          </a:solidFill>
                          <a:effectLst/>
                          <a:latin typeface="Arial" charset="0"/>
                          <a:ea typeface="ＭＳ Ｐゴシック" charset="0"/>
                          <a:cs typeface="Arial" charset="0"/>
                        </a:rPr>
                        <a:t>gering</a:t>
                      </a:r>
                    </a:p>
                  </a:txBody>
                  <a:tcPr marT="45724" marB="4572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extLst>
                  <a:ext uri="{0D108BD9-81ED-4DB2-BD59-A6C34878D82A}">
                    <a16:rowId xmlns:a16="http://schemas.microsoft.com/office/drawing/2014/main" val="10006"/>
                  </a:ext>
                </a:extLst>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C8DE459D-CF57-2D41-927B-506A15BF25F1}" type="slidenum">
              <a:rPr lang="de-DE" sz="1400">
                <a:cs typeface="Arial" charset="0"/>
              </a:rPr>
              <a:pPr eaLnBrk="1" hangingPunct="1"/>
              <a:t>4</a:t>
            </a:fld>
            <a:endParaRPr lang="de-DE" sz="1400">
              <a:cs typeface="Arial" charset="0"/>
            </a:endParaRPr>
          </a:p>
        </p:txBody>
      </p:sp>
      <p:sp>
        <p:nvSpPr>
          <p:cNvPr id="21506"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21507" name="Rectangle 3"/>
          <p:cNvSpPr>
            <a:spLocks noChangeArrowheads="1"/>
          </p:cNvSpPr>
          <p:nvPr/>
        </p:nvSpPr>
        <p:spPr bwMode="auto">
          <a:xfrm>
            <a:off x="0" y="163513"/>
            <a:ext cx="3446463" cy="400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a:t>Übersicht der Obstgehölze</a:t>
            </a:r>
          </a:p>
        </p:txBody>
      </p:sp>
      <p:sp>
        <p:nvSpPr>
          <p:cNvPr id="21508" name="Rectangle 4"/>
          <p:cNvSpPr>
            <a:spLocks noChangeArrowheads="1"/>
          </p:cNvSpPr>
          <p:nvPr/>
        </p:nvSpPr>
        <p:spPr bwMode="auto">
          <a:xfrm>
            <a:off x="179388" y="836613"/>
            <a:ext cx="8321675" cy="409342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de-DE" sz="2000" b="1" dirty="0"/>
              <a:t>Nach der Art und Form der Früchte von Obstgehölzen</a:t>
            </a:r>
          </a:p>
          <a:p>
            <a:endParaRPr lang="de-DE" sz="2000" b="1" dirty="0"/>
          </a:p>
          <a:p>
            <a:pPr>
              <a:buFontTx/>
              <a:buChar char="-"/>
            </a:pPr>
            <a:r>
              <a:rPr lang="de-DE" sz="2000" u="sng" dirty="0"/>
              <a:t>Kernobst</a:t>
            </a:r>
            <a:r>
              <a:rPr lang="de-DE" sz="2000" dirty="0"/>
              <a:t>:	Apfel, Birne und Quitte</a:t>
            </a:r>
          </a:p>
          <a:p>
            <a:r>
              <a:rPr lang="de-DE" sz="2000" dirty="0"/>
              <a:t>		</a:t>
            </a:r>
          </a:p>
          <a:p>
            <a:r>
              <a:rPr lang="de-DE" sz="2000" dirty="0"/>
              <a:t>-</a:t>
            </a:r>
            <a:r>
              <a:rPr lang="de-DE" sz="2000" u="sng" dirty="0"/>
              <a:t>Steinobst</a:t>
            </a:r>
            <a:r>
              <a:rPr lang="de-DE" sz="2000" dirty="0"/>
              <a:t>:	Kirsche, Pflaume, Zwetschke, Mirabelle, Reneklode, </a:t>
            </a:r>
          </a:p>
          <a:p>
            <a:r>
              <a:rPr lang="de-DE" sz="2000" dirty="0"/>
              <a:t>		Pfirsich, Aprikose und Mandel</a:t>
            </a:r>
          </a:p>
          <a:p>
            <a:endParaRPr lang="de-DE" sz="2000" dirty="0"/>
          </a:p>
          <a:p>
            <a:r>
              <a:rPr lang="de-DE" sz="2000" dirty="0"/>
              <a:t>-</a:t>
            </a:r>
            <a:r>
              <a:rPr lang="de-DE" sz="2000" u="sng" dirty="0"/>
              <a:t>Beerenobst</a:t>
            </a:r>
            <a:r>
              <a:rPr lang="de-DE" sz="2000" dirty="0"/>
              <a:t>:	Johannisbeeren, Stachelbeeren und Holunderbeeren, </a:t>
            </a:r>
          </a:p>
          <a:p>
            <a:r>
              <a:rPr lang="de-DE" sz="2000" dirty="0"/>
              <a:t>		Himbeeren und Brombeeren</a:t>
            </a:r>
          </a:p>
          <a:p>
            <a:r>
              <a:rPr lang="de-DE" sz="2000" dirty="0"/>
              <a:t>		</a:t>
            </a:r>
          </a:p>
          <a:p>
            <a:r>
              <a:rPr lang="de-DE" sz="2000" dirty="0"/>
              <a:t>-</a:t>
            </a:r>
            <a:r>
              <a:rPr lang="de-DE" sz="2000" u="sng" dirty="0"/>
              <a:t>Schalenobst</a:t>
            </a:r>
            <a:r>
              <a:rPr lang="de-DE" sz="2000" dirty="0"/>
              <a:t>:	Hasel- und Walnuss, Esskastanie (Marone)</a:t>
            </a:r>
          </a:p>
          <a:p>
            <a:endParaRPr lang="de-DE" sz="2000" dirty="0"/>
          </a:p>
          <a:p>
            <a:r>
              <a:rPr lang="de-DE" sz="2000" dirty="0"/>
              <a:t>-</a:t>
            </a:r>
            <a:r>
              <a:rPr lang="de-DE" sz="2000" u="sng" dirty="0"/>
              <a:t>Weichobst</a:t>
            </a:r>
            <a:r>
              <a:rPr lang="de-DE" sz="2000" dirty="0"/>
              <a:t>:	Beeren- und Steinobst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EE81C37A-A4EF-5D49-9DF9-F321CB827CCA}" type="slidenum">
              <a:rPr lang="de-DE" sz="1400">
                <a:cs typeface="Arial" charset="0"/>
              </a:rPr>
              <a:pPr eaLnBrk="1" hangingPunct="1"/>
              <a:t>40</a:t>
            </a:fld>
            <a:endParaRPr lang="de-DE" sz="1400">
              <a:cs typeface="Arial" charset="0"/>
            </a:endParaRPr>
          </a:p>
        </p:txBody>
      </p:sp>
      <p:sp>
        <p:nvSpPr>
          <p:cNvPr id="106498"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106499" name="Rectangle 3"/>
          <p:cNvSpPr>
            <a:spLocks noChangeArrowheads="1"/>
          </p:cNvSpPr>
          <p:nvPr/>
        </p:nvSpPr>
        <p:spPr bwMode="auto">
          <a:xfrm>
            <a:off x="0" y="163513"/>
            <a:ext cx="4389343"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dirty="0"/>
              <a:t>Sauer- und Süßkirsche </a:t>
            </a:r>
            <a:r>
              <a:rPr lang="de-DE" sz="2000" b="1" dirty="0">
                <a:solidFill>
                  <a:srgbClr val="C00000"/>
                </a:solidFill>
              </a:rPr>
              <a:t>Unterlagen</a:t>
            </a:r>
          </a:p>
        </p:txBody>
      </p:sp>
      <p:sp>
        <p:nvSpPr>
          <p:cNvPr id="106500" name="Rectangle 4"/>
          <p:cNvSpPr>
            <a:spLocks noChangeArrowheads="1"/>
          </p:cNvSpPr>
          <p:nvPr/>
        </p:nvSpPr>
        <p:spPr bwMode="auto">
          <a:xfrm>
            <a:off x="179388" y="836613"/>
            <a:ext cx="8964612" cy="2216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de-DE" sz="2000" b="1" dirty="0"/>
              <a:t>Veredlungsunterlagen</a:t>
            </a:r>
          </a:p>
          <a:p>
            <a:r>
              <a:rPr lang="de-DE" sz="2000" b="1" dirty="0"/>
              <a:t>Kirschen (Süß- und Sauerkirsche)</a:t>
            </a:r>
          </a:p>
          <a:p>
            <a:endParaRPr lang="de-DE" sz="2000" dirty="0"/>
          </a:p>
          <a:p>
            <a:endParaRPr lang="de-DE" sz="2000" dirty="0"/>
          </a:p>
          <a:p>
            <a:endParaRPr lang="de-DE" sz="2000" dirty="0"/>
          </a:p>
          <a:p>
            <a:endParaRPr lang="de-DE" sz="2000" dirty="0"/>
          </a:p>
          <a:p>
            <a:endParaRPr lang="de-DE" b="1" dirty="0"/>
          </a:p>
        </p:txBody>
      </p:sp>
      <p:graphicFrame>
        <p:nvGraphicFramePr>
          <p:cNvPr id="14362" name="Group 26"/>
          <p:cNvGraphicFramePr>
            <a:graphicFrameLocks noGrp="1"/>
          </p:cNvGraphicFramePr>
          <p:nvPr/>
        </p:nvGraphicFramePr>
        <p:xfrm>
          <a:off x="285750" y="1785938"/>
          <a:ext cx="7715250" cy="3845875"/>
        </p:xfrm>
        <a:graphic>
          <a:graphicData uri="http://schemas.openxmlformats.org/drawingml/2006/table">
            <a:tbl>
              <a:tblPr/>
              <a:tblGrid>
                <a:gridCol w="3071813">
                  <a:extLst>
                    <a:ext uri="{9D8B030D-6E8A-4147-A177-3AD203B41FA5}">
                      <a16:colId xmlns:a16="http://schemas.microsoft.com/office/drawing/2014/main" val="20000"/>
                    </a:ext>
                  </a:extLst>
                </a:gridCol>
                <a:gridCol w="4643437">
                  <a:extLst>
                    <a:ext uri="{9D8B030D-6E8A-4147-A177-3AD203B41FA5}">
                      <a16:colId xmlns:a16="http://schemas.microsoft.com/office/drawing/2014/main" val="20001"/>
                    </a:ext>
                  </a:extLst>
                </a:gridCol>
              </a:tblGrid>
              <a:tr h="37138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1" i="0" u="none" strike="noStrike" cap="none" normalizeH="0" baseline="0">
                          <a:ln>
                            <a:noFill/>
                          </a:ln>
                          <a:solidFill>
                            <a:srgbClr val="FFFFFF"/>
                          </a:solidFill>
                          <a:effectLst/>
                          <a:latin typeface="Arial" charset="0"/>
                          <a:ea typeface="ＭＳ Ｐゴシック" charset="0"/>
                          <a:cs typeface="Arial" charset="0"/>
                        </a:rPr>
                        <a:t>Veredlungsunterlage</a:t>
                      </a:r>
                    </a:p>
                  </a:txBody>
                  <a:tcPr marT="45697" marB="4569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1" i="0" u="none" strike="noStrike" cap="none" normalizeH="0" baseline="0">
                          <a:ln>
                            <a:noFill/>
                          </a:ln>
                          <a:solidFill>
                            <a:srgbClr val="FFFFFF"/>
                          </a:solidFill>
                          <a:effectLst/>
                          <a:latin typeface="Arial" charset="0"/>
                          <a:ea typeface="ＭＳ Ｐゴシック" charset="0"/>
                          <a:cs typeface="Arial" charset="0"/>
                        </a:rPr>
                        <a:t>Eigenschaften</a:t>
                      </a:r>
                    </a:p>
                  </a:txBody>
                  <a:tcPr marT="45697" marB="4569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extLst>
                  <a:ext uri="{0D108BD9-81ED-4DB2-BD59-A6C34878D82A}">
                    <a16:rowId xmlns:a16="http://schemas.microsoft.com/office/drawing/2014/main" val="10000"/>
                  </a:ext>
                </a:extLst>
              </a:tr>
              <a:tr h="37138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a:ln>
                            <a:noFill/>
                          </a:ln>
                          <a:solidFill>
                            <a:srgbClr val="000000"/>
                          </a:solidFill>
                          <a:effectLst/>
                          <a:latin typeface="Arial" charset="0"/>
                          <a:ea typeface="ＭＳ Ｐゴシック" charset="0"/>
                          <a:cs typeface="Arial" charset="0"/>
                        </a:rPr>
                        <a:t>Sämling Vogelkirsche F12/1</a:t>
                      </a:r>
                    </a:p>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a:ln>
                            <a:noFill/>
                          </a:ln>
                          <a:solidFill>
                            <a:srgbClr val="000000"/>
                          </a:solidFill>
                          <a:effectLst/>
                          <a:latin typeface="Arial" charset="0"/>
                          <a:ea typeface="ＭＳ Ｐゴシック" charset="0"/>
                          <a:cs typeface="Arial" charset="0"/>
                        </a:rPr>
                        <a:t>(</a:t>
                      </a:r>
                      <a:r>
                        <a:rPr kumimoji="0" lang="de-DE" sz="1800" b="0" i="0" u="none" strike="noStrike" cap="none" normalizeH="0" baseline="0" dirty="0" err="1">
                          <a:ln>
                            <a:noFill/>
                          </a:ln>
                          <a:solidFill>
                            <a:srgbClr val="000000"/>
                          </a:solidFill>
                          <a:effectLst/>
                          <a:latin typeface="Arial" charset="0"/>
                          <a:ea typeface="ＭＳ Ｐゴシック" charset="0"/>
                          <a:cs typeface="Arial" charset="0"/>
                        </a:rPr>
                        <a:t>Prunus</a:t>
                      </a:r>
                      <a:r>
                        <a:rPr kumimoji="0" lang="de-DE" sz="1800" b="0" i="0" u="none" strike="noStrike" cap="none" normalizeH="0" baseline="0" dirty="0">
                          <a:ln>
                            <a:noFill/>
                          </a:ln>
                          <a:solidFill>
                            <a:srgbClr val="000000"/>
                          </a:solidFill>
                          <a:effectLst/>
                          <a:latin typeface="Arial" charset="0"/>
                          <a:ea typeface="ＭＳ Ｐゴシック" charset="0"/>
                          <a:cs typeface="Arial" charset="0"/>
                        </a:rPr>
                        <a:t> </a:t>
                      </a:r>
                      <a:r>
                        <a:rPr kumimoji="0" lang="de-DE" sz="1800" b="0" i="0" u="none" strike="noStrike" cap="none" normalizeH="0" baseline="0" dirty="0" err="1">
                          <a:ln>
                            <a:noFill/>
                          </a:ln>
                          <a:solidFill>
                            <a:srgbClr val="000000"/>
                          </a:solidFill>
                          <a:effectLst/>
                          <a:latin typeface="Arial" charset="0"/>
                          <a:ea typeface="ＭＳ Ｐゴシック" charset="0"/>
                          <a:cs typeface="Arial" charset="0"/>
                        </a:rPr>
                        <a:t>avium</a:t>
                      </a:r>
                      <a:r>
                        <a:rPr kumimoji="0" lang="de-DE" sz="1800" b="0" i="0" u="none" strike="noStrike" cap="none" normalizeH="0" baseline="0" dirty="0">
                          <a:ln>
                            <a:noFill/>
                          </a:ln>
                          <a:solidFill>
                            <a:srgbClr val="000000"/>
                          </a:solidFill>
                          <a:effectLst/>
                          <a:latin typeface="Arial" charset="0"/>
                          <a:ea typeface="ＭＳ Ｐゴシック" charset="0"/>
                          <a:cs typeface="Arial" charset="0"/>
                        </a:rPr>
                        <a:t>)</a:t>
                      </a:r>
                    </a:p>
                  </a:txBody>
                  <a:tcPr marT="45697" marB="4569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a:ln>
                            <a:noFill/>
                          </a:ln>
                          <a:solidFill>
                            <a:srgbClr val="000000"/>
                          </a:solidFill>
                          <a:effectLst/>
                          <a:latin typeface="Arial" charset="0"/>
                          <a:ea typeface="ＭＳ Ｐゴシック" charset="0"/>
                          <a:cs typeface="Arial" charset="0"/>
                        </a:rPr>
                        <a:t>stark wachsend , Vieren Frei, für Halb- und Hochstamm</a:t>
                      </a:r>
                    </a:p>
                  </a:txBody>
                  <a:tcPr marT="45697" marB="4569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extLst>
                  <a:ext uri="{0D108BD9-81ED-4DB2-BD59-A6C34878D82A}">
                    <a16:rowId xmlns:a16="http://schemas.microsoft.com/office/drawing/2014/main" val="10001"/>
                  </a:ext>
                </a:extLst>
              </a:tr>
              <a:tr h="64003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a:ln>
                            <a:noFill/>
                          </a:ln>
                          <a:solidFill>
                            <a:schemeClr val="tx1"/>
                          </a:solidFill>
                          <a:effectLst/>
                          <a:latin typeface="Arial" charset="0"/>
                          <a:ea typeface="ＭＳ Ｐゴシック" charset="0"/>
                          <a:cs typeface="Arial" charset="0"/>
                        </a:rPr>
                        <a:t>„Colt“</a:t>
                      </a:r>
                    </a:p>
                  </a:txBody>
                  <a:tcPr marT="45697" marB="4569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a:ln>
                            <a:noFill/>
                          </a:ln>
                          <a:solidFill>
                            <a:schemeClr val="tx1"/>
                          </a:solidFill>
                          <a:effectLst/>
                          <a:latin typeface="Arial" charset="0"/>
                          <a:ea typeface="ＭＳ Ｐゴシック" charset="0"/>
                          <a:cs typeface="Arial" charset="0"/>
                        </a:rPr>
                        <a:t>mittelstark bis schwach wachsend für Spindel und Halbstamm</a:t>
                      </a:r>
                    </a:p>
                  </a:txBody>
                  <a:tcPr marT="45697" marB="4569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extLst>
                  <a:ext uri="{0D108BD9-81ED-4DB2-BD59-A6C34878D82A}">
                    <a16:rowId xmlns:a16="http://schemas.microsoft.com/office/drawing/2014/main" val="10002"/>
                  </a:ext>
                </a:extLst>
              </a:tr>
              <a:tr h="37138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a:ln>
                            <a:noFill/>
                          </a:ln>
                          <a:solidFill>
                            <a:srgbClr val="000000"/>
                          </a:solidFill>
                          <a:effectLst/>
                          <a:latin typeface="Arial" charset="0"/>
                          <a:ea typeface="ＭＳ Ｐゴシック" charset="0"/>
                          <a:cs typeface="Arial" charset="0"/>
                        </a:rPr>
                        <a:t>„</a:t>
                      </a:r>
                      <a:r>
                        <a:rPr kumimoji="0" lang="de-DE" sz="1800" b="0" i="0" u="none" strike="noStrike" cap="none" normalizeH="0" baseline="0" dirty="0" err="1">
                          <a:ln>
                            <a:noFill/>
                          </a:ln>
                          <a:solidFill>
                            <a:srgbClr val="000000"/>
                          </a:solidFill>
                          <a:effectLst/>
                          <a:latin typeface="Arial" charset="0"/>
                          <a:ea typeface="ＭＳ Ｐゴシック" charset="0"/>
                          <a:cs typeface="Arial" charset="0"/>
                        </a:rPr>
                        <a:t>GiSelA</a:t>
                      </a:r>
                      <a:r>
                        <a:rPr kumimoji="0" lang="de-DE" sz="1800" b="0" i="0" u="none" strike="noStrike" cap="none" normalizeH="0" baseline="0" dirty="0">
                          <a:ln>
                            <a:noFill/>
                          </a:ln>
                          <a:solidFill>
                            <a:srgbClr val="000000"/>
                          </a:solidFill>
                          <a:effectLst/>
                          <a:latin typeface="Arial" charset="0"/>
                          <a:ea typeface="ＭＳ Ｐゴシック" charset="0"/>
                          <a:cs typeface="Arial" charset="0"/>
                        </a:rPr>
                        <a:t>“ ; „</a:t>
                      </a:r>
                      <a:r>
                        <a:rPr kumimoji="0" lang="de-DE" sz="1800" b="0" i="0" u="none" strike="noStrike" cap="none" normalizeH="0" baseline="0" dirty="0" err="1">
                          <a:ln>
                            <a:noFill/>
                          </a:ln>
                          <a:solidFill>
                            <a:srgbClr val="000000"/>
                          </a:solidFill>
                          <a:effectLst/>
                          <a:latin typeface="Arial" charset="0"/>
                          <a:ea typeface="ＭＳ Ｐゴシック" charset="0"/>
                          <a:cs typeface="Arial" charset="0"/>
                        </a:rPr>
                        <a:t>GiSelA</a:t>
                      </a:r>
                      <a:r>
                        <a:rPr kumimoji="0" lang="de-DE" sz="1800" b="0" i="0" u="none" strike="noStrike" cap="none" normalizeH="0" baseline="0" dirty="0">
                          <a:ln>
                            <a:noFill/>
                          </a:ln>
                          <a:solidFill>
                            <a:srgbClr val="000000"/>
                          </a:solidFill>
                          <a:effectLst/>
                          <a:latin typeface="Arial" charset="0"/>
                          <a:ea typeface="ＭＳ Ｐゴシック" charset="0"/>
                          <a:cs typeface="Arial" charset="0"/>
                        </a:rPr>
                        <a:t> 4, 5,...“</a:t>
                      </a:r>
                    </a:p>
                  </a:txBody>
                  <a:tcPr marT="45697" marB="4569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a:ln>
                            <a:noFill/>
                          </a:ln>
                          <a:solidFill>
                            <a:srgbClr val="000000"/>
                          </a:solidFill>
                          <a:effectLst/>
                          <a:latin typeface="Arial" charset="0"/>
                          <a:ea typeface="ＭＳ Ｐゴシック" charset="0"/>
                          <a:cs typeface="Arial" charset="0"/>
                        </a:rPr>
                        <a:t>besonders schwach wachsend für Spindel geeignet</a:t>
                      </a:r>
                    </a:p>
                  </a:txBody>
                  <a:tcPr marT="45697" marB="4569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extLst>
                  <a:ext uri="{0D108BD9-81ED-4DB2-BD59-A6C34878D82A}">
                    <a16:rowId xmlns:a16="http://schemas.microsoft.com/office/drawing/2014/main" val="10003"/>
                  </a:ext>
                </a:extLst>
              </a:tr>
              <a:tr h="37138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err="1">
                          <a:ln>
                            <a:noFill/>
                          </a:ln>
                          <a:solidFill>
                            <a:srgbClr val="000000"/>
                          </a:solidFill>
                          <a:effectLst/>
                          <a:latin typeface="Arial" charset="0"/>
                          <a:ea typeface="ＭＳ Ｐゴシック" charset="0"/>
                          <a:cs typeface="Arial" charset="0"/>
                        </a:rPr>
                        <a:t>Steinweicksel</a:t>
                      </a:r>
                      <a:endParaRPr kumimoji="0" lang="de-DE" sz="1800" b="0" i="0" u="none" strike="noStrike" cap="none" normalizeH="0" baseline="0" dirty="0">
                        <a:ln>
                          <a:noFill/>
                        </a:ln>
                        <a:solidFill>
                          <a:srgbClr val="000000"/>
                        </a:solidFill>
                        <a:effectLst/>
                        <a:latin typeface="Arial" charset="0"/>
                        <a:ea typeface="ＭＳ Ｐゴシック"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a:ln>
                            <a:noFill/>
                          </a:ln>
                          <a:solidFill>
                            <a:srgbClr val="000000"/>
                          </a:solidFill>
                          <a:effectLst/>
                          <a:latin typeface="Arial" charset="0"/>
                          <a:ea typeface="ＭＳ Ｐゴシック" charset="0"/>
                          <a:cs typeface="Arial" charset="0"/>
                        </a:rPr>
                        <a:t>(</a:t>
                      </a:r>
                      <a:r>
                        <a:rPr kumimoji="0" lang="de-DE" sz="1800" b="0" i="0" u="none" strike="noStrike" cap="none" normalizeH="0" baseline="0" dirty="0" err="1">
                          <a:ln>
                            <a:noFill/>
                          </a:ln>
                          <a:solidFill>
                            <a:srgbClr val="000000"/>
                          </a:solidFill>
                          <a:effectLst/>
                          <a:latin typeface="Arial" charset="0"/>
                          <a:ea typeface="ＭＳ Ｐゴシック" charset="0"/>
                          <a:cs typeface="Arial" charset="0"/>
                        </a:rPr>
                        <a:t>Prunus</a:t>
                      </a:r>
                      <a:r>
                        <a:rPr kumimoji="0" lang="de-DE" sz="1800" b="0" i="0" u="none" strike="noStrike" cap="none" normalizeH="0" baseline="0" dirty="0">
                          <a:ln>
                            <a:noFill/>
                          </a:ln>
                          <a:solidFill>
                            <a:srgbClr val="000000"/>
                          </a:solidFill>
                          <a:effectLst/>
                          <a:latin typeface="Arial" charset="0"/>
                          <a:ea typeface="ＭＳ Ｐゴシック" charset="0"/>
                          <a:cs typeface="Arial" charset="0"/>
                        </a:rPr>
                        <a:t> </a:t>
                      </a:r>
                      <a:r>
                        <a:rPr kumimoji="0" lang="de-DE" sz="1800" b="0" i="0" u="none" strike="noStrike" cap="none" normalizeH="0" baseline="0" dirty="0" err="1">
                          <a:ln>
                            <a:noFill/>
                          </a:ln>
                          <a:solidFill>
                            <a:srgbClr val="000000"/>
                          </a:solidFill>
                          <a:effectLst/>
                          <a:latin typeface="Arial" charset="0"/>
                          <a:ea typeface="ＭＳ Ｐゴシック" charset="0"/>
                          <a:cs typeface="Arial" charset="0"/>
                        </a:rPr>
                        <a:t>mahaleb</a:t>
                      </a:r>
                      <a:r>
                        <a:rPr kumimoji="0" lang="de-DE" sz="1800" b="0" i="0" u="none" strike="noStrike" cap="none" normalizeH="0" baseline="0" dirty="0">
                          <a:ln>
                            <a:noFill/>
                          </a:ln>
                          <a:solidFill>
                            <a:srgbClr val="000000"/>
                          </a:solidFill>
                          <a:effectLst/>
                          <a:latin typeface="Arial" charset="0"/>
                          <a:ea typeface="ＭＳ Ｐゴシック" charset="0"/>
                          <a:cs typeface="Arial" charset="0"/>
                        </a:rPr>
                        <a:t>)</a:t>
                      </a:r>
                    </a:p>
                  </a:txBody>
                  <a:tcPr marT="45697" marB="4569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a:ln>
                            <a:noFill/>
                          </a:ln>
                          <a:solidFill>
                            <a:srgbClr val="000000"/>
                          </a:solidFill>
                          <a:effectLst/>
                          <a:latin typeface="Arial" charset="0"/>
                          <a:ea typeface="ＭＳ Ｐゴシック" charset="0"/>
                          <a:cs typeface="Arial" charset="0"/>
                        </a:rPr>
                        <a:t>stark wachsend</a:t>
                      </a:r>
                    </a:p>
                  </a:txBody>
                  <a:tcPr marT="45697" marB="4569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extLst>
                  <a:ext uri="{0D108BD9-81ED-4DB2-BD59-A6C34878D82A}">
                    <a16:rowId xmlns:a16="http://schemas.microsoft.com/office/drawing/2014/main" val="10004"/>
                  </a:ext>
                </a:extLst>
              </a:tr>
              <a:tr h="37138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a:ln>
                            <a:noFill/>
                          </a:ln>
                          <a:solidFill>
                            <a:srgbClr val="000000"/>
                          </a:solidFill>
                          <a:effectLst/>
                          <a:latin typeface="Arial" charset="0"/>
                          <a:ea typeface="ＭＳ Ｐゴシック" charset="0"/>
                          <a:cs typeface="Arial" charset="0"/>
                        </a:rPr>
                        <a:t>„</a:t>
                      </a:r>
                      <a:r>
                        <a:rPr kumimoji="0" lang="de-DE" sz="1800" b="0" i="0" u="none" strike="noStrike" cap="none" normalizeH="0" baseline="0" dirty="0" err="1">
                          <a:ln>
                            <a:noFill/>
                          </a:ln>
                          <a:solidFill>
                            <a:srgbClr val="000000"/>
                          </a:solidFill>
                          <a:effectLst/>
                          <a:latin typeface="Arial" charset="0"/>
                          <a:ea typeface="ＭＳ Ｐゴシック" charset="0"/>
                          <a:cs typeface="Arial" charset="0"/>
                        </a:rPr>
                        <a:t>Weiroot</a:t>
                      </a:r>
                      <a:r>
                        <a:rPr kumimoji="0" lang="de-DE" sz="1800" b="0" i="0" u="none" strike="noStrike" cap="none" normalizeH="0" baseline="0" dirty="0">
                          <a:ln>
                            <a:noFill/>
                          </a:ln>
                          <a:solidFill>
                            <a:srgbClr val="000000"/>
                          </a:solidFill>
                          <a:effectLst/>
                          <a:latin typeface="Arial" charset="0"/>
                          <a:ea typeface="ＭＳ Ｐゴシック" charset="0"/>
                          <a:cs typeface="Arial" charset="0"/>
                        </a:rPr>
                        <a:t>“  (W), W13, W72, W154, W158, W53,…</a:t>
                      </a:r>
                    </a:p>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a:ln>
                            <a:noFill/>
                          </a:ln>
                          <a:solidFill>
                            <a:srgbClr val="000000"/>
                          </a:solidFill>
                          <a:effectLst/>
                          <a:latin typeface="Arial" charset="0"/>
                          <a:ea typeface="ＭＳ Ｐゴシック" charset="0"/>
                          <a:cs typeface="Arial" charset="0"/>
                        </a:rPr>
                        <a:t>(Sauerkirsche-Wildform)</a:t>
                      </a:r>
                    </a:p>
                  </a:txBody>
                  <a:tcPr marT="45697" marB="4569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a:ln>
                            <a:noFill/>
                          </a:ln>
                          <a:solidFill>
                            <a:srgbClr val="000000"/>
                          </a:solidFill>
                          <a:effectLst/>
                          <a:latin typeface="Arial" charset="0"/>
                          <a:ea typeface="ＭＳ Ｐゴシック" charset="0"/>
                          <a:cs typeface="Arial" charset="0"/>
                        </a:rPr>
                        <a:t>schwach wachsend, geeignet für Busch und Viertelstamm, frosthart, standfest, 2 bis 4m </a:t>
                      </a:r>
                      <a:r>
                        <a:rPr kumimoji="0" lang="de-DE" sz="1800" b="0" i="0" u="none" strike="noStrike" cap="none" normalizeH="0" baseline="0" dirty="0" err="1">
                          <a:ln>
                            <a:noFill/>
                          </a:ln>
                          <a:solidFill>
                            <a:srgbClr val="000000"/>
                          </a:solidFill>
                          <a:effectLst/>
                          <a:latin typeface="Arial" charset="0"/>
                          <a:ea typeface="ＭＳ Ｐゴシック" charset="0"/>
                          <a:cs typeface="Arial" charset="0"/>
                        </a:rPr>
                        <a:t>Endhöhe</a:t>
                      </a:r>
                      <a:r>
                        <a:rPr kumimoji="0" lang="de-DE" sz="1800" b="0" i="0" u="none" strike="noStrike" cap="none" normalizeH="0" baseline="0" dirty="0">
                          <a:ln>
                            <a:noFill/>
                          </a:ln>
                          <a:solidFill>
                            <a:srgbClr val="000000"/>
                          </a:solidFill>
                          <a:effectLst/>
                          <a:latin typeface="Arial" charset="0"/>
                          <a:ea typeface="ＭＳ Ｐゴシック" charset="0"/>
                          <a:cs typeface="Arial" charset="0"/>
                        </a:rPr>
                        <a:t>, guter Fruchtansatz</a:t>
                      </a:r>
                    </a:p>
                  </a:txBody>
                  <a:tcPr marT="45697" marB="4569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extLst>
                  <a:ext uri="{0D108BD9-81ED-4DB2-BD59-A6C34878D82A}">
                    <a16:rowId xmlns:a16="http://schemas.microsoft.com/office/drawing/2014/main" val="10005"/>
                  </a:ext>
                </a:extLst>
              </a:tr>
            </a:tbl>
          </a:graphicData>
        </a:graphic>
      </p:graphicFrame>
      <p:sp>
        <p:nvSpPr>
          <p:cNvPr id="2" name="Textfeld 1">
            <a:extLst>
              <a:ext uri="{FF2B5EF4-FFF2-40B4-BE49-F238E27FC236}">
                <a16:creationId xmlns:a16="http://schemas.microsoft.com/office/drawing/2014/main" id="{E6C49788-8DDE-BF3F-4261-475352ED80B1}"/>
              </a:ext>
            </a:extLst>
          </p:cNvPr>
          <p:cNvSpPr txBox="1"/>
          <p:nvPr/>
        </p:nvSpPr>
        <p:spPr>
          <a:xfrm>
            <a:off x="285750" y="5878164"/>
            <a:ext cx="7416552" cy="400110"/>
          </a:xfrm>
          <a:prstGeom prst="rect">
            <a:avLst/>
          </a:prstGeom>
          <a:noFill/>
        </p:spPr>
        <p:txBody>
          <a:bodyPr wrap="square">
            <a:spAutoFit/>
          </a:bodyPr>
          <a:lstStyle/>
          <a:p>
            <a:r>
              <a:rPr lang="de-DE" sz="2000" dirty="0"/>
              <a:t>leichte Böden: Colt, F12/1, bessere Böden: Gisela 5</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15FF86D9-DD70-D74D-A85C-72E0CB89608A}" type="slidenum">
              <a:rPr lang="de-DE" sz="1400">
                <a:cs typeface="Arial" charset="0"/>
              </a:rPr>
              <a:pPr eaLnBrk="1" hangingPunct="1"/>
              <a:t>41</a:t>
            </a:fld>
            <a:endParaRPr lang="de-DE" sz="1400">
              <a:cs typeface="Arial" charset="0"/>
            </a:endParaRPr>
          </a:p>
        </p:txBody>
      </p:sp>
      <p:sp>
        <p:nvSpPr>
          <p:cNvPr id="56322"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56324" name="Rectangle 4"/>
          <p:cNvSpPr>
            <a:spLocks noChangeArrowheads="1"/>
          </p:cNvSpPr>
          <p:nvPr/>
        </p:nvSpPr>
        <p:spPr bwMode="auto">
          <a:xfrm>
            <a:off x="179388" y="836613"/>
            <a:ext cx="8964612" cy="50783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de-DE" sz="2000" b="1" dirty="0"/>
              <a:t>Veredlungsunterlagen</a:t>
            </a:r>
          </a:p>
          <a:p>
            <a:r>
              <a:rPr lang="de-DE" sz="2000" b="1" dirty="0"/>
              <a:t>Kirschen (Süß- und Sauerkirsche)</a:t>
            </a:r>
          </a:p>
          <a:p>
            <a:endParaRPr lang="de-DE" sz="2000" dirty="0"/>
          </a:p>
          <a:p>
            <a:endParaRPr lang="de-DE" sz="2000" dirty="0"/>
          </a:p>
          <a:p>
            <a:endParaRPr lang="de-DE" sz="2000" dirty="0"/>
          </a:p>
          <a:p>
            <a:endParaRPr lang="de-DE" sz="2000" dirty="0"/>
          </a:p>
          <a:p>
            <a:endParaRPr lang="de-DE" sz="2000" dirty="0"/>
          </a:p>
          <a:p>
            <a:endParaRPr lang="de-DE" sz="2000" dirty="0"/>
          </a:p>
          <a:p>
            <a:endParaRPr lang="de-DE" sz="2000" dirty="0"/>
          </a:p>
          <a:p>
            <a:endParaRPr lang="de-DE" sz="2000" dirty="0"/>
          </a:p>
          <a:p>
            <a:endParaRPr lang="de-DE" sz="2000" dirty="0"/>
          </a:p>
          <a:p>
            <a:endParaRPr lang="de-DE" sz="2000" dirty="0"/>
          </a:p>
          <a:p>
            <a:endParaRPr lang="de-DE" sz="2000" dirty="0"/>
          </a:p>
          <a:p>
            <a:endParaRPr lang="de-DE" sz="2000" dirty="0"/>
          </a:p>
          <a:p>
            <a:endParaRPr lang="de-DE" sz="2000" dirty="0"/>
          </a:p>
          <a:p>
            <a:endParaRPr lang="de-DE" b="1" dirty="0"/>
          </a:p>
        </p:txBody>
      </p:sp>
      <p:graphicFrame>
        <p:nvGraphicFramePr>
          <p:cNvPr id="2" name="Tabelle 1"/>
          <p:cNvGraphicFramePr>
            <a:graphicFrameLocks noGrp="1"/>
          </p:cNvGraphicFramePr>
          <p:nvPr>
            <p:extLst>
              <p:ext uri="{D42A27DB-BD31-4B8C-83A1-F6EECF244321}">
                <p14:modId xmlns:p14="http://schemas.microsoft.com/office/powerpoint/2010/main" val="2793154390"/>
              </p:ext>
            </p:extLst>
          </p:nvPr>
        </p:nvGraphicFramePr>
        <p:xfrm>
          <a:off x="251520" y="2132856"/>
          <a:ext cx="7920880" cy="1764808"/>
        </p:xfrm>
        <a:graphic>
          <a:graphicData uri="http://schemas.openxmlformats.org/drawingml/2006/table">
            <a:tbl>
              <a:tblPr firstRow="1" bandRow="1">
                <a:tableStyleId>{21E4AEA4-8DFA-4A89-87EB-49C32662AFE0}</a:tableStyleId>
              </a:tblPr>
              <a:tblGrid>
                <a:gridCol w="3096344">
                  <a:extLst>
                    <a:ext uri="{9D8B030D-6E8A-4147-A177-3AD203B41FA5}">
                      <a16:colId xmlns:a16="http://schemas.microsoft.com/office/drawing/2014/main" val="20000"/>
                    </a:ext>
                  </a:extLst>
                </a:gridCol>
                <a:gridCol w="4824536">
                  <a:extLst>
                    <a:ext uri="{9D8B030D-6E8A-4147-A177-3AD203B41FA5}">
                      <a16:colId xmlns:a16="http://schemas.microsoft.com/office/drawing/2014/main" val="20001"/>
                    </a:ext>
                  </a:extLst>
                </a:gridCol>
              </a:tblGrid>
              <a:tr h="441202">
                <a:tc>
                  <a:txBody>
                    <a:bodyPr/>
                    <a:lstStyle/>
                    <a:p>
                      <a:r>
                        <a:rPr lang="de-DE" dirty="0"/>
                        <a:t>Stärke der Unterlagen</a:t>
                      </a:r>
                    </a:p>
                  </a:txBody>
                  <a:tcPr/>
                </a:tc>
                <a:tc>
                  <a:txBody>
                    <a:bodyPr/>
                    <a:lstStyle/>
                    <a:p>
                      <a:r>
                        <a:rPr lang="de-DE" dirty="0"/>
                        <a:t>Unterlagenauswahl</a:t>
                      </a:r>
                    </a:p>
                  </a:txBody>
                  <a:tcPr/>
                </a:tc>
                <a:extLst>
                  <a:ext uri="{0D108BD9-81ED-4DB2-BD59-A6C34878D82A}">
                    <a16:rowId xmlns:a16="http://schemas.microsoft.com/office/drawing/2014/main" val="10000"/>
                  </a:ext>
                </a:extLst>
              </a:tr>
              <a:tr h="441202">
                <a:tc>
                  <a:txBody>
                    <a:bodyPr/>
                    <a:lstStyle/>
                    <a:p>
                      <a:r>
                        <a:rPr lang="de-DE" dirty="0"/>
                        <a:t>schwach</a:t>
                      </a:r>
                    </a:p>
                  </a:txBody>
                  <a:tcPr/>
                </a:tc>
                <a:tc>
                  <a:txBody>
                    <a:bodyPr/>
                    <a:lstStyle/>
                    <a:p>
                      <a:r>
                        <a:rPr lang="de-DE" dirty="0" err="1"/>
                        <a:t>GiSelA</a:t>
                      </a:r>
                      <a:r>
                        <a:rPr lang="de-DE" dirty="0"/>
                        <a:t> 3, </a:t>
                      </a:r>
                      <a:r>
                        <a:rPr lang="de-DE" dirty="0" err="1"/>
                        <a:t>GiSelA</a:t>
                      </a:r>
                      <a:r>
                        <a:rPr lang="de-DE" dirty="0"/>
                        <a:t> 5, </a:t>
                      </a:r>
                      <a:r>
                        <a:rPr lang="de-DE" dirty="0" err="1"/>
                        <a:t>GiSelA</a:t>
                      </a:r>
                      <a:r>
                        <a:rPr lang="de-DE" dirty="0"/>
                        <a:t> 6</a:t>
                      </a:r>
                    </a:p>
                  </a:txBody>
                  <a:tcPr/>
                </a:tc>
                <a:extLst>
                  <a:ext uri="{0D108BD9-81ED-4DB2-BD59-A6C34878D82A}">
                    <a16:rowId xmlns:a16="http://schemas.microsoft.com/office/drawing/2014/main" val="10001"/>
                  </a:ext>
                </a:extLst>
              </a:tr>
              <a:tr h="441202">
                <a:tc>
                  <a:txBody>
                    <a:bodyPr/>
                    <a:lstStyle/>
                    <a:p>
                      <a:r>
                        <a:rPr lang="de-DE" dirty="0"/>
                        <a:t>mittelstark</a:t>
                      </a:r>
                    </a:p>
                  </a:txBody>
                  <a:tcPr/>
                </a:tc>
                <a:tc>
                  <a:txBody>
                    <a:bodyPr/>
                    <a:lstStyle/>
                    <a:p>
                      <a:r>
                        <a:rPr lang="de-DE" dirty="0"/>
                        <a:t>PiKu1, </a:t>
                      </a:r>
                      <a:r>
                        <a:rPr lang="de-DE" dirty="0" err="1"/>
                        <a:t>GiSelA</a:t>
                      </a:r>
                      <a:r>
                        <a:rPr lang="de-DE" dirty="0"/>
                        <a:t> 12, </a:t>
                      </a:r>
                      <a:r>
                        <a:rPr lang="de-DE" dirty="0" err="1"/>
                        <a:t>GiSelA</a:t>
                      </a:r>
                      <a:r>
                        <a:rPr lang="de-DE" dirty="0"/>
                        <a:t> 13, </a:t>
                      </a:r>
                      <a:r>
                        <a:rPr lang="de-DE" dirty="0" err="1"/>
                        <a:t>GiSelA</a:t>
                      </a:r>
                      <a:r>
                        <a:rPr lang="de-DE" dirty="0"/>
                        <a:t> 17</a:t>
                      </a:r>
                    </a:p>
                  </a:txBody>
                  <a:tcPr/>
                </a:tc>
                <a:extLst>
                  <a:ext uri="{0D108BD9-81ED-4DB2-BD59-A6C34878D82A}">
                    <a16:rowId xmlns:a16="http://schemas.microsoft.com/office/drawing/2014/main" val="10002"/>
                  </a:ext>
                </a:extLst>
              </a:tr>
              <a:tr h="441202">
                <a:tc>
                  <a:txBody>
                    <a:bodyPr/>
                    <a:lstStyle/>
                    <a:p>
                      <a:r>
                        <a:rPr lang="de-DE" dirty="0"/>
                        <a:t>stark</a:t>
                      </a:r>
                    </a:p>
                  </a:txBody>
                  <a:tcPr/>
                </a:tc>
                <a:tc>
                  <a:txBody>
                    <a:bodyPr/>
                    <a:lstStyle/>
                    <a:p>
                      <a:r>
                        <a:rPr lang="de-DE" dirty="0"/>
                        <a:t>Colt, F12/1, Sämlinge: „</a:t>
                      </a:r>
                      <a:r>
                        <a:rPr lang="de-DE" dirty="0" err="1"/>
                        <a:t>Alkavo</a:t>
                      </a:r>
                      <a:r>
                        <a:rPr lang="de-DE" dirty="0"/>
                        <a:t>“, „Limburger“</a:t>
                      </a:r>
                    </a:p>
                  </a:txBody>
                  <a:tcPr/>
                </a:tc>
                <a:extLst>
                  <a:ext uri="{0D108BD9-81ED-4DB2-BD59-A6C34878D82A}">
                    <a16:rowId xmlns:a16="http://schemas.microsoft.com/office/drawing/2014/main" val="10003"/>
                  </a:ext>
                </a:extLst>
              </a:tr>
            </a:tbl>
          </a:graphicData>
        </a:graphic>
      </p:graphicFrame>
      <p:sp>
        <p:nvSpPr>
          <p:cNvPr id="7" name="Rectangle 3">
            <a:extLst>
              <a:ext uri="{FF2B5EF4-FFF2-40B4-BE49-F238E27FC236}">
                <a16:creationId xmlns:a16="http://schemas.microsoft.com/office/drawing/2014/main" id="{77E3FC5F-2209-C840-9738-A8FB102F016F}"/>
              </a:ext>
            </a:extLst>
          </p:cNvPr>
          <p:cNvSpPr>
            <a:spLocks noChangeArrowheads="1"/>
          </p:cNvSpPr>
          <p:nvPr/>
        </p:nvSpPr>
        <p:spPr bwMode="auto">
          <a:xfrm>
            <a:off x="0" y="163513"/>
            <a:ext cx="4447371"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dirty="0"/>
              <a:t>Sauer- und Süßkirschen </a:t>
            </a:r>
            <a:r>
              <a:rPr lang="de-DE" sz="2000" b="1" dirty="0">
                <a:solidFill>
                  <a:srgbClr val="C00000"/>
                </a:solidFill>
              </a:rPr>
              <a:t>Veredlung</a:t>
            </a:r>
          </a:p>
        </p:txBody>
      </p:sp>
    </p:spTree>
    <p:extLst>
      <p:ext uri="{BB962C8B-B14F-4D97-AF65-F5344CB8AC3E}">
        <p14:creationId xmlns:p14="http://schemas.microsoft.com/office/powerpoint/2010/main" val="41018399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E68AE0B3-C121-684C-BFBC-DD5D49B11795}" type="slidenum">
              <a:rPr lang="de-DE" sz="1400">
                <a:cs typeface="Arial" charset="0"/>
              </a:rPr>
              <a:pPr eaLnBrk="1" hangingPunct="1"/>
              <a:t>42</a:t>
            </a:fld>
            <a:endParaRPr lang="de-DE" sz="1400">
              <a:cs typeface="Arial" charset="0"/>
            </a:endParaRPr>
          </a:p>
        </p:txBody>
      </p:sp>
      <p:sp>
        <p:nvSpPr>
          <p:cNvPr id="108546"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108547" name="Rectangle 3"/>
          <p:cNvSpPr>
            <a:spLocks noChangeArrowheads="1"/>
          </p:cNvSpPr>
          <p:nvPr/>
        </p:nvSpPr>
        <p:spPr bwMode="auto">
          <a:xfrm>
            <a:off x="0" y="163513"/>
            <a:ext cx="2469074"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dirty="0" err="1"/>
              <a:t>Walnuss</a:t>
            </a:r>
            <a:r>
              <a:rPr lang="de-DE" sz="2000" b="1" dirty="0" err="1">
                <a:solidFill>
                  <a:srgbClr val="C00000"/>
                </a:solidFill>
              </a:rPr>
              <a:t>Steckbrief</a:t>
            </a:r>
            <a:endParaRPr lang="de-DE" sz="2000" b="1" dirty="0">
              <a:solidFill>
                <a:srgbClr val="C00000"/>
              </a:solidFill>
            </a:endParaRPr>
          </a:p>
        </p:txBody>
      </p:sp>
      <p:sp>
        <p:nvSpPr>
          <p:cNvPr id="108548" name="Rectangle 4"/>
          <p:cNvSpPr>
            <a:spLocks noChangeArrowheads="1"/>
          </p:cNvSpPr>
          <p:nvPr/>
        </p:nvSpPr>
        <p:spPr bwMode="auto">
          <a:xfrm>
            <a:off x="179388" y="836613"/>
            <a:ext cx="8964612" cy="501675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de-DE" sz="2000" b="1" dirty="0"/>
              <a:t>Walnuss </a:t>
            </a:r>
            <a:r>
              <a:rPr lang="de-DE" sz="2000" dirty="0"/>
              <a:t>(</a:t>
            </a:r>
            <a:r>
              <a:rPr lang="de-DE" sz="2000" dirty="0" err="1"/>
              <a:t>Juglans</a:t>
            </a:r>
            <a:r>
              <a:rPr lang="de-DE" sz="2000" dirty="0"/>
              <a:t> </a:t>
            </a:r>
            <a:r>
              <a:rPr lang="de-DE" sz="2000" dirty="0" err="1"/>
              <a:t>regia</a:t>
            </a:r>
            <a:r>
              <a:rPr lang="de-DE" sz="2000" dirty="0"/>
              <a:t>)</a:t>
            </a:r>
          </a:p>
          <a:p>
            <a:endParaRPr lang="de-DE" sz="2000" dirty="0"/>
          </a:p>
          <a:p>
            <a:r>
              <a:rPr lang="de-DE" sz="2000" dirty="0"/>
              <a:t>Herkunft:	asiatische Raum</a:t>
            </a:r>
          </a:p>
          <a:p>
            <a:r>
              <a:rPr lang="de-DE" sz="2000" dirty="0"/>
              <a:t>Wuchshöhe:	ca. 35m</a:t>
            </a:r>
          </a:p>
          <a:p>
            <a:r>
              <a:rPr lang="de-DE" sz="2000" dirty="0"/>
              <a:t>Alter:		90-100 Jahre</a:t>
            </a:r>
          </a:p>
          <a:p>
            <a:r>
              <a:rPr lang="de-DE" sz="2000" dirty="0"/>
              <a:t>Standort:	warme und sonnige Lagen (Weinbauklima), kommt gut auf 		verwitterten Kalkboden zu recht	</a:t>
            </a:r>
          </a:p>
          <a:p>
            <a:r>
              <a:rPr lang="de-DE" sz="2000" dirty="0"/>
              <a:t>Wurzelform:	Pfahlwurzel</a:t>
            </a:r>
          </a:p>
          <a:p>
            <a:r>
              <a:rPr lang="de-DE" sz="2000" dirty="0"/>
              <a:t>Befruchtung:	getrennt geschlechtlich, Windbestäubung, auf 				Fremdbefruchtung angewiesen</a:t>
            </a:r>
          </a:p>
          <a:p>
            <a:r>
              <a:rPr lang="de-DE" sz="2000" dirty="0"/>
              <a:t>Sorten:		hartschaligen, dünnschaligen, </a:t>
            </a:r>
            <a:r>
              <a:rPr lang="de-DE" sz="2000" dirty="0" err="1"/>
              <a:t>großfrüchtigen</a:t>
            </a:r>
            <a:r>
              <a:rPr lang="de-DE" sz="2000" dirty="0"/>
              <a:t> und 			traubenförmigen eingeteilt.</a:t>
            </a:r>
          </a:p>
          <a:p>
            <a:r>
              <a:rPr lang="de-DE" sz="2000" dirty="0"/>
              <a:t>Gesundheit:	Gedächtnis stärken, Vitamin C</a:t>
            </a:r>
          </a:p>
          <a:p>
            <a:r>
              <a:rPr lang="de-DE" sz="2000" dirty="0"/>
              <a:t>Holz:		wurde bis zum letzten Weltkrieg im großen Umfang zur 			Herstellung von Gewehrschäften verwendet;</a:t>
            </a:r>
          </a:p>
          <a:p>
            <a:r>
              <a:rPr lang="de-DE" sz="2000" dirty="0"/>
              <a:t>		steht in der Baumschutzsatzung von Berlin</a:t>
            </a:r>
          </a:p>
        </p:txBody>
      </p:sp>
    </p:spTree>
    <p:extLst>
      <p:ext uri="{BB962C8B-B14F-4D97-AF65-F5344CB8AC3E}">
        <p14:creationId xmlns:p14="http://schemas.microsoft.com/office/powerpoint/2010/main" val="190737926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8C40D97F-EE78-7C46-A881-453AEE8958F8}" type="slidenum">
              <a:rPr lang="de-DE" sz="1400">
                <a:cs typeface="Arial" charset="0"/>
              </a:rPr>
              <a:pPr eaLnBrk="1" hangingPunct="1"/>
              <a:t>43</a:t>
            </a:fld>
            <a:endParaRPr lang="de-DE" sz="1400">
              <a:cs typeface="Arial" charset="0"/>
            </a:endParaRPr>
          </a:p>
        </p:txBody>
      </p:sp>
      <p:sp>
        <p:nvSpPr>
          <p:cNvPr id="116738"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116739" name="Rectangle 3"/>
          <p:cNvSpPr>
            <a:spLocks noChangeArrowheads="1"/>
          </p:cNvSpPr>
          <p:nvPr/>
        </p:nvSpPr>
        <p:spPr bwMode="auto">
          <a:xfrm>
            <a:off x="0" y="163513"/>
            <a:ext cx="2412968"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dirty="0" err="1"/>
              <a:t>Walnuss</a:t>
            </a:r>
            <a:r>
              <a:rPr lang="de-DE" sz="2000" b="1" dirty="0" err="1">
                <a:solidFill>
                  <a:srgbClr val="C00000"/>
                </a:solidFill>
              </a:rPr>
              <a:t>Unterlage</a:t>
            </a:r>
            <a:endParaRPr lang="de-DE" sz="2000" b="1" dirty="0">
              <a:solidFill>
                <a:srgbClr val="C00000"/>
              </a:solidFill>
            </a:endParaRPr>
          </a:p>
        </p:txBody>
      </p:sp>
      <p:sp>
        <p:nvSpPr>
          <p:cNvPr id="116740" name="Rectangle 4"/>
          <p:cNvSpPr>
            <a:spLocks noChangeArrowheads="1"/>
          </p:cNvSpPr>
          <p:nvPr/>
        </p:nvSpPr>
        <p:spPr bwMode="auto">
          <a:xfrm>
            <a:off x="179388" y="836613"/>
            <a:ext cx="8964612" cy="2216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de-DE" sz="2000" b="1" dirty="0"/>
              <a:t>Veredlungsunterlagen</a:t>
            </a:r>
          </a:p>
          <a:p>
            <a:r>
              <a:rPr lang="de-DE" sz="2000" b="1" dirty="0"/>
              <a:t>Walnuss</a:t>
            </a:r>
          </a:p>
          <a:p>
            <a:endParaRPr lang="de-DE" sz="2000" dirty="0"/>
          </a:p>
          <a:p>
            <a:endParaRPr lang="de-DE" sz="2000" dirty="0"/>
          </a:p>
          <a:p>
            <a:endParaRPr lang="de-DE" sz="2000" dirty="0"/>
          </a:p>
          <a:p>
            <a:endParaRPr lang="de-DE" sz="2000" dirty="0"/>
          </a:p>
          <a:p>
            <a:endParaRPr lang="de-DE" b="1" dirty="0"/>
          </a:p>
        </p:txBody>
      </p:sp>
      <p:graphicFrame>
        <p:nvGraphicFramePr>
          <p:cNvPr id="15387" name="Group 27"/>
          <p:cNvGraphicFramePr>
            <a:graphicFrameLocks noGrp="1"/>
          </p:cNvGraphicFramePr>
          <p:nvPr/>
        </p:nvGraphicFramePr>
        <p:xfrm>
          <a:off x="285750" y="1785938"/>
          <a:ext cx="7715250" cy="1651438"/>
        </p:xfrm>
        <a:graphic>
          <a:graphicData uri="http://schemas.openxmlformats.org/drawingml/2006/table">
            <a:tbl>
              <a:tblPr/>
              <a:tblGrid>
                <a:gridCol w="3071813">
                  <a:extLst>
                    <a:ext uri="{9D8B030D-6E8A-4147-A177-3AD203B41FA5}">
                      <a16:colId xmlns:a16="http://schemas.microsoft.com/office/drawing/2014/main" val="20000"/>
                    </a:ext>
                  </a:extLst>
                </a:gridCol>
                <a:gridCol w="4643437">
                  <a:extLst>
                    <a:ext uri="{9D8B030D-6E8A-4147-A177-3AD203B41FA5}">
                      <a16:colId xmlns:a16="http://schemas.microsoft.com/office/drawing/2014/main" val="20001"/>
                    </a:ext>
                  </a:extLst>
                </a:gridCol>
              </a:tblGrid>
              <a:tr h="37136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1" i="0" u="none" strike="noStrike" cap="none" normalizeH="0" baseline="0">
                          <a:ln>
                            <a:noFill/>
                          </a:ln>
                          <a:solidFill>
                            <a:srgbClr val="FFFFFF"/>
                          </a:solidFill>
                          <a:effectLst/>
                          <a:latin typeface="Arial" charset="0"/>
                          <a:ea typeface="ＭＳ Ｐゴシック" charset="0"/>
                          <a:cs typeface="Arial" charset="0"/>
                        </a:rPr>
                        <a:t>Veredlungsunterlage</a:t>
                      </a:r>
                    </a:p>
                  </a:txBody>
                  <a:tcPr marT="45698" marB="4569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1" i="0" u="none" strike="noStrike" cap="none" normalizeH="0" baseline="0">
                          <a:ln>
                            <a:noFill/>
                          </a:ln>
                          <a:solidFill>
                            <a:srgbClr val="FFFFFF"/>
                          </a:solidFill>
                          <a:effectLst/>
                          <a:latin typeface="Arial" charset="0"/>
                          <a:ea typeface="ＭＳ Ｐゴシック" charset="0"/>
                          <a:cs typeface="Arial" charset="0"/>
                        </a:rPr>
                        <a:t>Eigenschaften</a:t>
                      </a:r>
                    </a:p>
                  </a:txBody>
                  <a:tcPr marT="45698" marB="4569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extLst>
                  <a:ext uri="{0D108BD9-81ED-4DB2-BD59-A6C34878D82A}">
                    <a16:rowId xmlns:a16="http://schemas.microsoft.com/office/drawing/2014/main" val="10000"/>
                  </a:ext>
                </a:extLst>
              </a:tr>
              <a:tr h="64003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de-DE" dirty="0"/>
                        <a:t>Schwarznuss</a:t>
                      </a:r>
                    </a:p>
                  </a:txBody>
                  <a:tcPr marT="45698" marB="4569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de-DE" dirty="0"/>
                        <a:t>mittelstark wachsend</a:t>
                      </a:r>
                    </a:p>
                    <a:p>
                      <a:pPr marL="0" marR="0" lvl="0" indent="0" algn="l" defTabSz="914400" rtl="0" eaLnBrk="1" fontAlgn="base" latinLnBrk="0" hangingPunct="1">
                        <a:lnSpc>
                          <a:spcPct val="100000"/>
                        </a:lnSpc>
                        <a:spcBef>
                          <a:spcPct val="0"/>
                        </a:spcBef>
                        <a:spcAft>
                          <a:spcPct val="0"/>
                        </a:spcAft>
                        <a:buClrTx/>
                        <a:buSzTx/>
                        <a:buFontTx/>
                        <a:buNone/>
                        <a:tabLst/>
                      </a:pPr>
                      <a:endParaRPr lang="de-DE" dirty="0"/>
                    </a:p>
                  </a:txBody>
                  <a:tcPr marT="45698" marB="4569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extLst>
                  <a:ext uri="{0D108BD9-81ED-4DB2-BD59-A6C34878D82A}">
                    <a16:rowId xmlns:a16="http://schemas.microsoft.com/office/drawing/2014/main" val="10001"/>
                  </a:ext>
                </a:extLst>
              </a:tr>
              <a:tr h="37136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de-DE" dirty="0"/>
                        <a:t>Walnusssämling</a:t>
                      </a:r>
                    </a:p>
                  </a:txBody>
                  <a:tcPr marT="45698" marB="4569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de-DE" dirty="0"/>
                        <a:t>stark wachsend</a:t>
                      </a:r>
                    </a:p>
                    <a:p>
                      <a:pPr marL="0" marR="0" lvl="0" indent="0" algn="l" defTabSz="914400" rtl="0" eaLnBrk="1" fontAlgn="base" latinLnBrk="0" hangingPunct="1">
                        <a:lnSpc>
                          <a:spcPct val="100000"/>
                        </a:lnSpc>
                        <a:spcBef>
                          <a:spcPct val="0"/>
                        </a:spcBef>
                        <a:spcAft>
                          <a:spcPct val="0"/>
                        </a:spcAft>
                        <a:buClrTx/>
                        <a:buSzTx/>
                        <a:buFontTx/>
                        <a:buNone/>
                        <a:tabLst/>
                      </a:pPr>
                      <a:endParaRPr lang="de-DE" dirty="0"/>
                    </a:p>
                  </a:txBody>
                  <a:tcPr marT="45698" marB="4569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69010940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E68AE0B3-C121-684C-BFBC-DD5D49B11795}" type="slidenum">
              <a:rPr lang="de-DE" sz="1400">
                <a:cs typeface="Arial" charset="0"/>
              </a:rPr>
              <a:pPr eaLnBrk="1" hangingPunct="1"/>
              <a:t>44</a:t>
            </a:fld>
            <a:endParaRPr lang="de-DE" sz="1400">
              <a:cs typeface="Arial" charset="0"/>
            </a:endParaRPr>
          </a:p>
        </p:txBody>
      </p:sp>
      <p:sp>
        <p:nvSpPr>
          <p:cNvPr id="108546"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108547" name="Rectangle 3"/>
          <p:cNvSpPr>
            <a:spLocks noChangeArrowheads="1"/>
          </p:cNvSpPr>
          <p:nvPr/>
        </p:nvSpPr>
        <p:spPr bwMode="auto">
          <a:xfrm>
            <a:off x="0" y="163513"/>
            <a:ext cx="2420856"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dirty="0" err="1"/>
              <a:t>Pflaume</a:t>
            </a:r>
            <a:r>
              <a:rPr lang="de-DE" sz="2000" b="1" dirty="0" err="1">
                <a:solidFill>
                  <a:srgbClr val="C00000"/>
                </a:solidFill>
              </a:rPr>
              <a:t>Steckbrief</a:t>
            </a:r>
            <a:endParaRPr lang="de-DE" sz="2000" b="1" dirty="0">
              <a:solidFill>
                <a:srgbClr val="C00000"/>
              </a:solidFill>
            </a:endParaRPr>
          </a:p>
        </p:txBody>
      </p:sp>
      <p:sp>
        <p:nvSpPr>
          <p:cNvPr id="108548" name="Rectangle 4"/>
          <p:cNvSpPr>
            <a:spLocks noChangeArrowheads="1"/>
          </p:cNvSpPr>
          <p:nvPr/>
        </p:nvSpPr>
        <p:spPr bwMode="auto">
          <a:xfrm>
            <a:off x="179388" y="836613"/>
            <a:ext cx="8964612" cy="59400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de-DE" sz="2000" b="1" dirty="0"/>
              <a:t>Pflaume </a:t>
            </a:r>
            <a:r>
              <a:rPr lang="de-DE" sz="2000" dirty="0"/>
              <a:t>(</a:t>
            </a:r>
            <a:r>
              <a:rPr lang="de-DE" sz="2000" dirty="0" err="1"/>
              <a:t>Prunus</a:t>
            </a:r>
            <a:r>
              <a:rPr lang="de-DE" sz="2000" dirty="0"/>
              <a:t> </a:t>
            </a:r>
            <a:r>
              <a:rPr lang="de-DE" sz="2000" dirty="0" err="1"/>
              <a:t>domestica</a:t>
            </a:r>
            <a:r>
              <a:rPr lang="de-DE" sz="2000" dirty="0"/>
              <a:t>, </a:t>
            </a:r>
            <a:r>
              <a:rPr lang="de-DE" sz="2000" dirty="0" err="1"/>
              <a:t>Prunus</a:t>
            </a:r>
            <a:r>
              <a:rPr lang="de-DE" sz="2000" dirty="0"/>
              <a:t> </a:t>
            </a:r>
            <a:r>
              <a:rPr lang="de-DE" sz="2000" dirty="0" err="1"/>
              <a:t>insititia</a:t>
            </a:r>
            <a:r>
              <a:rPr lang="de-DE" sz="2000" dirty="0"/>
              <a:t>)</a:t>
            </a:r>
          </a:p>
          <a:p>
            <a:r>
              <a:rPr lang="de-DE" sz="2000" b="1" dirty="0"/>
              <a:t>(Echte oder Edel-Pflaume,  Zwetsche, Reneklode und Mirabelle)</a:t>
            </a:r>
          </a:p>
          <a:p>
            <a:endParaRPr lang="de-DE" sz="2000" dirty="0"/>
          </a:p>
          <a:p>
            <a:r>
              <a:rPr lang="de-DE" sz="2000" dirty="0"/>
              <a:t>Die Pflaume (</a:t>
            </a:r>
            <a:r>
              <a:rPr lang="de-DE" sz="2000" dirty="0" err="1"/>
              <a:t>Prunus</a:t>
            </a:r>
            <a:r>
              <a:rPr lang="de-DE" sz="2000" dirty="0"/>
              <a:t> </a:t>
            </a:r>
            <a:r>
              <a:rPr lang="de-DE" sz="2000" dirty="0" err="1"/>
              <a:t>domestica</a:t>
            </a:r>
            <a:r>
              <a:rPr lang="de-DE" sz="2000" dirty="0"/>
              <a:t>) ist mit großer Wahrscheinlichkeit als Artbastard der Schlehe (</a:t>
            </a:r>
            <a:r>
              <a:rPr lang="de-DE" sz="2000" dirty="0" err="1"/>
              <a:t>Prunus</a:t>
            </a:r>
            <a:r>
              <a:rPr lang="de-DE" sz="2000" dirty="0"/>
              <a:t> </a:t>
            </a:r>
            <a:r>
              <a:rPr lang="de-DE" sz="2000" dirty="0" err="1"/>
              <a:t>spinosa</a:t>
            </a:r>
            <a:r>
              <a:rPr lang="de-DE" sz="2000" dirty="0"/>
              <a:t>) und der Kirschpflaume (</a:t>
            </a:r>
            <a:r>
              <a:rPr lang="de-DE" sz="2000" dirty="0" err="1"/>
              <a:t>Prunus</a:t>
            </a:r>
            <a:r>
              <a:rPr lang="de-DE" sz="2000" dirty="0"/>
              <a:t> </a:t>
            </a:r>
            <a:r>
              <a:rPr lang="de-DE" sz="2000" dirty="0" err="1"/>
              <a:t>carasifera</a:t>
            </a:r>
            <a:r>
              <a:rPr lang="de-DE" sz="2000" dirty="0"/>
              <a:t>) entstanden. Sie sind im Kaukasusgebiet beheimatet.</a:t>
            </a:r>
          </a:p>
          <a:p>
            <a:endParaRPr lang="de-DE" sz="2000" dirty="0"/>
          </a:p>
          <a:p>
            <a:r>
              <a:rPr lang="de-DE" sz="2000" dirty="0"/>
              <a:t>Herkunft:	Kaukasusgebiet</a:t>
            </a:r>
          </a:p>
          <a:p>
            <a:r>
              <a:rPr lang="de-DE" sz="2000" dirty="0"/>
              <a:t>Wuchshöhe:	6-20m</a:t>
            </a:r>
          </a:p>
          <a:p>
            <a:r>
              <a:rPr lang="de-DE" sz="2000" dirty="0"/>
              <a:t>Alter:		80-100 Jahre</a:t>
            </a:r>
          </a:p>
          <a:p>
            <a:r>
              <a:rPr lang="de-DE" sz="2000" dirty="0"/>
              <a:t>Standort:	warme und sonnige Lagen, nährstoffreicher, humoser sandig-		lehmiger und feuchter Boden</a:t>
            </a:r>
          </a:p>
          <a:p>
            <a:r>
              <a:rPr lang="de-DE" sz="2000" dirty="0"/>
              <a:t>Früchte:	Geschmack von süß bis säuerlich und saftig, rundliche 			Fruchtformen, verschieden gefärbt, Einteilung nach 			Fruchtform: Zwetschge (oval bis länglich), Pflaume (rund), 		Reneklode (rund), Mirabelle (rund und klein)</a:t>
            </a:r>
          </a:p>
          <a:p>
            <a:r>
              <a:rPr lang="de-DE" sz="2000" dirty="0"/>
              <a:t>Ertrag:		4.- 6. Jahr</a:t>
            </a:r>
          </a:p>
          <a:p>
            <a:r>
              <a:rPr lang="de-DE" sz="2000" dirty="0"/>
              <a:t>Wurzelform:	Flachwurzler</a:t>
            </a:r>
          </a:p>
          <a:p>
            <a:endParaRPr lang="de-DE" sz="20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E68AE0B3-C121-684C-BFBC-DD5D49B11795}" type="slidenum">
              <a:rPr lang="de-DE" sz="1400">
                <a:cs typeface="Arial" charset="0"/>
              </a:rPr>
              <a:pPr eaLnBrk="1" hangingPunct="1"/>
              <a:t>45</a:t>
            </a:fld>
            <a:endParaRPr lang="de-DE" sz="1400">
              <a:cs typeface="Arial" charset="0"/>
            </a:endParaRPr>
          </a:p>
        </p:txBody>
      </p:sp>
      <p:sp>
        <p:nvSpPr>
          <p:cNvPr id="108546"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108547" name="Rectangle 3"/>
          <p:cNvSpPr>
            <a:spLocks noChangeArrowheads="1"/>
          </p:cNvSpPr>
          <p:nvPr/>
        </p:nvSpPr>
        <p:spPr bwMode="auto">
          <a:xfrm>
            <a:off x="0" y="163513"/>
            <a:ext cx="1181734"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dirty="0"/>
              <a:t>Pflaume</a:t>
            </a:r>
          </a:p>
        </p:txBody>
      </p:sp>
      <p:sp>
        <p:nvSpPr>
          <p:cNvPr id="108548" name="Rectangle 4"/>
          <p:cNvSpPr>
            <a:spLocks noChangeArrowheads="1"/>
          </p:cNvSpPr>
          <p:nvPr/>
        </p:nvSpPr>
        <p:spPr bwMode="auto">
          <a:xfrm>
            <a:off x="179388" y="836613"/>
            <a:ext cx="8964612" cy="286232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de-DE" sz="2000" b="1" dirty="0"/>
              <a:t>Pflaume </a:t>
            </a:r>
            <a:r>
              <a:rPr lang="de-DE" sz="2000" dirty="0"/>
              <a:t>(</a:t>
            </a:r>
            <a:r>
              <a:rPr lang="de-DE" sz="2000" dirty="0" err="1"/>
              <a:t>Prunus</a:t>
            </a:r>
            <a:r>
              <a:rPr lang="de-DE" sz="2000" dirty="0"/>
              <a:t> </a:t>
            </a:r>
            <a:r>
              <a:rPr lang="de-DE" sz="2000" dirty="0" err="1"/>
              <a:t>domestica</a:t>
            </a:r>
            <a:r>
              <a:rPr lang="de-DE" sz="2000" dirty="0"/>
              <a:t>, </a:t>
            </a:r>
            <a:r>
              <a:rPr lang="de-DE" sz="2000" dirty="0" err="1"/>
              <a:t>Prunus</a:t>
            </a:r>
            <a:r>
              <a:rPr lang="de-DE" sz="2000" dirty="0"/>
              <a:t> </a:t>
            </a:r>
            <a:r>
              <a:rPr lang="de-DE" sz="2000" dirty="0" err="1"/>
              <a:t>insititia</a:t>
            </a:r>
            <a:r>
              <a:rPr lang="de-DE" sz="2000" dirty="0"/>
              <a:t>)</a:t>
            </a:r>
          </a:p>
          <a:p>
            <a:endParaRPr lang="de-DE" sz="2000" dirty="0"/>
          </a:p>
          <a:p>
            <a:r>
              <a:rPr lang="de-DE" sz="2000" dirty="0"/>
              <a:t>Wuchs:		neigt zur Bildung zahlreicher </a:t>
            </a:r>
            <a:r>
              <a:rPr lang="de-DE" sz="2000" dirty="0" err="1"/>
              <a:t>Wasserschosser</a:t>
            </a:r>
            <a:endParaRPr lang="de-DE" sz="2000" dirty="0"/>
          </a:p>
          <a:p>
            <a:r>
              <a:rPr lang="de-DE" sz="2000" dirty="0"/>
              <a:t>Fruchtinhalt:	hoher </a:t>
            </a:r>
            <a:r>
              <a:rPr lang="de-DE" sz="2000" dirty="0" err="1"/>
              <a:t>Pektingehalt</a:t>
            </a:r>
            <a:r>
              <a:rPr lang="de-DE" sz="2000" dirty="0"/>
              <a:t>, Provitamin A, Vitamine C, E, B-Komplex,</a:t>
            </a:r>
          </a:p>
          <a:p>
            <a:r>
              <a:rPr lang="de-DE" sz="2000" dirty="0"/>
              <a:t>		Kalium, Kalzium, Eisen, Magnesium, Zink</a:t>
            </a:r>
          </a:p>
          <a:p>
            <a:r>
              <a:rPr lang="de-DE" sz="2000" dirty="0"/>
              <a:t>Befruchtung:	die meisten Sorten sind selbstfruchtbar</a:t>
            </a:r>
          </a:p>
          <a:p>
            <a:r>
              <a:rPr lang="de-DE" sz="2000" dirty="0"/>
              <a:t>Resistenz:	gegen </a:t>
            </a:r>
            <a:r>
              <a:rPr lang="de-DE" sz="2000" dirty="0" err="1"/>
              <a:t>Scharka</a:t>
            </a:r>
            <a:r>
              <a:rPr lang="de-DE" sz="2000" dirty="0"/>
              <a:t>-Virus ist die Sorte „</a:t>
            </a:r>
            <a:r>
              <a:rPr lang="de-DE" sz="2000" dirty="0" err="1"/>
              <a:t>Jojo</a:t>
            </a:r>
            <a:r>
              <a:rPr lang="de-DE" sz="2000" dirty="0"/>
              <a:t>“ völlig resistent</a:t>
            </a:r>
          </a:p>
          <a:p>
            <a:r>
              <a:rPr lang="de-DE" sz="2000" dirty="0"/>
              <a:t>Sorten:		z.B. „</a:t>
            </a:r>
            <a:r>
              <a:rPr lang="de-DE" sz="2000" dirty="0" err="1"/>
              <a:t>Hanita</a:t>
            </a:r>
            <a:r>
              <a:rPr lang="de-DE" sz="2000" dirty="0"/>
              <a:t>“, „</a:t>
            </a:r>
            <a:r>
              <a:rPr lang="de-DE" sz="2000" dirty="0" err="1"/>
              <a:t>Jojo</a:t>
            </a:r>
            <a:r>
              <a:rPr lang="de-DE" sz="2000" dirty="0"/>
              <a:t>“, „Topper“, „Elena“, „Rheingold“</a:t>
            </a:r>
          </a:p>
          <a:p>
            <a:r>
              <a:rPr lang="de-DE" sz="2000" dirty="0"/>
              <a:t>Züchtungen:	Mirabelle x Zwetsche = </a:t>
            </a:r>
            <a:r>
              <a:rPr lang="de-DE" sz="2000" dirty="0" err="1"/>
              <a:t>Aprimira</a:t>
            </a:r>
            <a:endParaRPr lang="de-DE" sz="2000" dirty="0"/>
          </a:p>
        </p:txBody>
      </p:sp>
    </p:spTree>
    <p:extLst>
      <p:ext uri="{BB962C8B-B14F-4D97-AF65-F5344CB8AC3E}">
        <p14:creationId xmlns:p14="http://schemas.microsoft.com/office/powerpoint/2010/main" val="62859420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110595" name="Rectangle 3"/>
          <p:cNvSpPr>
            <a:spLocks noChangeArrowheads="1"/>
          </p:cNvSpPr>
          <p:nvPr/>
        </p:nvSpPr>
        <p:spPr bwMode="auto">
          <a:xfrm>
            <a:off x="0" y="163513"/>
            <a:ext cx="2122697"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dirty="0" err="1"/>
              <a:t>Pflaume</a:t>
            </a:r>
            <a:r>
              <a:rPr lang="de-DE" sz="2000" b="1" dirty="0" err="1">
                <a:solidFill>
                  <a:srgbClr val="C00000"/>
                </a:solidFill>
              </a:rPr>
              <a:t>Formen</a:t>
            </a:r>
            <a:endParaRPr lang="de-DE" sz="2000" b="1" dirty="0">
              <a:solidFill>
                <a:srgbClr val="C00000"/>
              </a:solidFill>
            </a:endParaRPr>
          </a:p>
        </p:txBody>
      </p:sp>
      <p:sp>
        <p:nvSpPr>
          <p:cNvPr id="110596" name="Rectangle 4"/>
          <p:cNvSpPr>
            <a:spLocks noChangeArrowheads="1"/>
          </p:cNvSpPr>
          <p:nvPr/>
        </p:nvSpPr>
        <p:spPr bwMode="auto">
          <a:xfrm>
            <a:off x="179388" y="836613"/>
            <a:ext cx="8964612" cy="624786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de-DE" sz="2000" b="1" dirty="0"/>
              <a:t>Vielfalt der Früchte in Form, Farbe und Fruchtfleisch</a:t>
            </a:r>
          </a:p>
          <a:p>
            <a:endParaRPr lang="de-DE" sz="2000" b="1" dirty="0"/>
          </a:p>
          <a:p>
            <a:r>
              <a:rPr lang="de-DE" sz="2000" dirty="0"/>
              <a:t>Zwetschgen:		</a:t>
            </a:r>
            <a:r>
              <a:rPr lang="de-DE" sz="2000" dirty="0">
                <a:solidFill>
                  <a:srgbClr val="C00000"/>
                </a:solidFill>
              </a:rPr>
              <a:t>ovale</a:t>
            </a:r>
            <a:r>
              <a:rPr lang="de-DE" sz="2000" dirty="0"/>
              <a:t>, längliche Fruchtform;  </a:t>
            </a:r>
            <a:r>
              <a:rPr lang="de-DE" sz="2000" dirty="0">
                <a:solidFill>
                  <a:srgbClr val="FF0000"/>
                </a:solidFill>
              </a:rPr>
              <a:t>rot</a:t>
            </a:r>
            <a:r>
              <a:rPr lang="de-DE" sz="2000" dirty="0"/>
              <a:t>  bis </a:t>
            </a:r>
            <a:r>
              <a:rPr lang="de-DE" sz="2000" dirty="0">
                <a:solidFill>
                  <a:srgbClr val="002060"/>
                </a:solidFill>
              </a:rPr>
              <a:t>dunkelblauer </a:t>
            </a:r>
            <a:r>
              <a:rPr lang="de-DE" sz="2000" dirty="0"/>
              <a:t>			Fruchtfarbe; festes Fruchtfleisch, </a:t>
            </a:r>
          </a:p>
          <a:p>
            <a:r>
              <a:rPr lang="de-DE" sz="2000" dirty="0"/>
              <a:t>			Sorte: „Hauszwetsche“, „Italienische Zwetschge“</a:t>
            </a:r>
          </a:p>
          <a:p>
            <a:endParaRPr lang="de-DE" sz="2000" dirty="0"/>
          </a:p>
          <a:p>
            <a:r>
              <a:rPr lang="de-DE" sz="2000" dirty="0"/>
              <a:t>Pflaumen:		</a:t>
            </a:r>
            <a:r>
              <a:rPr lang="de-DE" sz="2000" dirty="0">
                <a:solidFill>
                  <a:srgbClr val="C00000"/>
                </a:solidFill>
              </a:rPr>
              <a:t>runde</a:t>
            </a:r>
            <a:r>
              <a:rPr lang="de-DE" sz="2000" dirty="0"/>
              <a:t> Fruchtform; Fruchtfarbe kann </a:t>
            </a:r>
            <a:r>
              <a:rPr lang="de-DE" sz="2000" dirty="0">
                <a:solidFill>
                  <a:srgbClr val="00B0F0"/>
                </a:solidFill>
              </a:rPr>
              <a:t>blau</a:t>
            </a:r>
            <a:r>
              <a:rPr lang="de-DE" sz="2000" dirty="0"/>
              <a:t>, </a:t>
            </a:r>
            <a:r>
              <a:rPr lang="de-DE" sz="2000" dirty="0">
                <a:solidFill>
                  <a:srgbClr val="FF0000"/>
                </a:solidFill>
              </a:rPr>
              <a:t>rötlich</a:t>
            </a:r>
            <a:r>
              <a:rPr lang="de-DE" sz="2000" dirty="0"/>
              <a:t>, </a:t>
            </a:r>
            <a:r>
              <a:rPr lang="de-DE" sz="2000" dirty="0">
                <a:solidFill>
                  <a:srgbClr val="92D050"/>
                </a:solidFill>
              </a:rPr>
              <a:t>grün</a:t>
            </a:r>
            <a:r>
              <a:rPr lang="de-DE" sz="2000" dirty="0"/>
              <a:t> 			oder </a:t>
            </a:r>
            <a:r>
              <a:rPr lang="de-DE" sz="2000" dirty="0">
                <a:solidFill>
                  <a:srgbClr val="FFFF00"/>
                </a:solidFill>
              </a:rPr>
              <a:t>gelbe</a:t>
            </a:r>
            <a:r>
              <a:rPr lang="de-DE" sz="2000" dirty="0"/>
              <a:t> sein; weiches, saftiges Fruchtfleisch</a:t>
            </a:r>
          </a:p>
          <a:p>
            <a:r>
              <a:rPr lang="de-DE" sz="2000" dirty="0"/>
              <a:t>			Sorte: „Königin Viktoria“, „</a:t>
            </a:r>
            <a:r>
              <a:rPr lang="de-DE" sz="2000" dirty="0" err="1"/>
              <a:t>Ontariopflaume</a:t>
            </a:r>
            <a:r>
              <a:rPr lang="de-DE" sz="2000" dirty="0"/>
              <a:t>“</a:t>
            </a:r>
          </a:p>
          <a:p>
            <a:endParaRPr lang="de-DE" sz="2000" dirty="0"/>
          </a:p>
          <a:p>
            <a:r>
              <a:rPr lang="de-DE" sz="2000" dirty="0"/>
              <a:t>Renekloden:		</a:t>
            </a:r>
            <a:r>
              <a:rPr lang="de-DE" sz="2000" dirty="0">
                <a:solidFill>
                  <a:srgbClr val="C00000"/>
                </a:solidFill>
              </a:rPr>
              <a:t>runde</a:t>
            </a:r>
            <a:r>
              <a:rPr lang="de-DE" sz="2000" dirty="0"/>
              <a:t> Fruchtform; </a:t>
            </a:r>
            <a:r>
              <a:rPr lang="de-DE" sz="2000" dirty="0">
                <a:solidFill>
                  <a:srgbClr val="92D050"/>
                </a:solidFill>
              </a:rPr>
              <a:t>grün</a:t>
            </a:r>
            <a:r>
              <a:rPr lang="de-DE" sz="2000" dirty="0"/>
              <a:t>, </a:t>
            </a:r>
            <a:r>
              <a:rPr lang="de-DE" sz="2000" dirty="0">
                <a:solidFill>
                  <a:srgbClr val="FF0000"/>
                </a:solidFill>
              </a:rPr>
              <a:t>rote</a:t>
            </a:r>
            <a:r>
              <a:rPr lang="de-DE" sz="2000" dirty="0"/>
              <a:t>, </a:t>
            </a:r>
            <a:r>
              <a:rPr lang="de-DE" sz="2000" dirty="0">
                <a:solidFill>
                  <a:srgbClr val="FFFF00"/>
                </a:solidFill>
              </a:rPr>
              <a:t>gelbe</a:t>
            </a:r>
            <a:r>
              <a:rPr lang="de-DE" sz="2000" dirty="0"/>
              <a:t> oder </a:t>
            </a:r>
            <a:r>
              <a:rPr lang="de-DE" sz="2000" dirty="0">
                <a:solidFill>
                  <a:srgbClr val="00B0F0"/>
                </a:solidFill>
              </a:rPr>
              <a:t>blaue</a:t>
            </a:r>
            <a:r>
              <a:rPr lang="de-DE" sz="2000" dirty="0"/>
              <a:t> 				Fruchtfarben; weichem oder festen Fruchtfleisch</a:t>
            </a:r>
          </a:p>
          <a:p>
            <a:r>
              <a:rPr lang="de-DE" sz="2000" dirty="0"/>
              <a:t>			Sorte: „Graf </a:t>
            </a:r>
            <a:r>
              <a:rPr lang="de-DE" sz="2000" dirty="0" err="1"/>
              <a:t>Althanns</a:t>
            </a:r>
            <a:r>
              <a:rPr lang="de-DE" sz="2000" dirty="0"/>
              <a:t> Reneklode“, „Große Grüne 			</a:t>
            </a:r>
            <a:r>
              <a:rPr lang="de-DE" sz="2000" dirty="0" err="1"/>
              <a:t>Reneclaude</a:t>
            </a:r>
            <a:r>
              <a:rPr lang="de-DE" sz="2000" dirty="0"/>
              <a:t>“, „</a:t>
            </a:r>
            <a:r>
              <a:rPr lang="de-DE" sz="2000" dirty="0" err="1"/>
              <a:t>Ouillins</a:t>
            </a:r>
            <a:r>
              <a:rPr lang="de-DE" sz="2000" dirty="0"/>
              <a:t> Reneklode“</a:t>
            </a:r>
          </a:p>
          <a:p>
            <a:endParaRPr lang="de-DE" sz="2000" dirty="0"/>
          </a:p>
          <a:p>
            <a:r>
              <a:rPr lang="de-DE" sz="2000" dirty="0"/>
              <a:t>Mirabellen:		</a:t>
            </a:r>
            <a:r>
              <a:rPr lang="de-DE" sz="2000" dirty="0">
                <a:solidFill>
                  <a:srgbClr val="C00000"/>
                </a:solidFill>
              </a:rPr>
              <a:t>runde</a:t>
            </a:r>
            <a:r>
              <a:rPr lang="de-DE" sz="2000" dirty="0"/>
              <a:t> Fruchtform, kleine Frucht, Fruchtfarbe </a:t>
            </a:r>
            <a:r>
              <a:rPr lang="de-DE" sz="2000" dirty="0">
                <a:solidFill>
                  <a:srgbClr val="FFFF00"/>
                </a:solidFill>
              </a:rPr>
              <a:t>gelb</a:t>
            </a:r>
            <a:r>
              <a:rPr lang="de-DE" sz="2000" dirty="0"/>
              <a:t>, 			</a:t>
            </a:r>
            <a:r>
              <a:rPr lang="de-DE" sz="2000" dirty="0">
                <a:solidFill>
                  <a:srgbClr val="FFC000"/>
                </a:solidFill>
              </a:rPr>
              <a:t>gelbrot</a:t>
            </a:r>
            <a:r>
              <a:rPr lang="de-DE" sz="2000" dirty="0"/>
              <a:t> oder </a:t>
            </a:r>
            <a:r>
              <a:rPr lang="de-DE" sz="2000" dirty="0">
                <a:solidFill>
                  <a:srgbClr val="7030A0"/>
                </a:solidFill>
              </a:rPr>
              <a:t>gelbviolett</a:t>
            </a:r>
            <a:r>
              <a:rPr lang="de-DE" sz="2000" dirty="0"/>
              <a:t>; festes Fruchtfleisch; lösen 			sich gut vom Stein, Früchte schmecken überwiegend 			süß, Sorte: „</a:t>
            </a:r>
            <a:r>
              <a:rPr lang="de-DE" sz="2000" dirty="0" err="1"/>
              <a:t>Bellamira</a:t>
            </a:r>
            <a:r>
              <a:rPr lang="de-DE" sz="2000" dirty="0"/>
              <a:t>“, „Mirabelle von Nancy“</a:t>
            </a:r>
          </a:p>
          <a:p>
            <a:endParaRPr lang="de-DE" sz="2000" dirty="0"/>
          </a:p>
        </p:txBody>
      </p:sp>
      <p:sp>
        <p:nvSpPr>
          <p:cNvPr id="6" name="Foliennummernplatzhalter 3"/>
          <p:cNvSpPr>
            <a:spLocks noGrp="1"/>
          </p:cNvSpPr>
          <p:nvPr>
            <p:ph type="sldNum" sz="quarter" idx="10"/>
          </p:nvPr>
        </p:nvSpPr>
        <p:spPr>
          <a:xfrm>
            <a:off x="-1189038" y="6524625"/>
            <a:ext cx="2133601" cy="476250"/>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dirty="0">
                <a:cs typeface="Arial" charset="0"/>
              </a:rPr>
              <a:t>Seite 53</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FA66D485-9F53-024B-91DD-D5D0166A2579}" type="slidenum">
              <a:rPr lang="de-DE" sz="1400">
                <a:cs typeface="Arial" charset="0"/>
              </a:rPr>
              <a:pPr eaLnBrk="1" hangingPunct="1"/>
              <a:t>47</a:t>
            </a:fld>
            <a:endParaRPr lang="de-DE" sz="1400" dirty="0">
              <a:cs typeface="Arial" charset="0"/>
            </a:endParaRPr>
          </a:p>
        </p:txBody>
      </p:sp>
      <p:sp>
        <p:nvSpPr>
          <p:cNvPr id="110594"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110596" name="Rectangle 4"/>
          <p:cNvSpPr>
            <a:spLocks noChangeArrowheads="1"/>
          </p:cNvSpPr>
          <p:nvPr/>
        </p:nvSpPr>
        <p:spPr bwMode="auto">
          <a:xfrm>
            <a:off x="179388" y="836613"/>
            <a:ext cx="8964612" cy="163121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de-DE" sz="2000" b="1" dirty="0"/>
              <a:t>Sorten der Pflaumen</a:t>
            </a:r>
          </a:p>
          <a:p>
            <a:r>
              <a:rPr lang="de-DE" sz="2000" dirty="0"/>
              <a:t>nach der Reife und Farbe</a:t>
            </a:r>
          </a:p>
          <a:p>
            <a:endParaRPr lang="de-DE" sz="2000" dirty="0"/>
          </a:p>
          <a:p>
            <a:endParaRPr lang="de-DE" sz="2000" dirty="0"/>
          </a:p>
          <a:p>
            <a:endParaRPr lang="de-DE" sz="2000" dirty="0"/>
          </a:p>
        </p:txBody>
      </p:sp>
      <p:graphicFrame>
        <p:nvGraphicFramePr>
          <p:cNvPr id="2" name="Tabelle 1"/>
          <p:cNvGraphicFramePr>
            <a:graphicFrameLocks noGrp="1"/>
          </p:cNvGraphicFramePr>
          <p:nvPr>
            <p:extLst>
              <p:ext uri="{D42A27DB-BD31-4B8C-83A1-F6EECF244321}">
                <p14:modId xmlns:p14="http://schemas.microsoft.com/office/powerpoint/2010/main" val="2786785722"/>
              </p:ext>
            </p:extLst>
          </p:nvPr>
        </p:nvGraphicFramePr>
        <p:xfrm>
          <a:off x="395536" y="1813718"/>
          <a:ext cx="8136904" cy="4543633"/>
        </p:xfrm>
        <a:graphic>
          <a:graphicData uri="http://schemas.openxmlformats.org/drawingml/2006/table">
            <a:tbl>
              <a:tblPr firstRow="1" bandRow="1">
                <a:tableStyleId>{10A1B5D5-9B99-4C35-A422-299274C87663}</a:tableStyleId>
              </a:tblPr>
              <a:tblGrid>
                <a:gridCol w="3313882">
                  <a:extLst>
                    <a:ext uri="{9D8B030D-6E8A-4147-A177-3AD203B41FA5}">
                      <a16:colId xmlns:a16="http://schemas.microsoft.com/office/drawing/2014/main" val="20000"/>
                    </a:ext>
                  </a:extLst>
                </a:gridCol>
                <a:gridCol w="2411511">
                  <a:extLst>
                    <a:ext uri="{9D8B030D-6E8A-4147-A177-3AD203B41FA5}">
                      <a16:colId xmlns:a16="http://schemas.microsoft.com/office/drawing/2014/main" val="20001"/>
                    </a:ext>
                  </a:extLst>
                </a:gridCol>
                <a:gridCol w="2411511">
                  <a:extLst>
                    <a:ext uri="{9D8B030D-6E8A-4147-A177-3AD203B41FA5}">
                      <a16:colId xmlns:a16="http://schemas.microsoft.com/office/drawing/2014/main" val="2845155138"/>
                    </a:ext>
                  </a:extLst>
                </a:gridCol>
              </a:tblGrid>
              <a:tr h="692583">
                <a:tc>
                  <a:txBody>
                    <a:bodyPr/>
                    <a:lstStyle/>
                    <a:p>
                      <a:r>
                        <a:rPr lang="de-DE" dirty="0"/>
                        <a:t>Sorte</a:t>
                      </a:r>
                    </a:p>
                  </a:txBody>
                  <a:tcPr/>
                </a:tc>
                <a:tc>
                  <a:txBody>
                    <a:bodyPr/>
                    <a:lstStyle/>
                    <a:p>
                      <a:r>
                        <a:rPr lang="de-DE" dirty="0"/>
                        <a:t>Reife</a:t>
                      </a:r>
                    </a:p>
                  </a:txBody>
                  <a:tcPr/>
                </a:tc>
                <a:tc>
                  <a:txBody>
                    <a:bodyPr/>
                    <a:lstStyle/>
                    <a:p>
                      <a:r>
                        <a:rPr lang="de-DE" dirty="0"/>
                        <a:t>Farbe (Schale/Fleisch)</a:t>
                      </a:r>
                    </a:p>
                  </a:txBody>
                  <a:tcPr/>
                </a:tc>
                <a:extLst>
                  <a:ext uri="{0D108BD9-81ED-4DB2-BD59-A6C34878D82A}">
                    <a16:rowId xmlns:a16="http://schemas.microsoft.com/office/drawing/2014/main" val="10000"/>
                  </a:ext>
                </a:extLst>
              </a:tr>
              <a:tr h="518195">
                <a:tc>
                  <a:txBody>
                    <a:bodyPr/>
                    <a:lstStyle/>
                    <a:p>
                      <a:r>
                        <a:rPr lang="de-DE" dirty="0" err="1"/>
                        <a:t>Ontariopflaume</a:t>
                      </a:r>
                      <a:endParaRPr lang="de-DE" dirty="0"/>
                    </a:p>
                  </a:txBody>
                  <a:tcPr/>
                </a:tc>
                <a:tc>
                  <a:txBody>
                    <a:bodyPr/>
                    <a:lstStyle/>
                    <a:p>
                      <a:r>
                        <a:rPr lang="de-DE" dirty="0"/>
                        <a:t>August</a:t>
                      </a:r>
                    </a:p>
                  </a:txBody>
                  <a:tcPr/>
                </a:tc>
                <a:tc>
                  <a:txBody>
                    <a:bodyPr/>
                    <a:lstStyle/>
                    <a:p>
                      <a:r>
                        <a:rPr lang="de-DE" dirty="0"/>
                        <a:t>gelb/gelb</a:t>
                      </a:r>
                    </a:p>
                  </a:txBody>
                  <a:tcPr/>
                </a:tc>
                <a:extLst>
                  <a:ext uri="{0D108BD9-81ED-4DB2-BD59-A6C34878D82A}">
                    <a16:rowId xmlns:a16="http://schemas.microsoft.com/office/drawing/2014/main" val="10001"/>
                  </a:ext>
                </a:extLst>
              </a:tr>
              <a:tr h="894420">
                <a:tc>
                  <a:txBody>
                    <a:bodyPr/>
                    <a:lstStyle/>
                    <a:p>
                      <a:r>
                        <a:rPr lang="de-DE" dirty="0"/>
                        <a:t>Hauszwetschge</a:t>
                      </a:r>
                    </a:p>
                  </a:txBody>
                  <a:tcPr/>
                </a:tc>
                <a:tc>
                  <a:txBody>
                    <a:bodyPr/>
                    <a:lstStyle/>
                    <a:p>
                      <a:r>
                        <a:rPr lang="de-DE" dirty="0"/>
                        <a:t>Mitte September - Mitte Oktober</a:t>
                      </a:r>
                    </a:p>
                  </a:txBody>
                  <a:tcPr/>
                </a:tc>
                <a:tc>
                  <a:txBody>
                    <a:bodyPr/>
                    <a:lstStyle/>
                    <a:p>
                      <a:r>
                        <a:rPr lang="de-DE" dirty="0" err="1"/>
                        <a:t>dunkelviolettblau</a:t>
                      </a:r>
                      <a:r>
                        <a:rPr lang="de-DE" dirty="0"/>
                        <a:t>/</a:t>
                      </a:r>
                    </a:p>
                    <a:p>
                      <a:r>
                        <a:rPr lang="de-DE" dirty="0"/>
                        <a:t>gelb</a:t>
                      </a:r>
                    </a:p>
                  </a:txBody>
                  <a:tcPr/>
                </a:tc>
                <a:extLst>
                  <a:ext uri="{0D108BD9-81ED-4DB2-BD59-A6C34878D82A}">
                    <a16:rowId xmlns:a16="http://schemas.microsoft.com/office/drawing/2014/main" val="10002"/>
                  </a:ext>
                </a:extLst>
              </a:tr>
              <a:tr h="518195">
                <a:tc>
                  <a:txBody>
                    <a:bodyPr/>
                    <a:lstStyle/>
                    <a:p>
                      <a:r>
                        <a:rPr lang="de-DE" dirty="0"/>
                        <a:t>Königin Viktoria</a:t>
                      </a:r>
                    </a:p>
                  </a:txBody>
                  <a:tcPr/>
                </a:tc>
                <a:tc>
                  <a:txBody>
                    <a:bodyPr/>
                    <a:lstStyle/>
                    <a:p>
                      <a:r>
                        <a:rPr lang="de-DE" dirty="0"/>
                        <a:t>Mitte August - Mitte September</a:t>
                      </a:r>
                    </a:p>
                  </a:txBody>
                  <a:tcPr/>
                </a:tc>
                <a:tc>
                  <a:txBody>
                    <a:bodyPr/>
                    <a:lstStyle/>
                    <a:p>
                      <a:r>
                        <a:rPr lang="de-DE" dirty="0"/>
                        <a:t>goldgelb, gelb-orange bis rötlich</a:t>
                      </a:r>
                    </a:p>
                  </a:txBody>
                  <a:tcPr/>
                </a:tc>
                <a:extLst>
                  <a:ext uri="{0D108BD9-81ED-4DB2-BD59-A6C34878D82A}">
                    <a16:rowId xmlns:a16="http://schemas.microsoft.com/office/drawing/2014/main" val="10003"/>
                  </a:ext>
                </a:extLst>
              </a:tr>
              <a:tr h="518195">
                <a:tc>
                  <a:txBody>
                    <a:bodyPr/>
                    <a:lstStyle/>
                    <a:p>
                      <a:r>
                        <a:rPr lang="de-DE" dirty="0"/>
                        <a:t>Italienische Zwetschge</a:t>
                      </a:r>
                    </a:p>
                  </a:txBody>
                  <a:tcPr/>
                </a:tc>
                <a:tc>
                  <a:txBody>
                    <a:bodyPr/>
                    <a:lstStyle/>
                    <a:p>
                      <a:r>
                        <a:rPr lang="de-DE" dirty="0"/>
                        <a:t>September</a:t>
                      </a:r>
                    </a:p>
                  </a:txBody>
                  <a:tcPr/>
                </a:tc>
                <a:tc>
                  <a:txBody>
                    <a:bodyPr/>
                    <a:lstStyle/>
                    <a:p>
                      <a:r>
                        <a:rPr lang="de-DE" dirty="0"/>
                        <a:t>dunkelblau/gelb</a:t>
                      </a:r>
                    </a:p>
                  </a:txBody>
                  <a:tcPr/>
                </a:tc>
                <a:extLst>
                  <a:ext uri="{0D108BD9-81ED-4DB2-BD59-A6C34878D82A}">
                    <a16:rowId xmlns:a16="http://schemas.microsoft.com/office/drawing/2014/main" val="1711704624"/>
                  </a:ext>
                </a:extLst>
              </a:tr>
              <a:tr h="518195">
                <a:tc>
                  <a:txBody>
                    <a:bodyPr/>
                    <a:lstStyle/>
                    <a:p>
                      <a:r>
                        <a:rPr lang="de-DE" dirty="0" err="1"/>
                        <a:t>Mirabell</a:t>
                      </a:r>
                      <a:r>
                        <a:rPr lang="de-DE" dirty="0"/>
                        <a:t> von Nancy</a:t>
                      </a:r>
                    </a:p>
                  </a:txBody>
                  <a:tcPr/>
                </a:tc>
                <a:tc>
                  <a:txBody>
                    <a:bodyPr/>
                    <a:lstStyle/>
                    <a:p>
                      <a:r>
                        <a:rPr lang="de-DE" dirty="0"/>
                        <a:t>Mitte August –</a:t>
                      </a:r>
                    </a:p>
                    <a:p>
                      <a:r>
                        <a:rPr lang="de-DE" dirty="0"/>
                        <a:t>Ende August</a:t>
                      </a:r>
                    </a:p>
                  </a:txBody>
                  <a:tcPr/>
                </a:tc>
                <a:tc>
                  <a:txBody>
                    <a:bodyPr/>
                    <a:lstStyle/>
                    <a:p>
                      <a:r>
                        <a:rPr lang="de-DE" dirty="0"/>
                        <a:t>gelb, rötlich/gelb</a:t>
                      </a:r>
                    </a:p>
                  </a:txBody>
                  <a:tcPr/>
                </a:tc>
                <a:extLst>
                  <a:ext uri="{0D108BD9-81ED-4DB2-BD59-A6C34878D82A}">
                    <a16:rowId xmlns:a16="http://schemas.microsoft.com/office/drawing/2014/main" val="602277150"/>
                  </a:ext>
                </a:extLst>
              </a:tr>
              <a:tr h="518195">
                <a:tc>
                  <a:txBody>
                    <a:bodyPr/>
                    <a:lstStyle/>
                    <a:p>
                      <a:r>
                        <a:rPr lang="de-DE" dirty="0"/>
                        <a:t>Graf Althans</a:t>
                      </a:r>
                    </a:p>
                  </a:txBody>
                  <a:tcPr/>
                </a:tc>
                <a:tc>
                  <a:txBody>
                    <a:bodyPr/>
                    <a:lstStyle/>
                    <a:p>
                      <a:r>
                        <a:rPr lang="de-DE" dirty="0"/>
                        <a:t>Ende August – Anfang September</a:t>
                      </a:r>
                    </a:p>
                  </a:txBody>
                  <a:tcPr/>
                </a:tc>
                <a:tc>
                  <a:txBody>
                    <a:bodyPr/>
                    <a:lstStyle/>
                    <a:p>
                      <a:r>
                        <a:rPr lang="de-DE" dirty="0"/>
                        <a:t>blutrot/gelb</a:t>
                      </a:r>
                    </a:p>
                  </a:txBody>
                  <a:tcPr/>
                </a:tc>
                <a:extLst>
                  <a:ext uri="{0D108BD9-81ED-4DB2-BD59-A6C34878D82A}">
                    <a16:rowId xmlns:a16="http://schemas.microsoft.com/office/drawing/2014/main" val="669621212"/>
                  </a:ext>
                </a:extLst>
              </a:tr>
            </a:tbl>
          </a:graphicData>
        </a:graphic>
      </p:graphicFrame>
      <p:sp>
        <p:nvSpPr>
          <p:cNvPr id="3" name="Rectangle 3">
            <a:extLst>
              <a:ext uri="{FF2B5EF4-FFF2-40B4-BE49-F238E27FC236}">
                <a16:creationId xmlns:a16="http://schemas.microsoft.com/office/drawing/2014/main" id="{65B7C815-B367-A9C1-4678-44936299DDA5}"/>
              </a:ext>
            </a:extLst>
          </p:cNvPr>
          <p:cNvSpPr>
            <a:spLocks noChangeArrowheads="1"/>
          </p:cNvSpPr>
          <p:nvPr/>
        </p:nvSpPr>
        <p:spPr bwMode="auto">
          <a:xfrm>
            <a:off x="0" y="163513"/>
            <a:ext cx="2122697"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dirty="0" err="1"/>
              <a:t>Pflaume</a:t>
            </a:r>
            <a:r>
              <a:rPr lang="de-DE" sz="2000" b="1" dirty="0" err="1">
                <a:solidFill>
                  <a:srgbClr val="C00000"/>
                </a:solidFill>
              </a:rPr>
              <a:t>Formen</a:t>
            </a:r>
            <a:endParaRPr lang="de-DE" sz="2000" b="1" dirty="0">
              <a:solidFill>
                <a:srgbClr val="C00000"/>
              </a:solidFill>
            </a:endParaRPr>
          </a:p>
        </p:txBody>
      </p:sp>
    </p:spTree>
    <p:extLst>
      <p:ext uri="{BB962C8B-B14F-4D97-AF65-F5344CB8AC3E}">
        <p14:creationId xmlns:p14="http://schemas.microsoft.com/office/powerpoint/2010/main" val="1295521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8C40D97F-EE78-7C46-A881-453AEE8958F8}" type="slidenum">
              <a:rPr lang="de-DE" sz="1400">
                <a:cs typeface="Arial" charset="0"/>
              </a:rPr>
              <a:pPr eaLnBrk="1" hangingPunct="1"/>
              <a:t>48</a:t>
            </a:fld>
            <a:endParaRPr lang="de-DE" sz="1400">
              <a:cs typeface="Arial" charset="0"/>
            </a:endParaRPr>
          </a:p>
        </p:txBody>
      </p:sp>
      <p:sp>
        <p:nvSpPr>
          <p:cNvPr id="116738"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116739" name="Rectangle 3"/>
          <p:cNvSpPr>
            <a:spLocks noChangeArrowheads="1"/>
          </p:cNvSpPr>
          <p:nvPr/>
        </p:nvSpPr>
        <p:spPr bwMode="auto">
          <a:xfrm>
            <a:off x="0" y="163513"/>
            <a:ext cx="2364750"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dirty="0" err="1"/>
              <a:t>Pflaume</a:t>
            </a:r>
            <a:r>
              <a:rPr lang="de-DE" sz="2000" b="1" dirty="0" err="1">
                <a:solidFill>
                  <a:srgbClr val="C00000"/>
                </a:solidFill>
              </a:rPr>
              <a:t>Unterlage</a:t>
            </a:r>
            <a:endParaRPr lang="de-DE" sz="2000" b="1" dirty="0">
              <a:solidFill>
                <a:srgbClr val="C00000"/>
              </a:solidFill>
            </a:endParaRPr>
          </a:p>
        </p:txBody>
      </p:sp>
      <p:sp>
        <p:nvSpPr>
          <p:cNvPr id="116740" name="Rectangle 4"/>
          <p:cNvSpPr>
            <a:spLocks noChangeArrowheads="1"/>
          </p:cNvSpPr>
          <p:nvPr/>
        </p:nvSpPr>
        <p:spPr bwMode="auto">
          <a:xfrm>
            <a:off x="179388" y="677863"/>
            <a:ext cx="8964612" cy="2216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de-DE" sz="2000" b="1" dirty="0"/>
              <a:t>Veredlungsunterlagen</a:t>
            </a:r>
          </a:p>
          <a:p>
            <a:r>
              <a:rPr lang="de-DE" sz="2000" b="1" dirty="0"/>
              <a:t>Pflaumen/Zwetschen</a:t>
            </a:r>
          </a:p>
          <a:p>
            <a:endParaRPr lang="de-DE" sz="2000" dirty="0"/>
          </a:p>
          <a:p>
            <a:endParaRPr lang="de-DE" sz="2000" dirty="0"/>
          </a:p>
          <a:p>
            <a:endParaRPr lang="de-DE" sz="2000" dirty="0"/>
          </a:p>
          <a:p>
            <a:endParaRPr lang="de-DE" sz="2000" dirty="0"/>
          </a:p>
          <a:p>
            <a:endParaRPr lang="de-DE" b="1" dirty="0"/>
          </a:p>
        </p:txBody>
      </p:sp>
      <p:graphicFrame>
        <p:nvGraphicFramePr>
          <p:cNvPr id="15387" name="Group 27"/>
          <p:cNvGraphicFramePr>
            <a:graphicFrameLocks noGrp="1"/>
          </p:cNvGraphicFramePr>
          <p:nvPr/>
        </p:nvGraphicFramePr>
        <p:xfrm>
          <a:off x="285750" y="1785938"/>
          <a:ext cx="7715250" cy="4045608"/>
        </p:xfrm>
        <a:graphic>
          <a:graphicData uri="http://schemas.openxmlformats.org/drawingml/2006/table">
            <a:tbl>
              <a:tblPr/>
              <a:tblGrid>
                <a:gridCol w="3071813">
                  <a:extLst>
                    <a:ext uri="{9D8B030D-6E8A-4147-A177-3AD203B41FA5}">
                      <a16:colId xmlns:a16="http://schemas.microsoft.com/office/drawing/2014/main" val="20000"/>
                    </a:ext>
                  </a:extLst>
                </a:gridCol>
                <a:gridCol w="4643437">
                  <a:extLst>
                    <a:ext uri="{9D8B030D-6E8A-4147-A177-3AD203B41FA5}">
                      <a16:colId xmlns:a16="http://schemas.microsoft.com/office/drawing/2014/main" val="20001"/>
                    </a:ext>
                  </a:extLst>
                </a:gridCol>
              </a:tblGrid>
              <a:tr h="37136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1" i="0" u="none" strike="noStrike" cap="none" normalizeH="0" baseline="0">
                          <a:ln>
                            <a:noFill/>
                          </a:ln>
                          <a:solidFill>
                            <a:srgbClr val="FFFFFF"/>
                          </a:solidFill>
                          <a:effectLst/>
                          <a:latin typeface="Arial" charset="0"/>
                          <a:ea typeface="ＭＳ Ｐゴシック" charset="0"/>
                          <a:cs typeface="Arial" charset="0"/>
                        </a:rPr>
                        <a:t>Veredlungsunterlage</a:t>
                      </a:r>
                    </a:p>
                  </a:txBody>
                  <a:tcPr marT="45698" marB="4569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1" i="0" u="none" strike="noStrike" cap="none" normalizeH="0" baseline="0">
                          <a:ln>
                            <a:noFill/>
                          </a:ln>
                          <a:solidFill>
                            <a:srgbClr val="FFFFFF"/>
                          </a:solidFill>
                          <a:effectLst/>
                          <a:latin typeface="Arial" charset="0"/>
                          <a:ea typeface="ＭＳ Ｐゴシック" charset="0"/>
                          <a:cs typeface="Arial" charset="0"/>
                        </a:rPr>
                        <a:t>Eigenschaften</a:t>
                      </a:r>
                    </a:p>
                  </a:txBody>
                  <a:tcPr marT="45698" marB="4569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extLst>
                  <a:ext uri="{0D108BD9-81ED-4DB2-BD59-A6C34878D82A}">
                    <a16:rowId xmlns:a16="http://schemas.microsoft.com/office/drawing/2014/main" val="10000"/>
                  </a:ext>
                </a:extLst>
              </a:tr>
              <a:tr h="64003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de-DE" dirty="0"/>
                        <a:t>St. Julien A</a:t>
                      </a:r>
                    </a:p>
                  </a:txBody>
                  <a:tcPr marT="45698" marB="4569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de-DE" dirty="0"/>
                        <a:t>mittelstark bis stark wachsend, </a:t>
                      </a:r>
                    </a:p>
                    <a:p>
                      <a:pPr marL="0" marR="0" lvl="0" indent="0" algn="l" defTabSz="914400" rtl="0" eaLnBrk="1" fontAlgn="base" latinLnBrk="0" hangingPunct="1">
                        <a:lnSpc>
                          <a:spcPct val="100000"/>
                        </a:lnSpc>
                        <a:spcBef>
                          <a:spcPct val="0"/>
                        </a:spcBef>
                        <a:spcAft>
                          <a:spcPct val="0"/>
                        </a:spcAft>
                        <a:buClrTx/>
                        <a:buSzTx/>
                        <a:buFontTx/>
                        <a:buNone/>
                        <a:tabLst/>
                      </a:pPr>
                      <a:r>
                        <a:rPr lang="de-DE" dirty="0"/>
                        <a:t>für Halbstamm</a:t>
                      </a:r>
                    </a:p>
                  </a:txBody>
                  <a:tcPr marT="45698" marB="4569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extLst>
                  <a:ext uri="{0D108BD9-81ED-4DB2-BD59-A6C34878D82A}">
                    <a16:rowId xmlns:a16="http://schemas.microsoft.com/office/drawing/2014/main" val="10001"/>
                  </a:ext>
                </a:extLst>
              </a:tr>
              <a:tr h="37136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de-DE" dirty="0" err="1"/>
                        <a:t>Pixy</a:t>
                      </a:r>
                      <a:endParaRPr lang="de-DE" dirty="0"/>
                    </a:p>
                  </a:txBody>
                  <a:tcPr marT="45698" marB="4569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de-DE" dirty="0"/>
                        <a:t>schwach wachsend, für Büsche und Spalier, kleine Früchte</a:t>
                      </a:r>
                    </a:p>
                  </a:txBody>
                  <a:tcPr marT="45698" marB="4569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extLst>
                  <a:ext uri="{0D108BD9-81ED-4DB2-BD59-A6C34878D82A}">
                    <a16:rowId xmlns:a16="http://schemas.microsoft.com/office/drawing/2014/main" val="10002"/>
                  </a:ext>
                </a:extLst>
              </a:tr>
              <a:tr h="37136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de-DE" dirty="0"/>
                        <a:t>St. Julien GF 655/2</a:t>
                      </a:r>
                    </a:p>
                  </a:txBody>
                  <a:tcPr marT="45698" marB="4569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de-DE" dirty="0"/>
                        <a:t>mittelstark wachsend,  für Spindel</a:t>
                      </a:r>
                    </a:p>
                  </a:txBody>
                  <a:tcPr marT="45698" marB="4569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extLst>
                  <a:ext uri="{0D108BD9-81ED-4DB2-BD59-A6C34878D82A}">
                    <a16:rowId xmlns:a16="http://schemas.microsoft.com/office/drawing/2014/main" val="10003"/>
                  </a:ext>
                </a:extLst>
              </a:tr>
              <a:tr h="37136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de-DE"/>
                        <a:t>St. Julien GF 8/1</a:t>
                      </a:r>
                    </a:p>
                  </a:txBody>
                  <a:tcPr marT="45698" marB="4569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de-DE" dirty="0"/>
                        <a:t>starkwachsend, für leichte Böden</a:t>
                      </a:r>
                    </a:p>
                  </a:txBody>
                  <a:tcPr marT="45698" marB="4569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extLst>
                  <a:ext uri="{0D108BD9-81ED-4DB2-BD59-A6C34878D82A}">
                    <a16:rowId xmlns:a16="http://schemas.microsoft.com/office/drawing/2014/main" val="10004"/>
                  </a:ext>
                </a:extLst>
              </a:tr>
              <a:tr h="64003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de-DE" dirty="0"/>
                        <a:t>Sämling Myrobalane</a:t>
                      </a:r>
                    </a:p>
                    <a:p>
                      <a:pPr marL="0" marR="0" lvl="0" indent="0" algn="l" defTabSz="914400" rtl="0" eaLnBrk="1" fontAlgn="base" latinLnBrk="0" hangingPunct="1">
                        <a:lnSpc>
                          <a:spcPct val="100000"/>
                        </a:lnSpc>
                        <a:spcBef>
                          <a:spcPct val="0"/>
                        </a:spcBef>
                        <a:spcAft>
                          <a:spcPct val="0"/>
                        </a:spcAft>
                        <a:buClrTx/>
                        <a:buSzTx/>
                        <a:buFontTx/>
                        <a:buNone/>
                        <a:tabLst/>
                      </a:pPr>
                      <a:r>
                        <a:rPr lang="de-DE" dirty="0"/>
                        <a:t>(Kirschpflaume)</a:t>
                      </a:r>
                    </a:p>
                  </a:txBody>
                  <a:tcPr marT="45698" marB="4569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de-DE" dirty="0"/>
                        <a:t>stark wachsend, für Halb- und Hochstamm, für sandige Böden</a:t>
                      </a:r>
                    </a:p>
                  </a:txBody>
                  <a:tcPr marT="45698" marB="4569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extLst>
                  <a:ext uri="{0D108BD9-81ED-4DB2-BD59-A6C34878D82A}">
                    <a16:rowId xmlns:a16="http://schemas.microsoft.com/office/drawing/2014/main" val="10005"/>
                  </a:ext>
                </a:extLst>
              </a:tr>
              <a:tr h="37136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de-DE" dirty="0"/>
                        <a:t>INRA  655/2</a:t>
                      </a:r>
                    </a:p>
                  </a:txBody>
                  <a:tcPr marT="45698" marB="4569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de-DE" dirty="0"/>
                        <a:t>für alle Böden geeignet</a:t>
                      </a:r>
                    </a:p>
                  </a:txBody>
                  <a:tcPr marT="45698" marB="4569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extLst>
                  <a:ext uri="{0D108BD9-81ED-4DB2-BD59-A6C34878D82A}">
                    <a16:rowId xmlns:a16="http://schemas.microsoft.com/office/drawing/2014/main" val="10006"/>
                  </a:ext>
                </a:extLst>
              </a:tr>
              <a:tr h="37136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de-DE" dirty="0"/>
                        <a:t>WEITO 226</a:t>
                      </a:r>
                    </a:p>
                  </a:txBody>
                  <a:tcPr marT="45698" marB="4569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de-DE" dirty="0"/>
                        <a:t>Schwachwachsend, 2,5m bis 3m </a:t>
                      </a:r>
                      <a:r>
                        <a:rPr lang="de-DE" dirty="0" err="1"/>
                        <a:t>Endhöhe</a:t>
                      </a:r>
                      <a:r>
                        <a:rPr lang="de-DE" dirty="0"/>
                        <a:t>, früher Ertragsbeginn</a:t>
                      </a:r>
                    </a:p>
                  </a:txBody>
                  <a:tcPr marT="45698" marB="4569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extLst>
                  <a:ext uri="{0D108BD9-81ED-4DB2-BD59-A6C34878D82A}">
                    <a16:rowId xmlns:a16="http://schemas.microsoft.com/office/drawing/2014/main" val="3709178293"/>
                  </a:ext>
                </a:extLst>
              </a:tr>
            </a:tbl>
          </a:graphicData>
        </a:graphic>
      </p:graphicFrame>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15FF86D9-DD70-D74D-A85C-72E0CB89608A}" type="slidenum">
              <a:rPr lang="de-DE" sz="1400">
                <a:cs typeface="Arial" charset="0"/>
              </a:rPr>
              <a:pPr eaLnBrk="1" hangingPunct="1"/>
              <a:t>49</a:t>
            </a:fld>
            <a:endParaRPr lang="de-DE" sz="1400">
              <a:cs typeface="Arial" charset="0"/>
            </a:endParaRPr>
          </a:p>
        </p:txBody>
      </p:sp>
      <p:sp>
        <p:nvSpPr>
          <p:cNvPr id="56322"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56324" name="Rectangle 4"/>
          <p:cNvSpPr>
            <a:spLocks noChangeArrowheads="1"/>
          </p:cNvSpPr>
          <p:nvPr/>
        </p:nvSpPr>
        <p:spPr bwMode="auto">
          <a:xfrm>
            <a:off x="179388" y="836613"/>
            <a:ext cx="8964612" cy="529375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de-DE" sz="2000" b="1" dirty="0"/>
              <a:t>Veredlungsunterlagen</a:t>
            </a:r>
          </a:p>
          <a:p>
            <a:r>
              <a:rPr lang="de-DE" sz="2000" b="1" dirty="0"/>
              <a:t>Pflaumen/Zwetschen</a:t>
            </a:r>
          </a:p>
          <a:p>
            <a:endParaRPr lang="de-DE" sz="2000" dirty="0"/>
          </a:p>
          <a:p>
            <a:endParaRPr lang="de-DE" sz="2000" dirty="0"/>
          </a:p>
          <a:p>
            <a:endParaRPr lang="de-DE" sz="2000" dirty="0"/>
          </a:p>
          <a:p>
            <a:endParaRPr lang="de-DE" sz="2000" dirty="0"/>
          </a:p>
          <a:p>
            <a:endParaRPr lang="de-DE" sz="2000" dirty="0"/>
          </a:p>
          <a:p>
            <a:endParaRPr lang="de-DE" sz="2000" dirty="0"/>
          </a:p>
          <a:p>
            <a:endParaRPr lang="de-DE" sz="2000" dirty="0"/>
          </a:p>
          <a:p>
            <a:endParaRPr lang="de-DE" sz="2000" dirty="0"/>
          </a:p>
          <a:p>
            <a:endParaRPr lang="de-DE" sz="2000" dirty="0"/>
          </a:p>
          <a:p>
            <a:endParaRPr lang="de-DE" sz="2000" dirty="0"/>
          </a:p>
          <a:p>
            <a:endParaRPr lang="de-DE" sz="2000" dirty="0"/>
          </a:p>
          <a:p>
            <a:endParaRPr lang="de-DE" sz="2000" dirty="0"/>
          </a:p>
          <a:p>
            <a:endParaRPr lang="de-DE" sz="2000" dirty="0"/>
          </a:p>
          <a:p>
            <a:endParaRPr lang="de-DE" sz="2000" dirty="0"/>
          </a:p>
          <a:p>
            <a:endParaRPr lang="de-DE" b="1" dirty="0"/>
          </a:p>
        </p:txBody>
      </p:sp>
      <p:graphicFrame>
        <p:nvGraphicFramePr>
          <p:cNvPr id="2" name="Tabelle 1"/>
          <p:cNvGraphicFramePr>
            <a:graphicFrameLocks noGrp="1"/>
          </p:cNvGraphicFramePr>
          <p:nvPr/>
        </p:nvGraphicFramePr>
        <p:xfrm>
          <a:off x="755576" y="2096240"/>
          <a:ext cx="7632848" cy="2436884"/>
        </p:xfrm>
        <a:graphic>
          <a:graphicData uri="http://schemas.openxmlformats.org/drawingml/2006/table">
            <a:tbl>
              <a:tblPr firstRow="1" bandRow="1">
                <a:tableStyleId>{21E4AEA4-8DFA-4A89-87EB-49C32662AFE0}</a:tableStyleId>
              </a:tblPr>
              <a:tblGrid>
                <a:gridCol w="3096344">
                  <a:extLst>
                    <a:ext uri="{9D8B030D-6E8A-4147-A177-3AD203B41FA5}">
                      <a16:colId xmlns:a16="http://schemas.microsoft.com/office/drawing/2014/main" val="20000"/>
                    </a:ext>
                  </a:extLst>
                </a:gridCol>
                <a:gridCol w="4536504">
                  <a:extLst>
                    <a:ext uri="{9D8B030D-6E8A-4147-A177-3AD203B41FA5}">
                      <a16:colId xmlns:a16="http://schemas.microsoft.com/office/drawing/2014/main" val="20001"/>
                    </a:ext>
                  </a:extLst>
                </a:gridCol>
              </a:tblGrid>
              <a:tr h="441202">
                <a:tc>
                  <a:txBody>
                    <a:bodyPr/>
                    <a:lstStyle/>
                    <a:p>
                      <a:r>
                        <a:rPr lang="de-DE" dirty="0"/>
                        <a:t>Stärke der Unterlagen</a:t>
                      </a:r>
                    </a:p>
                  </a:txBody>
                  <a:tcPr/>
                </a:tc>
                <a:tc>
                  <a:txBody>
                    <a:bodyPr/>
                    <a:lstStyle/>
                    <a:p>
                      <a:r>
                        <a:rPr lang="de-DE" dirty="0"/>
                        <a:t>Unterlagenauswahl</a:t>
                      </a:r>
                    </a:p>
                  </a:txBody>
                  <a:tcPr/>
                </a:tc>
                <a:extLst>
                  <a:ext uri="{0D108BD9-81ED-4DB2-BD59-A6C34878D82A}">
                    <a16:rowId xmlns:a16="http://schemas.microsoft.com/office/drawing/2014/main" val="10000"/>
                  </a:ext>
                </a:extLst>
              </a:tr>
              <a:tr h="441202">
                <a:tc>
                  <a:txBody>
                    <a:bodyPr/>
                    <a:lstStyle/>
                    <a:p>
                      <a:r>
                        <a:rPr lang="de-DE" dirty="0"/>
                        <a:t>schwach</a:t>
                      </a:r>
                    </a:p>
                  </a:txBody>
                  <a:tcPr/>
                </a:tc>
                <a:tc>
                  <a:txBody>
                    <a:bodyPr/>
                    <a:lstStyle/>
                    <a:p>
                      <a:r>
                        <a:rPr lang="de-DE" dirty="0" err="1"/>
                        <a:t>Pixy</a:t>
                      </a:r>
                      <a:endParaRPr lang="de-DE" dirty="0"/>
                    </a:p>
                  </a:txBody>
                  <a:tcPr/>
                </a:tc>
                <a:extLst>
                  <a:ext uri="{0D108BD9-81ED-4DB2-BD59-A6C34878D82A}">
                    <a16:rowId xmlns:a16="http://schemas.microsoft.com/office/drawing/2014/main" val="10001"/>
                  </a:ext>
                </a:extLst>
              </a:tr>
              <a:tr h="441202">
                <a:tc>
                  <a:txBody>
                    <a:bodyPr/>
                    <a:lstStyle/>
                    <a:p>
                      <a:r>
                        <a:rPr lang="de-DE" dirty="0"/>
                        <a:t>mittelstark</a:t>
                      </a:r>
                    </a:p>
                  </a:txBody>
                  <a:tcPr/>
                </a:tc>
                <a:tc>
                  <a:txBody>
                    <a:bodyPr/>
                    <a:lstStyle/>
                    <a:p>
                      <a:r>
                        <a:rPr lang="de-DE" dirty="0"/>
                        <a:t>WAVIT (</a:t>
                      </a:r>
                      <a:r>
                        <a:rPr lang="de-DE" dirty="0" err="1"/>
                        <a:t>Prudom</a:t>
                      </a:r>
                      <a:r>
                        <a:rPr lang="de-DE" dirty="0"/>
                        <a:t>), </a:t>
                      </a:r>
                      <a:r>
                        <a:rPr lang="de-DE" dirty="0" err="1"/>
                        <a:t>WaxWa</a:t>
                      </a:r>
                      <a:r>
                        <a:rPr lang="de-DE" dirty="0"/>
                        <a:t>, Wangenheims-Sämlinge, </a:t>
                      </a:r>
                      <a:r>
                        <a:rPr lang="de-DE" dirty="0" err="1"/>
                        <a:t>St.Julien</a:t>
                      </a:r>
                      <a:r>
                        <a:rPr lang="de-DE" dirty="0"/>
                        <a:t> A, </a:t>
                      </a:r>
                      <a:r>
                        <a:rPr lang="de-DE" dirty="0" err="1"/>
                        <a:t>St.Julien</a:t>
                      </a:r>
                      <a:r>
                        <a:rPr lang="de-DE" dirty="0"/>
                        <a:t> </a:t>
                      </a:r>
                      <a:r>
                        <a:rPr lang="de-DE" dirty="0" err="1"/>
                        <a:t>Wädenswill</a:t>
                      </a:r>
                      <a:endParaRPr lang="de-DE" dirty="0"/>
                    </a:p>
                  </a:txBody>
                  <a:tcPr/>
                </a:tc>
                <a:extLst>
                  <a:ext uri="{0D108BD9-81ED-4DB2-BD59-A6C34878D82A}">
                    <a16:rowId xmlns:a16="http://schemas.microsoft.com/office/drawing/2014/main" val="10002"/>
                  </a:ext>
                </a:extLst>
              </a:tr>
              <a:tr h="441202">
                <a:tc>
                  <a:txBody>
                    <a:bodyPr/>
                    <a:lstStyle/>
                    <a:p>
                      <a:r>
                        <a:rPr lang="de-DE" dirty="0"/>
                        <a:t>stark</a:t>
                      </a:r>
                    </a:p>
                  </a:txBody>
                  <a:tcPr/>
                </a:tc>
                <a:tc>
                  <a:txBody>
                    <a:bodyPr/>
                    <a:lstStyle/>
                    <a:p>
                      <a:r>
                        <a:rPr lang="de-DE" dirty="0"/>
                        <a:t>Myrobalanen-Sämlinge: „Ackermann“, „</a:t>
                      </a:r>
                      <a:r>
                        <a:rPr lang="de-DE" dirty="0" err="1"/>
                        <a:t>Brompton</a:t>
                      </a:r>
                      <a:r>
                        <a:rPr lang="de-DE" dirty="0"/>
                        <a:t>“</a:t>
                      </a:r>
                    </a:p>
                  </a:txBody>
                  <a:tcPr/>
                </a:tc>
                <a:extLst>
                  <a:ext uri="{0D108BD9-81ED-4DB2-BD59-A6C34878D82A}">
                    <a16:rowId xmlns:a16="http://schemas.microsoft.com/office/drawing/2014/main" val="10003"/>
                  </a:ext>
                </a:extLst>
              </a:tr>
            </a:tbl>
          </a:graphicData>
        </a:graphic>
      </p:graphicFrame>
      <p:sp>
        <p:nvSpPr>
          <p:cNvPr id="8" name="Rectangle 3">
            <a:extLst>
              <a:ext uri="{FF2B5EF4-FFF2-40B4-BE49-F238E27FC236}">
                <a16:creationId xmlns:a16="http://schemas.microsoft.com/office/drawing/2014/main" id="{0BD12D33-3175-504F-AB90-B2517A46E789}"/>
              </a:ext>
            </a:extLst>
          </p:cNvPr>
          <p:cNvSpPr>
            <a:spLocks noChangeArrowheads="1"/>
          </p:cNvSpPr>
          <p:nvPr/>
        </p:nvSpPr>
        <p:spPr bwMode="auto">
          <a:xfrm>
            <a:off x="0" y="163513"/>
            <a:ext cx="2422715"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dirty="0" err="1"/>
              <a:t>Pflaume</a:t>
            </a:r>
            <a:r>
              <a:rPr lang="de-DE" sz="2000" b="1" dirty="0" err="1">
                <a:solidFill>
                  <a:srgbClr val="C00000"/>
                </a:solidFill>
              </a:rPr>
              <a:t>Veredlung</a:t>
            </a:r>
            <a:endParaRPr lang="de-DE" sz="2000" b="1" dirty="0">
              <a:solidFill>
                <a:srgbClr val="C00000"/>
              </a:solidFill>
            </a:endParaRPr>
          </a:p>
        </p:txBody>
      </p:sp>
    </p:spTree>
    <p:extLst>
      <p:ext uri="{BB962C8B-B14F-4D97-AF65-F5344CB8AC3E}">
        <p14:creationId xmlns:p14="http://schemas.microsoft.com/office/powerpoint/2010/main" val="10217097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C8DE459D-CF57-2D41-927B-506A15BF25F1}" type="slidenum">
              <a:rPr lang="de-DE" sz="1400">
                <a:cs typeface="Arial" charset="0"/>
              </a:rPr>
              <a:pPr eaLnBrk="1" hangingPunct="1"/>
              <a:t>5</a:t>
            </a:fld>
            <a:endParaRPr lang="de-DE" sz="1400">
              <a:cs typeface="Arial" charset="0"/>
            </a:endParaRPr>
          </a:p>
        </p:txBody>
      </p:sp>
      <p:sp>
        <p:nvSpPr>
          <p:cNvPr id="21506"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21507" name="Rectangle 3"/>
          <p:cNvSpPr>
            <a:spLocks noChangeArrowheads="1"/>
          </p:cNvSpPr>
          <p:nvPr/>
        </p:nvSpPr>
        <p:spPr bwMode="auto">
          <a:xfrm>
            <a:off x="0" y="163513"/>
            <a:ext cx="3446463" cy="400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a:t>Übersicht der Obstgehölze</a:t>
            </a:r>
          </a:p>
        </p:txBody>
      </p:sp>
      <p:sp>
        <p:nvSpPr>
          <p:cNvPr id="21508" name="Rectangle 4"/>
          <p:cNvSpPr>
            <a:spLocks noChangeArrowheads="1"/>
          </p:cNvSpPr>
          <p:nvPr/>
        </p:nvSpPr>
        <p:spPr bwMode="auto">
          <a:xfrm>
            <a:off x="179388" y="836613"/>
            <a:ext cx="8321675" cy="286232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de-DE" sz="2000" b="1" dirty="0"/>
              <a:t>Nach der Art und Form der Früchte von Obstgehölzen</a:t>
            </a:r>
          </a:p>
          <a:p>
            <a:endParaRPr lang="de-DE" sz="2000" b="1" dirty="0"/>
          </a:p>
          <a:p>
            <a:pPr>
              <a:buFontTx/>
              <a:buChar char="-"/>
            </a:pPr>
            <a:r>
              <a:rPr lang="de-DE" sz="2000" u="sng" dirty="0"/>
              <a:t>Wildobstarten</a:t>
            </a:r>
            <a:r>
              <a:rPr lang="de-DE" sz="2000" dirty="0"/>
              <a:t>:		z.B. Maulbeere, Felsenbirne, Apfelbeere, 			Kornelkirsche, Sanddorn, Holunder, 				Wildrosen</a:t>
            </a:r>
          </a:p>
          <a:p>
            <a:pPr>
              <a:buFontTx/>
              <a:buChar char="-"/>
            </a:pPr>
            <a:endParaRPr lang="de-DE" sz="2000" dirty="0"/>
          </a:p>
          <a:p>
            <a:r>
              <a:rPr lang="de-DE" sz="2000" dirty="0"/>
              <a:t>-</a:t>
            </a:r>
            <a:r>
              <a:rPr lang="de-DE" sz="2000" u="sng" dirty="0"/>
              <a:t>Seltene Obstarten</a:t>
            </a:r>
            <a:r>
              <a:rPr lang="de-DE" sz="2000" dirty="0"/>
              <a:t>: 	z.B. </a:t>
            </a:r>
            <a:r>
              <a:rPr lang="de-DE" sz="2000" dirty="0" err="1"/>
              <a:t>Edelebersche</a:t>
            </a:r>
            <a:r>
              <a:rPr lang="de-DE" sz="2000" dirty="0"/>
              <a:t>, </a:t>
            </a:r>
            <a:r>
              <a:rPr lang="de-DE" sz="2000" dirty="0" err="1"/>
              <a:t>Eßkastanie</a:t>
            </a:r>
            <a:r>
              <a:rPr lang="de-DE" sz="2000" dirty="0"/>
              <a:t>, </a:t>
            </a:r>
            <a:r>
              <a:rPr lang="de-DE" sz="2000" dirty="0" err="1"/>
              <a:t>Walnuß</a:t>
            </a:r>
            <a:r>
              <a:rPr lang="de-DE" sz="2000" dirty="0"/>
              <a:t>, 			Baumhasel, Mispel, weiße und schwarze 			Maulbeere sowie Mandelpfirsich. 	</a:t>
            </a:r>
          </a:p>
        </p:txBody>
      </p:sp>
    </p:spTree>
    <p:extLst>
      <p:ext uri="{BB962C8B-B14F-4D97-AF65-F5344CB8AC3E}">
        <p14:creationId xmlns:p14="http://schemas.microsoft.com/office/powerpoint/2010/main" val="143476437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Foliennummernplatzhalter 3"/>
          <p:cNvSpPr>
            <a:spLocks noGrp="1"/>
          </p:cNvSpPr>
          <p:nvPr>
            <p:ph type="sldNum" sz="quarter" idx="10"/>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B2036F4D-B345-F94A-A133-C395E151DC4D}" type="slidenum">
              <a:rPr lang="de-DE" sz="1400">
                <a:cs typeface="Arial" charset="0"/>
              </a:rPr>
              <a:pPr eaLnBrk="1" hangingPunct="1"/>
              <a:t>50</a:t>
            </a:fld>
            <a:endParaRPr lang="de-DE" sz="1400">
              <a:cs typeface="Arial" charset="0"/>
            </a:endParaRPr>
          </a:p>
        </p:txBody>
      </p:sp>
      <p:sp>
        <p:nvSpPr>
          <p:cNvPr id="120835" name="Rectangle 3"/>
          <p:cNvSpPr>
            <a:spLocks noChangeArrowheads="1"/>
          </p:cNvSpPr>
          <p:nvPr/>
        </p:nvSpPr>
        <p:spPr bwMode="auto">
          <a:xfrm>
            <a:off x="0" y="163513"/>
            <a:ext cx="1123950"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r>
              <a:rPr lang="de-DE" sz="2000" b="1"/>
              <a:t>Pfirsich</a:t>
            </a:r>
          </a:p>
        </p:txBody>
      </p:sp>
      <p:sp>
        <p:nvSpPr>
          <p:cNvPr id="120836" name="Rectangle 4"/>
          <p:cNvSpPr>
            <a:spLocks noChangeArrowheads="1"/>
          </p:cNvSpPr>
          <p:nvPr/>
        </p:nvSpPr>
        <p:spPr bwMode="auto">
          <a:xfrm>
            <a:off x="179388" y="836613"/>
            <a:ext cx="8964612" cy="1908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buFontTx/>
              <a:buChar char="-"/>
            </a:pPr>
            <a:endParaRPr lang="de-DE" sz="2000" b="1"/>
          </a:p>
          <a:p>
            <a:endParaRPr lang="de-DE" sz="2000"/>
          </a:p>
          <a:p>
            <a:endParaRPr lang="de-DE" sz="2000"/>
          </a:p>
          <a:p>
            <a:endParaRPr lang="de-DE" sz="2000"/>
          </a:p>
          <a:p>
            <a:endParaRPr lang="de-DE" sz="2000"/>
          </a:p>
          <a:p>
            <a:endParaRPr lang="de-DE" b="1"/>
          </a:p>
        </p:txBody>
      </p:sp>
      <p:sp>
        <p:nvSpPr>
          <p:cNvPr id="120837" name="Rechteck 6"/>
          <p:cNvSpPr>
            <a:spLocks noChangeArrowheads="1"/>
          </p:cNvSpPr>
          <p:nvPr/>
        </p:nvSpPr>
        <p:spPr bwMode="auto">
          <a:xfrm>
            <a:off x="285750" y="3429000"/>
            <a:ext cx="7715250" cy="6461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br>
              <a:rPr lang="de-DE"/>
            </a:br>
            <a:endParaRPr lang="de-DE"/>
          </a:p>
        </p:txBody>
      </p:sp>
      <p:pic>
        <p:nvPicPr>
          <p:cNvPr id="120838" name="Picture 2" descr="http://www.obstsortendatenbank.de/osdb/deu/fruehe_alexander_deu_s0.jpg">
            <a:hlinkClick r:id="rId3"/>
          </p:cNvPr>
          <p:cNvPicPr>
            <a:picLocks noChangeAspect="1" noChangeArrowheads="1"/>
          </p:cNvPicPr>
          <p:nvPr/>
        </p:nvPicPr>
        <p:blipFill>
          <a:blip r:embed="rId4" cstate="email">
            <a:extLst>
              <a:ext uri="{28A0092B-C50C-407E-A947-70E740481C1C}">
                <a14:useLocalDpi xmlns:a14="http://schemas.microsoft.com/office/drawing/2010/main" val="0"/>
              </a:ext>
            </a:extLst>
          </a:blip>
          <a:srcRect r="1042" b="9525"/>
          <a:stretch>
            <a:fillRect/>
          </a:stretch>
        </p:blipFill>
        <p:spPr bwMode="auto">
          <a:xfrm>
            <a:off x="2411760" y="959074"/>
            <a:ext cx="3943136" cy="525598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 name="Rechteck 9"/>
          <p:cNvSpPr/>
          <p:nvPr/>
        </p:nvSpPr>
        <p:spPr>
          <a:xfrm>
            <a:off x="5076056" y="6216650"/>
            <a:ext cx="3100387" cy="307975"/>
          </a:xfrm>
          <a:prstGeom prst="rect">
            <a:avLst/>
          </a:prstGeom>
        </p:spPr>
        <p:txBody>
          <a:bodyPr wrap="none">
            <a:spAutoFit/>
          </a:bodyPr>
          <a:lstStyle/>
          <a:p>
            <a:pPr>
              <a:defRPr/>
            </a:pPr>
            <a:r>
              <a:rPr lang="de-DE" sz="1400" dirty="0">
                <a:latin typeface="+mn-lt"/>
                <a:ea typeface="+mn-ea"/>
                <a:cs typeface="Arial" charset="0"/>
              </a:rPr>
              <a:t>Quelle www.obstsortendatenbank.de</a:t>
            </a:r>
          </a:p>
        </p:txBody>
      </p:sp>
    </p:spTree>
    <p:extLst>
      <p:ext uri="{BB962C8B-B14F-4D97-AF65-F5344CB8AC3E}">
        <p14:creationId xmlns:p14="http://schemas.microsoft.com/office/powerpoint/2010/main" val="59245279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53E60EB6-EEC4-D84E-830D-01CB40645B12}" type="slidenum">
              <a:rPr lang="de-DE" sz="1400">
                <a:cs typeface="Arial" charset="0"/>
              </a:rPr>
              <a:pPr eaLnBrk="1" hangingPunct="1"/>
              <a:t>51</a:t>
            </a:fld>
            <a:endParaRPr lang="de-DE" sz="1400">
              <a:cs typeface="Arial" charset="0"/>
            </a:endParaRPr>
          </a:p>
        </p:txBody>
      </p:sp>
      <p:sp>
        <p:nvSpPr>
          <p:cNvPr id="118786"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118787" name="Rectangle 3"/>
          <p:cNvSpPr>
            <a:spLocks noChangeArrowheads="1"/>
          </p:cNvSpPr>
          <p:nvPr/>
        </p:nvSpPr>
        <p:spPr bwMode="auto">
          <a:xfrm>
            <a:off x="0" y="163513"/>
            <a:ext cx="2363147"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dirty="0" err="1"/>
              <a:t>Pfirsich</a:t>
            </a:r>
            <a:r>
              <a:rPr lang="de-DE" sz="2000" b="1" dirty="0" err="1">
                <a:solidFill>
                  <a:srgbClr val="C00000"/>
                </a:solidFill>
              </a:rPr>
              <a:t>Steckbrief</a:t>
            </a:r>
            <a:endParaRPr lang="de-DE" sz="2000" b="1" dirty="0">
              <a:solidFill>
                <a:srgbClr val="C00000"/>
              </a:solidFill>
            </a:endParaRPr>
          </a:p>
        </p:txBody>
      </p:sp>
      <p:sp>
        <p:nvSpPr>
          <p:cNvPr id="118788" name="Rectangle 4"/>
          <p:cNvSpPr>
            <a:spLocks noChangeArrowheads="1"/>
          </p:cNvSpPr>
          <p:nvPr/>
        </p:nvSpPr>
        <p:spPr bwMode="auto">
          <a:xfrm>
            <a:off x="179388" y="836613"/>
            <a:ext cx="8964612" cy="532453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de-DE" sz="2000" b="1" dirty="0"/>
              <a:t>Pfirsich und Nektarine</a:t>
            </a:r>
            <a:endParaRPr lang="de-DE" sz="2000" dirty="0"/>
          </a:p>
          <a:p>
            <a:r>
              <a:rPr lang="de-DE" sz="2000" dirty="0"/>
              <a:t>(Prunus </a:t>
            </a:r>
            <a:r>
              <a:rPr lang="de-DE" sz="2000" dirty="0" err="1"/>
              <a:t>persica</a:t>
            </a:r>
            <a:r>
              <a:rPr lang="de-DE" sz="2000" dirty="0"/>
              <a:t>, Prunus </a:t>
            </a:r>
            <a:r>
              <a:rPr lang="de-DE" sz="2000" dirty="0" err="1"/>
              <a:t>persica</a:t>
            </a:r>
            <a:r>
              <a:rPr lang="de-DE" sz="2000" dirty="0"/>
              <a:t> </a:t>
            </a:r>
            <a:r>
              <a:rPr lang="de-DE" sz="2000" dirty="0" err="1"/>
              <a:t>var</a:t>
            </a:r>
            <a:r>
              <a:rPr lang="de-DE" sz="2000" dirty="0"/>
              <a:t>. </a:t>
            </a:r>
            <a:r>
              <a:rPr lang="de-DE" sz="2000" dirty="0" err="1"/>
              <a:t>nucipersica</a:t>
            </a:r>
            <a:r>
              <a:rPr lang="de-DE" sz="2000" dirty="0"/>
              <a:t>)</a:t>
            </a:r>
          </a:p>
          <a:p>
            <a:endParaRPr lang="de-DE" sz="2000" dirty="0"/>
          </a:p>
          <a:p>
            <a:r>
              <a:rPr lang="de-DE" sz="2000" dirty="0"/>
              <a:t>Herkunft:	aus dem nördlichen China</a:t>
            </a:r>
          </a:p>
          <a:p>
            <a:r>
              <a:rPr lang="de-DE" sz="2000" dirty="0"/>
              <a:t>Wuchshöhe:	1-8m</a:t>
            </a:r>
          </a:p>
          <a:p>
            <a:r>
              <a:rPr lang="de-DE" sz="2000" dirty="0"/>
              <a:t>Alter:		25-30 Jahre</a:t>
            </a:r>
          </a:p>
          <a:p>
            <a:r>
              <a:rPr lang="de-DE" sz="2000" dirty="0"/>
              <a:t>Standort:	warme, sonnige und gut geschützte Lagen, </a:t>
            </a:r>
          </a:p>
          <a:p>
            <a:r>
              <a:rPr lang="de-DE" sz="2000" dirty="0"/>
              <a:t>		hoher Wärmebedarf (Weinbaugebiete)</a:t>
            </a:r>
          </a:p>
          <a:p>
            <a:r>
              <a:rPr lang="de-DE" sz="2000" dirty="0"/>
              <a:t>		leichten, durchlässigen, nährstoffreichen, warmen und 			humosen Boden; zu hohe Kalkgehalte im Boden führen zu 		</a:t>
            </a:r>
            <a:r>
              <a:rPr lang="de-DE" sz="2000" dirty="0" err="1"/>
              <a:t>Blattchlorosen</a:t>
            </a:r>
            <a:r>
              <a:rPr lang="de-DE" sz="2000" dirty="0"/>
              <a:t> (hellgelbe Verfärbungen des Laubes)</a:t>
            </a:r>
          </a:p>
          <a:p>
            <a:r>
              <a:rPr lang="de-DE" sz="2000" dirty="0"/>
              <a:t>Ertrag:		ab dem 2. bis 4. Jahr, von Juli bis September, </a:t>
            </a:r>
          </a:p>
          <a:p>
            <a:r>
              <a:rPr lang="de-DE" sz="2000" dirty="0"/>
              <a:t>		</a:t>
            </a:r>
            <a:r>
              <a:rPr lang="de-DE" sz="2000" dirty="0" err="1"/>
              <a:t>unveredelte</a:t>
            </a:r>
            <a:r>
              <a:rPr lang="de-DE" sz="2000" dirty="0"/>
              <a:t> nach ca. 5 Jahren, frostgefährdet</a:t>
            </a:r>
          </a:p>
          <a:p>
            <a:r>
              <a:rPr lang="de-DE" sz="2000" dirty="0"/>
              <a:t>Befruchtung:	selbstfruchtbar/selbstunfruchtbar</a:t>
            </a:r>
          </a:p>
          <a:p>
            <a:r>
              <a:rPr lang="de-DE" sz="2000" dirty="0" err="1"/>
              <a:t>Gummifluß</a:t>
            </a:r>
            <a:r>
              <a:rPr lang="de-DE" sz="2000" dirty="0"/>
              <a:t>:	bei nassen und schweren Böden sichtbar</a:t>
            </a:r>
          </a:p>
          <a:p>
            <a:r>
              <a:rPr lang="de-DE" sz="2000" dirty="0"/>
              <a:t>Krankheiten:	Pseudomonas</a:t>
            </a:r>
          </a:p>
          <a:p>
            <a:endParaRPr lang="de-DE" sz="200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53E60EB6-EEC4-D84E-830D-01CB40645B12}" type="slidenum">
              <a:rPr lang="de-DE" sz="1400">
                <a:cs typeface="Arial" charset="0"/>
              </a:rPr>
              <a:pPr eaLnBrk="1" hangingPunct="1"/>
              <a:t>52</a:t>
            </a:fld>
            <a:endParaRPr lang="de-DE" sz="1400">
              <a:cs typeface="Arial" charset="0"/>
            </a:endParaRPr>
          </a:p>
        </p:txBody>
      </p:sp>
      <p:sp>
        <p:nvSpPr>
          <p:cNvPr id="118786"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118788" name="Rectangle 4"/>
          <p:cNvSpPr>
            <a:spLocks noChangeArrowheads="1"/>
          </p:cNvSpPr>
          <p:nvPr/>
        </p:nvSpPr>
        <p:spPr bwMode="auto">
          <a:xfrm>
            <a:off x="179388" y="836613"/>
            <a:ext cx="8964612" cy="501675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de-DE" sz="2000" b="1" dirty="0"/>
              <a:t>Pfirsich und Nektarine</a:t>
            </a:r>
            <a:endParaRPr lang="de-DE" sz="2000" dirty="0"/>
          </a:p>
          <a:p>
            <a:r>
              <a:rPr lang="de-DE" sz="2000" dirty="0"/>
              <a:t>(Prunus </a:t>
            </a:r>
            <a:r>
              <a:rPr lang="de-DE" sz="2000" dirty="0" err="1"/>
              <a:t>persica</a:t>
            </a:r>
            <a:r>
              <a:rPr lang="de-DE" sz="2000" dirty="0"/>
              <a:t>, Prunus </a:t>
            </a:r>
            <a:r>
              <a:rPr lang="de-DE" sz="2000" dirty="0" err="1"/>
              <a:t>persica</a:t>
            </a:r>
            <a:r>
              <a:rPr lang="de-DE" sz="2000" dirty="0"/>
              <a:t> </a:t>
            </a:r>
            <a:r>
              <a:rPr lang="de-DE" sz="2000" dirty="0" err="1"/>
              <a:t>var</a:t>
            </a:r>
            <a:r>
              <a:rPr lang="de-DE" sz="2000" dirty="0"/>
              <a:t>. </a:t>
            </a:r>
            <a:r>
              <a:rPr lang="de-DE" sz="2000" dirty="0" err="1"/>
              <a:t>nucipersica</a:t>
            </a:r>
            <a:r>
              <a:rPr lang="de-DE" sz="2000" dirty="0"/>
              <a:t>)</a:t>
            </a:r>
          </a:p>
          <a:p>
            <a:endParaRPr lang="de-DE" sz="2000" dirty="0"/>
          </a:p>
          <a:p>
            <a:r>
              <a:rPr lang="de-DE" sz="2000" dirty="0"/>
              <a:t>Sorten:		Zwergpfirsiche (z.B. „Diamond“, „Amber“ und „</a:t>
            </a:r>
            <a:r>
              <a:rPr lang="de-DE" sz="2000" dirty="0" err="1"/>
              <a:t>Bonfire</a:t>
            </a:r>
            <a:r>
              <a:rPr lang="de-DE" sz="2000" dirty="0"/>
              <a:t>“)</a:t>
            </a:r>
          </a:p>
          <a:p>
            <a:r>
              <a:rPr lang="de-DE" sz="2000" dirty="0"/>
              <a:t>		Kernechte (kommen besser mit unserem Klima zurecht),</a:t>
            </a:r>
          </a:p>
          <a:p>
            <a:r>
              <a:rPr lang="de-DE" sz="2000" dirty="0"/>
              <a:t>		weltweit ca. 3000 Sorten, für unseren Garten ca. 15 Sorten</a:t>
            </a:r>
          </a:p>
          <a:p>
            <a:r>
              <a:rPr lang="de-DE" sz="2000" dirty="0"/>
              <a:t>Blüte:		Spätfrost gefährdet</a:t>
            </a:r>
          </a:p>
          <a:p>
            <a:r>
              <a:rPr lang="de-DE" sz="2000" dirty="0"/>
              <a:t>Frucht:		weiß-, rot- und gelbfleischig</a:t>
            </a:r>
          </a:p>
          <a:p>
            <a:r>
              <a:rPr lang="de-DE" sz="2000" dirty="0"/>
              <a:t>Fruchtinhalt:	Kalzium, Eisen, Magnesium, Polyphenole, sekundäre 			Pflanzenstoffe</a:t>
            </a:r>
          </a:p>
          <a:p>
            <a:r>
              <a:rPr lang="de-DE" sz="2000" dirty="0"/>
              <a:t>Schnitt:		müssen jährlich geschnitten werden, tragen am einjährigen 		Holz</a:t>
            </a:r>
          </a:p>
          <a:p>
            <a:endParaRPr lang="de-DE" sz="2000" b="1" dirty="0"/>
          </a:p>
          <a:p>
            <a:r>
              <a:rPr lang="de-DE" sz="2000" b="1" dirty="0"/>
              <a:t>Was sind Nektarinen ?</a:t>
            </a:r>
          </a:p>
          <a:p>
            <a:r>
              <a:rPr lang="de-DE" sz="2000" dirty="0"/>
              <a:t>Nektarinen sind unbehaarte, glattschalige Varietäten des Pfirsichs, die aus einer Knospenmutation hervorgegangen sind.</a:t>
            </a:r>
          </a:p>
        </p:txBody>
      </p:sp>
      <p:sp>
        <p:nvSpPr>
          <p:cNvPr id="2" name="Rectangle 3">
            <a:extLst>
              <a:ext uri="{FF2B5EF4-FFF2-40B4-BE49-F238E27FC236}">
                <a16:creationId xmlns:a16="http://schemas.microsoft.com/office/drawing/2014/main" id="{72FD006B-31D3-9596-CB68-106A22568B15}"/>
              </a:ext>
            </a:extLst>
          </p:cNvPr>
          <p:cNvSpPr>
            <a:spLocks noChangeArrowheads="1"/>
          </p:cNvSpPr>
          <p:nvPr/>
        </p:nvSpPr>
        <p:spPr bwMode="auto">
          <a:xfrm>
            <a:off x="0" y="163513"/>
            <a:ext cx="2363147"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dirty="0" err="1"/>
              <a:t>Pfirsich</a:t>
            </a:r>
            <a:r>
              <a:rPr lang="de-DE" sz="2000" b="1" dirty="0" err="1">
                <a:solidFill>
                  <a:srgbClr val="C00000"/>
                </a:solidFill>
              </a:rPr>
              <a:t>Steckbrief</a:t>
            </a:r>
            <a:endParaRPr lang="de-DE" sz="2000" b="1" dirty="0">
              <a:solidFill>
                <a:srgbClr val="C00000"/>
              </a:solidFill>
            </a:endParaRPr>
          </a:p>
        </p:txBody>
      </p:sp>
    </p:spTree>
    <p:extLst>
      <p:ext uri="{BB962C8B-B14F-4D97-AF65-F5344CB8AC3E}">
        <p14:creationId xmlns:p14="http://schemas.microsoft.com/office/powerpoint/2010/main" val="26320754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29"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7DEEA8AE-E1FA-0645-AD3B-AEDBF94328FD}" type="slidenum">
              <a:rPr lang="de-DE" sz="1400">
                <a:cs typeface="Arial" charset="0"/>
              </a:rPr>
              <a:pPr eaLnBrk="1" hangingPunct="1"/>
              <a:t>53</a:t>
            </a:fld>
            <a:endParaRPr lang="de-DE" sz="1400">
              <a:cs typeface="Arial" charset="0"/>
            </a:endParaRPr>
          </a:p>
        </p:txBody>
      </p:sp>
      <p:sp>
        <p:nvSpPr>
          <p:cNvPr id="124930"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124931" name="Rectangle 3"/>
          <p:cNvSpPr>
            <a:spLocks noChangeArrowheads="1"/>
          </p:cNvSpPr>
          <p:nvPr/>
        </p:nvSpPr>
        <p:spPr bwMode="auto">
          <a:xfrm>
            <a:off x="0" y="163513"/>
            <a:ext cx="1936749"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dirty="0" err="1"/>
              <a:t>Pfirsich</a:t>
            </a:r>
            <a:r>
              <a:rPr lang="de-DE" sz="2000" b="1" dirty="0" err="1">
                <a:solidFill>
                  <a:srgbClr val="C00000"/>
                </a:solidFill>
              </a:rPr>
              <a:t>Sorten</a:t>
            </a:r>
            <a:endParaRPr lang="de-DE" sz="2000" b="1" dirty="0">
              <a:solidFill>
                <a:srgbClr val="C00000"/>
              </a:solidFill>
            </a:endParaRPr>
          </a:p>
        </p:txBody>
      </p:sp>
      <p:sp>
        <p:nvSpPr>
          <p:cNvPr id="124932" name="Rectangle 4"/>
          <p:cNvSpPr>
            <a:spLocks noChangeArrowheads="1"/>
          </p:cNvSpPr>
          <p:nvPr/>
        </p:nvSpPr>
        <p:spPr bwMode="auto">
          <a:xfrm>
            <a:off x="179388" y="836613"/>
            <a:ext cx="8964612" cy="16004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endParaRPr lang="de-DE" sz="2000" dirty="0"/>
          </a:p>
          <a:p>
            <a:endParaRPr lang="de-DE" sz="2000" dirty="0"/>
          </a:p>
          <a:p>
            <a:endParaRPr lang="de-DE" sz="2000" dirty="0"/>
          </a:p>
          <a:p>
            <a:endParaRPr lang="de-DE" sz="2000" dirty="0"/>
          </a:p>
          <a:p>
            <a:endParaRPr lang="de-DE" b="1" dirty="0"/>
          </a:p>
        </p:txBody>
      </p:sp>
      <p:graphicFrame>
        <p:nvGraphicFramePr>
          <p:cNvPr id="2" name="Tabelle 1"/>
          <p:cNvGraphicFramePr>
            <a:graphicFrameLocks noGrp="1"/>
          </p:cNvGraphicFramePr>
          <p:nvPr/>
        </p:nvGraphicFramePr>
        <p:xfrm>
          <a:off x="323527" y="1268760"/>
          <a:ext cx="6480720" cy="2420156"/>
        </p:xfrm>
        <a:graphic>
          <a:graphicData uri="http://schemas.openxmlformats.org/drawingml/2006/table">
            <a:tbl>
              <a:tblPr firstRow="1" bandRow="1">
                <a:tableStyleId>{21E4AEA4-8DFA-4A89-87EB-49C32662AFE0}</a:tableStyleId>
              </a:tblPr>
              <a:tblGrid>
                <a:gridCol w="2160240">
                  <a:extLst>
                    <a:ext uri="{9D8B030D-6E8A-4147-A177-3AD203B41FA5}">
                      <a16:colId xmlns:a16="http://schemas.microsoft.com/office/drawing/2014/main" val="20000"/>
                    </a:ext>
                  </a:extLst>
                </a:gridCol>
                <a:gridCol w="2160240">
                  <a:extLst>
                    <a:ext uri="{9D8B030D-6E8A-4147-A177-3AD203B41FA5}">
                      <a16:colId xmlns:a16="http://schemas.microsoft.com/office/drawing/2014/main" val="20001"/>
                    </a:ext>
                  </a:extLst>
                </a:gridCol>
                <a:gridCol w="2160240">
                  <a:extLst>
                    <a:ext uri="{9D8B030D-6E8A-4147-A177-3AD203B41FA5}">
                      <a16:colId xmlns:a16="http://schemas.microsoft.com/office/drawing/2014/main" val="20002"/>
                    </a:ext>
                  </a:extLst>
                </a:gridCol>
              </a:tblGrid>
              <a:tr h="549828">
                <a:tc>
                  <a:txBody>
                    <a:bodyPr/>
                    <a:lstStyle/>
                    <a:p>
                      <a:r>
                        <a:rPr lang="de-DE" dirty="0"/>
                        <a:t>Gelbfleischige</a:t>
                      </a:r>
                    </a:p>
                  </a:txBody>
                  <a:tcPr/>
                </a:tc>
                <a:tc>
                  <a:txBody>
                    <a:bodyPr/>
                    <a:lstStyle/>
                    <a:p>
                      <a:r>
                        <a:rPr lang="de-DE" dirty="0" err="1"/>
                        <a:t>Weissfleischige</a:t>
                      </a:r>
                      <a:endParaRPr lang="de-DE" dirty="0"/>
                    </a:p>
                  </a:txBody>
                  <a:tcPr/>
                </a:tc>
                <a:tc>
                  <a:txBody>
                    <a:bodyPr/>
                    <a:lstStyle/>
                    <a:p>
                      <a:r>
                        <a:rPr lang="de-DE" dirty="0" err="1"/>
                        <a:t>Rotfleichig</a:t>
                      </a:r>
                      <a:endParaRPr lang="de-DE" dirty="0"/>
                    </a:p>
                  </a:txBody>
                  <a:tcPr/>
                </a:tc>
                <a:extLst>
                  <a:ext uri="{0D108BD9-81ED-4DB2-BD59-A6C34878D82A}">
                    <a16:rowId xmlns:a16="http://schemas.microsoft.com/office/drawing/2014/main" val="10000"/>
                  </a:ext>
                </a:extLst>
              </a:tr>
              <a:tr h="660250">
                <a:tc>
                  <a:txBody>
                    <a:bodyPr/>
                    <a:lstStyle/>
                    <a:p>
                      <a:r>
                        <a:rPr lang="de-DE" dirty="0"/>
                        <a:t>„</a:t>
                      </a:r>
                      <a:r>
                        <a:rPr lang="de-DE" dirty="0" err="1"/>
                        <a:t>Dixired</a:t>
                      </a:r>
                      <a:r>
                        <a:rPr lang="de-DE" dirty="0"/>
                        <a:t>“ </a:t>
                      </a:r>
                    </a:p>
                  </a:txBody>
                  <a:tcPr/>
                </a:tc>
                <a:tc>
                  <a:txBody>
                    <a:bodyPr/>
                    <a:lstStyle/>
                    <a:p>
                      <a:r>
                        <a:rPr lang="de-DE" dirty="0"/>
                        <a:t>„</a:t>
                      </a:r>
                      <a:r>
                        <a:rPr lang="de-DE" dirty="0" err="1"/>
                        <a:t>Mayflower</a:t>
                      </a:r>
                      <a:r>
                        <a:rPr lang="de-DE" dirty="0"/>
                        <a:t>“</a:t>
                      </a:r>
                    </a:p>
                  </a:txBody>
                  <a:tcPr/>
                </a:tc>
                <a:tc>
                  <a:txBody>
                    <a:bodyPr/>
                    <a:lstStyle/>
                    <a:p>
                      <a:r>
                        <a:rPr lang="de-DE" dirty="0"/>
                        <a:t>„</a:t>
                      </a:r>
                      <a:r>
                        <a:rPr lang="de-DE" dirty="0" err="1"/>
                        <a:t>Weinbergspfirsich</a:t>
                      </a:r>
                      <a:r>
                        <a:rPr lang="de-DE" dirty="0"/>
                        <a:t>“</a:t>
                      </a:r>
                    </a:p>
                  </a:txBody>
                  <a:tcPr/>
                </a:tc>
                <a:extLst>
                  <a:ext uri="{0D108BD9-81ED-4DB2-BD59-A6C34878D82A}">
                    <a16:rowId xmlns:a16="http://schemas.microsoft.com/office/drawing/2014/main" val="10001"/>
                  </a:ext>
                </a:extLst>
              </a:tr>
              <a:tr h="549828">
                <a:tc>
                  <a:txBody>
                    <a:bodyPr/>
                    <a:lstStyle/>
                    <a:p>
                      <a:r>
                        <a:rPr lang="de-DE" dirty="0"/>
                        <a:t>„</a:t>
                      </a:r>
                      <a:r>
                        <a:rPr lang="de-DE" dirty="0" err="1"/>
                        <a:t>Red</a:t>
                      </a:r>
                      <a:r>
                        <a:rPr lang="de-DE" dirty="0"/>
                        <a:t> Haven“</a:t>
                      </a:r>
                    </a:p>
                  </a:txBody>
                  <a:tcPr/>
                </a:tc>
                <a:tc>
                  <a:txBody>
                    <a:bodyPr/>
                    <a:lstStyle/>
                    <a:p>
                      <a:r>
                        <a:rPr lang="de-DE" dirty="0"/>
                        <a:t>„</a:t>
                      </a:r>
                      <a:r>
                        <a:rPr lang="de-DE" dirty="0" err="1"/>
                        <a:t>Proskauer</a:t>
                      </a:r>
                      <a:r>
                        <a:rPr lang="de-DE" dirty="0"/>
                        <a:t>“</a:t>
                      </a:r>
                    </a:p>
                  </a:txBody>
                  <a:tcPr/>
                </a:tc>
                <a:tc>
                  <a:txBody>
                    <a:bodyPr/>
                    <a:lstStyle/>
                    <a:p>
                      <a:r>
                        <a:rPr lang="de-DE" dirty="0"/>
                        <a:t>„Blutpfirsich“</a:t>
                      </a:r>
                    </a:p>
                  </a:txBody>
                  <a:tcPr/>
                </a:tc>
                <a:extLst>
                  <a:ext uri="{0D108BD9-81ED-4DB2-BD59-A6C34878D82A}">
                    <a16:rowId xmlns:a16="http://schemas.microsoft.com/office/drawing/2014/main" val="10002"/>
                  </a:ext>
                </a:extLst>
              </a:tr>
              <a:tr h="660250">
                <a:tc>
                  <a:txBody>
                    <a:bodyPr/>
                    <a:lstStyle/>
                    <a:p>
                      <a:r>
                        <a:rPr lang="de-DE" dirty="0"/>
                        <a:t>„South Haven“</a:t>
                      </a:r>
                    </a:p>
                  </a:txBody>
                  <a:tcPr/>
                </a:tc>
                <a:tc>
                  <a:txBody>
                    <a:bodyPr/>
                    <a:lstStyle/>
                    <a:p>
                      <a:r>
                        <a:rPr lang="de-DE" dirty="0"/>
                        <a:t>„Roter </a:t>
                      </a:r>
                      <a:r>
                        <a:rPr lang="de-DE" dirty="0" err="1"/>
                        <a:t>Ellerstädter</a:t>
                      </a:r>
                      <a:r>
                        <a:rPr lang="de-DE" dirty="0"/>
                        <a:t>“</a:t>
                      </a:r>
                    </a:p>
                  </a:txBody>
                  <a:tcPr/>
                </a:tc>
                <a:tc>
                  <a:txBody>
                    <a:bodyPr/>
                    <a:lstStyle/>
                    <a:p>
                      <a:endParaRPr lang="de-DE" dirty="0"/>
                    </a:p>
                  </a:txBody>
                  <a:tcPr/>
                </a:tc>
                <a:extLst>
                  <a:ext uri="{0D108BD9-81ED-4DB2-BD59-A6C34878D82A}">
                    <a16:rowId xmlns:a16="http://schemas.microsoft.com/office/drawing/2014/main" val="10003"/>
                  </a:ext>
                </a:extLst>
              </a:tr>
            </a:tbl>
          </a:graphicData>
        </a:graphic>
      </p:graphicFrame>
      <p:pic>
        <p:nvPicPr>
          <p:cNvPr id="8" name="Grafik 6" descr="Bild 762.jpg"/>
          <p:cNvPicPr>
            <a:picLocks noChangeAspect="1"/>
          </p:cNvPicPr>
          <p:nvPr/>
        </p:nvPicPr>
        <p:blipFill>
          <a:blip r:embed="rId3" cstate="email">
            <a:lum bright="-10000" contrast="10000"/>
            <a:extLst>
              <a:ext uri="{28A0092B-C50C-407E-A947-70E740481C1C}">
                <a14:useLocalDpi xmlns:a14="http://schemas.microsoft.com/office/drawing/2010/main" val="0"/>
              </a:ext>
            </a:extLst>
          </a:blip>
          <a:srcRect/>
          <a:stretch>
            <a:fillRect/>
          </a:stretch>
        </p:blipFill>
        <p:spPr bwMode="auto">
          <a:xfrm>
            <a:off x="5652120" y="3140968"/>
            <a:ext cx="2412078" cy="32163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aphicFrame>
        <p:nvGraphicFramePr>
          <p:cNvPr id="3" name="Tabelle 2"/>
          <p:cNvGraphicFramePr>
            <a:graphicFrameLocks noGrp="1"/>
          </p:cNvGraphicFramePr>
          <p:nvPr/>
        </p:nvGraphicFramePr>
        <p:xfrm>
          <a:off x="323528" y="4221088"/>
          <a:ext cx="4536504" cy="1264149"/>
        </p:xfrm>
        <a:graphic>
          <a:graphicData uri="http://schemas.openxmlformats.org/drawingml/2006/table">
            <a:tbl>
              <a:tblPr firstRow="1" bandRow="1">
                <a:tableStyleId>{21E4AEA4-8DFA-4A89-87EB-49C32662AFE0}</a:tableStyleId>
              </a:tblPr>
              <a:tblGrid>
                <a:gridCol w="4536504">
                  <a:extLst>
                    <a:ext uri="{9D8B030D-6E8A-4147-A177-3AD203B41FA5}">
                      <a16:colId xmlns:a16="http://schemas.microsoft.com/office/drawing/2014/main" val="20000"/>
                    </a:ext>
                  </a:extLst>
                </a:gridCol>
              </a:tblGrid>
              <a:tr h="624069">
                <a:tc>
                  <a:txBody>
                    <a:bodyPr/>
                    <a:lstStyle/>
                    <a:p>
                      <a:r>
                        <a:rPr lang="de-DE" dirty="0"/>
                        <a:t>Tolerant gegen Kräuselkrankheit</a:t>
                      </a:r>
                    </a:p>
                  </a:txBody>
                  <a:tcPr/>
                </a:tc>
                <a:extLst>
                  <a:ext uri="{0D108BD9-81ED-4DB2-BD59-A6C34878D82A}">
                    <a16:rowId xmlns:a16="http://schemas.microsoft.com/office/drawing/2014/main" val="10000"/>
                  </a:ext>
                </a:extLst>
              </a:tr>
              <a:tr h="624069">
                <a:tc>
                  <a:txBody>
                    <a:bodyPr/>
                    <a:lstStyle/>
                    <a:p>
                      <a:r>
                        <a:rPr lang="de-DE" dirty="0"/>
                        <a:t>„Rekord aus </a:t>
                      </a:r>
                      <a:r>
                        <a:rPr lang="de-DE" dirty="0" err="1"/>
                        <a:t>Alfter</a:t>
                      </a:r>
                      <a:r>
                        <a:rPr lang="de-DE" dirty="0"/>
                        <a:t>“ , „</a:t>
                      </a:r>
                      <a:r>
                        <a:rPr lang="de-DE" dirty="0" err="1"/>
                        <a:t>Revita</a:t>
                      </a:r>
                      <a:r>
                        <a:rPr lang="de-DE" dirty="0"/>
                        <a:t>“, „Benedicte“ und weitere Kernechte Sorten</a:t>
                      </a:r>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34710161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29"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7DEEA8AE-E1FA-0645-AD3B-AEDBF94328FD}" type="slidenum">
              <a:rPr lang="de-DE" sz="1400">
                <a:cs typeface="Arial" charset="0"/>
              </a:rPr>
              <a:pPr eaLnBrk="1" hangingPunct="1"/>
              <a:t>54</a:t>
            </a:fld>
            <a:endParaRPr lang="de-DE" sz="1400">
              <a:cs typeface="Arial" charset="0"/>
            </a:endParaRPr>
          </a:p>
        </p:txBody>
      </p:sp>
      <p:sp>
        <p:nvSpPr>
          <p:cNvPr id="124930"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124931" name="Rectangle 3"/>
          <p:cNvSpPr>
            <a:spLocks noChangeArrowheads="1"/>
          </p:cNvSpPr>
          <p:nvPr/>
        </p:nvSpPr>
        <p:spPr bwMode="auto">
          <a:xfrm>
            <a:off x="0" y="163513"/>
            <a:ext cx="2307042"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dirty="0" err="1"/>
              <a:t>Pfirsich</a:t>
            </a:r>
            <a:r>
              <a:rPr lang="de-DE" sz="2000" b="1" dirty="0" err="1">
                <a:solidFill>
                  <a:srgbClr val="C00000"/>
                </a:solidFill>
              </a:rPr>
              <a:t>Unterlage</a:t>
            </a:r>
            <a:endParaRPr lang="de-DE" sz="2000" b="1" dirty="0">
              <a:solidFill>
                <a:srgbClr val="C00000"/>
              </a:solidFill>
            </a:endParaRPr>
          </a:p>
        </p:txBody>
      </p:sp>
      <p:sp>
        <p:nvSpPr>
          <p:cNvPr id="124932" name="Rectangle 4"/>
          <p:cNvSpPr>
            <a:spLocks noChangeArrowheads="1"/>
          </p:cNvSpPr>
          <p:nvPr/>
        </p:nvSpPr>
        <p:spPr bwMode="auto">
          <a:xfrm>
            <a:off x="179388" y="836613"/>
            <a:ext cx="8964612" cy="2216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de-DE" sz="2000" b="1" dirty="0"/>
              <a:t>Veredlungsunterlagen</a:t>
            </a:r>
          </a:p>
          <a:p>
            <a:r>
              <a:rPr lang="de-DE" sz="2000" b="1" dirty="0"/>
              <a:t>Pfirsich, Nektarinen und Aprikosen</a:t>
            </a:r>
          </a:p>
          <a:p>
            <a:endParaRPr lang="de-DE" sz="2000" dirty="0"/>
          </a:p>
          <a:p>
            <a:endParaRPr lang="de-DE" sz="2000" dirty="0"/>
          </a:p>
          <a:p>
            <a:endParaRPr lang="de-DE" sz="2000" dirty="0"/>
          </a:p>
          <a:p>
            <a:endParaRPr lang="de-DE" sz="2000" dirty="0"/>
          </a:p>
          <a:p>
            <a:endParaRPr lang="de-DE" b="1" dirty="0"/>
          </a:p>
        </p:txBody>
      </p:sp>
      <p:graphicFrame>
        <p:nvGraphicFramePr>
          <p:cNvPr id="6" name="Tabelle 5"/>
          <p:cNvGraphicFramePr>
            <a:graphicFrameLocks noGrp="1"/>
          </p:cNvGraphicFramePr>
          <p:nvPr/>
        </p:nvGraphicFramePr>
        <p:xfrm>
          <a:off x="285750" y="1785938"/>
          <a:ext cx="7715250" cy="3571142"/>
        </p:xfrm>
        <a:graphic>
          <a:graphicData uri="http://schemas.openxmlformats.org/drawingml/2006/table">
            <a:tbl>
              <a:tblPr/>
              <a:tblGrid>
                <a:gridCol w="3071813">
                  <a:extLst>
                    <a:ext uri="{9D8B030D-6E8A-4147-A177-3AD203B41FA5}">
                      <a16:colId xmlns:a16="http://schemas.microsoft.com/office/drawing/2014/main" val="20000"/>
                    </a:ext>
                  </a:extLst>
                </a:gridCol>
                <a:gridCol w="4643437">
                  <a:extLst>
                    <a:ext uri="{9D8B030D-6E8A-4147-A177-3AD203B41FA5}">
                      <a16:colId xmlns:a16="http://schemas.microsoft.com/office/drawing/2014/main" val="20001"/>
                    </a:ext>
                  </a:extLst>
                </a:gridCol>
              </a:tblGrid>
              <a:tr h="37126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1" i="0" u="none" strike="noStrike" cap="none" normalizeH="0" baseline="0">
                          <a:ln>
                            <a:noFill/>
                          </a:ln>
                          <a:solidFill>
                            <a:srgbClr val="FFFFFF"/>
                          </a:solidFill>
                          <a:effectLst/>
                          <a:latin typeface="Arial" charset="0"/>
                          <a:ea typeface="ＭＳ Ｐゴシック" charset="0"/>
                          <a:cs typeface="Arial" charset="0"/>
                        </a:rPr>
                        <a:t>Veredlungsunterlage</a:t>
                      </a:r>
                    </a:p>
                  </a:txBody>
                  <a:tcPr marT="45668" marB="4566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1" i="0" u="none" strike="noStrike" cap="none" normalizeH="0" baseline="0">
                          <a:ln>
                            <a:noFill/>
                          </a:ln>
                          <a:solidFill>
                            <a:srgbClr val="FFFFFF"/>
                          </a:solidFill>
                          <a:effectLst/>
                          <a:latin typeface="Arial" charset="0"/>
                          <a:ea typeface="ＭＳ Ｐゴシック" charset="0"/>
                          <a:cs typeface="Arial" charset="0"/>
                        </a:rPr>
                        <a:t>Eigenschaften</a:t>
                      </a:r>
                    </a:p>
                  </a:txBody>
                  <a:tcPr marT="45668" marB="4566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extLst>
                  <a:ext uri="{0D108BD9-81ED-4DB2-BD59-A6C34878D82A}">
                    <a16:rowId xmlns:a16="http://schemas.microsoft.com/office/drawing/2014/main" val="10000"/>
                  </a:ext>
                </a:extLst>
              </a:tr>
              <a:tr h="63997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a:ln>
                            <a:noFill/>
                          </a:ln>
                          <a:solidFill>
                            <a:srgbClr val="000000"/>
                          </a:solidFill>
                          <a:effectLst/>
                          <a:latin typeface="Arial" charset="0"/>
                          <a:ea typeface="ＭＳ Ｐゴシック" charset="0"/>
                          <a:cs typeface="Arial" charset="0"/>
                        </a:rPr>
                        <a:t>„St. Julien A“,</a:t>
                      </a:r>
                    </a:p>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a:ln>
                            <a:noFill/>
                          </a:ln>
                          <a:solidFill>
                            <a:srgbClr val="000000"/>
                          </a:solidFill>
                          <a:effectLst/>
                          <a:latin typeface="Arial" charset="0"/>
                          <a:ea typeface="ＭＳ Ｐゴシック" charset="0"/>
                          <a:cs typeface="Arial" charset="0"/>
                        </a:rPr>
                        <a:t>„</a:t>
                      </a:r>
                      <a:r>
                        <a:rPr kumimoji="0" lang="de-DE" sz="1800" b="0" i="0" u="none" strike="noStrike" cap="none" normalizeH="0" baseline="0" dirty="0" err="1">
                          <a:ln>
                            <a:noFill/>
                          </a:ln>
                          <a:solidFill>
                            <a:srgbClr val="000000"/>
                          </a:solidFill>
                          <a:effectLst/>
                          <a:latin typeface="Arial" charset="0"/>
                          <a:ea typeface="ＭＳ Ｐゴシック" charset="0"/>
                          <a:cs typeface="Arial" charset="0"/>
                        </a:rPr>
                        <a:t>Brompton</a:t>
                      </a:r>
                      <a:r>
                        <a:rPr kumimoji="0" lang="de-DE" sz="1800" b="0" i="0" u="none" strike="noStrike" cap="none" normalizeH="0" baseline="0" dirty="0">
                          <a:ln>
                            <a:noFill/>
                          </a:ln>
                          <a:solidFill>
                            <a:srgbClr val="000000"/>
                          </a:solidFill>
                          <a:effectLst/>
                          <a:latin typeface="Arial" charset="0"/>
                          <a:ea typeface="ＭＳ Ｐゴシック" charset="0"/>
                          <a:cs typeface="Arial" charset="0"/>
                        </a:rPr>
                        <a:t>“   (Pflaume)</a:t>
                      </a:r>
                    </a:p>
                  </a:txBody>
                  <a:tcPr marT="45668" marB="4566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a:ln>
                            <a:noFill/>
                          </a:ln>
                          <a:solidFill>
                            <a:srgbClr val="000000"/>
                          </a:solidFill>
                          <a:effectLst/>
                          <a:latin typeface="Arial" charset="0"/>
                          <a:ea typeface="ＭＳ Ｐゴシック" charset="0"/>
                          <a:cs typeface="Arial" charset="0"/>
                        </a:rPr>
                        <a:t>mittelstark bis stark wachsend für Halbstamm, für schwere Böden optimal</a:t>
                      </a:r>
                    </a:p>
                  </a:txBody>
                  <a:tcPr marT="45668" marB="4566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extLst>
                  <a:ext uri="{0D108BD9-81ED-4DB2-BD59-A6C34878D82A}">
                    <a16:rowId xmlns:a16="http://schemas.microsoft.com/office/drawing/2014/main" val="10001"/>
                  </a:ext>
                </a:extLst>
              </a:tr>
              <a:tr h="37126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a:ln>
                            <a:noFill/>
                          </a:ln>
                          <a:solidFill>
                            <a:srgbClr val="000000"/>
                          </a:solidFill>
                          <a:effectLst/>
                          <a:latin typeface="Arial" charset="0"/>
                          <a:ea typeface="ＭＳ Ｐゴシック" charset="0"/>
                          <a:cs typeface="Arial" charset="0"/>
                        </a:rPr>
                        <a:t>Sämling</a:t>
                      </a:r>
                    </a:p>
                  </a:txBody>
                  <a:tcPr marT="45668" marB="4566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a:ln>
                            <a:noFill/>
                          </a:ln>
                          <a:solidFill>
                            <a:srgbClr val="000000"/>
                          </a:solidFill>
                          <a:effectLst/>
                          <a:latin typeface="Arial" charset="0"/>
                          <a:ea typeface="ＭＳ Ｐゴシック" charset="0"/>
                          <a:cs typeface="Arial" charset="0"/>
                        </a:rPr>
                        <a:t>stark wachsend für Halbstamm, frosthart, für leichte Böden optimal</a:t>
                      </a:r>
                    </a:p>
                  </a:txBody>
                  <a:tcPr marT="45668" marB="4566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extLst>
                  <a:ext uri="{0D108BD9-81ED-4DB2-BD59-A6C34878D82A}">
                    <a16:rowId xmlns:a16="http://schemas.microsoft.com/office/drawing/2014/main" val="10002"/>
                  </a:ext>
                </a:extLst>
              </a:tr>
              <a:tr h="63997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a:ln>
                            <a:noFill/>
                          </a:ln>
                          <a:solidFill>
                            <a:srgbClr val="000000"/>
                          </a:solidFill>
                          <a:effectLst/>
                          <a:latin typeface="Arial" charset="0"/>
                          <a:ea typeface="ＭＳ Ｐゴシック" charset="0"/>
                          <a:cs typeface="Arial" charset="0"/>
                        </a:rPr>
                        <a:t>„Wangenheim“ (Pflaume)</a:t>
                      </a:r>
                    </a:p>
                  </a:txBody>
                  <a:tcPr marT="45668" marB="4566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a:ln>
                            <a:noFill/>
                          </a:ln>
                          <a:solidFill>
                            <a:srgbClr val="000000"/>
                          </a:solidFill>
                          <a:effectLst/>
                          <a:latin typeface="Arial" charset="0"/>
                          <a:ea typeface="ＭＳ Ｐゴシック" charset="0"/>
                          <a:cs typeface="Arial" charset="0"/>
                        </a:rPr>
                        <a:t>kaum Wurzelausschläge, Verbesserung der Unterlage  von St. Julien A</a:t>
                      </a:r>
                    </a:p>
                  </a:txBody>
                  <a:tcPr marT="45668" marB="4566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extLst>
                  <a:ext uri="{0D108BD9-81ED-4DB2-BD59-A6C34878D82A}">
                    <a16:rowId xmlns:a16="http://schemas.microsoft.com/office/drawing/2014/main" val="10003"/>
                  </a:ext>
                </a:extLst>
              </a:tr>
              <a:tr h="63997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err="1">
                          <a:ln>
                            <a:noFill/>
                          </a:ln>
                          <a:solidFill>
                            <a:srgbClr val="000000"/>
                          </a:solidFill>
                          <a:effectLst/>
                          <a:latin typeface="Arial" charset="0"/>
                          <a:ea typeface="ＭＳ Ｐゴシック" charset="0"/>
                          <a:cs typeface="Arial" charset="0"/>
                        </a:rPr>
                        <a:t>Pumi</a:t>
                      </a:r>
                      <a:r>
                        <a:rPr kumimoji="0" lang="de-DE" sz="1800" b="0" i="0" u="none" strike="noStrike" cap="none" normalizeH="0" baseline="0" dirty="0">
                          <a:ln>
                            <a:noFill/>
                          </a:ln>
                          <a:solidFill>
                            <a:srgbClr val="000000"/>
                          </a:solidFill>
                          <a:effectLst/>
                          <a:latin typeface="Arial" charset="0"/>
                          <a:ea typeface="ＭＳ Ｐゴシック" charset="0"/>
                          <a:cs typeface="Arial" charset="0"/>
                        </a:rPr>
                        <a:t>-Select</a:t>
                      </a:r>
                    </a:p>
                  </a:txBody>
                  <a:tcPr marT="45668" marB="4566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a:ln>
                            <a:noFill/>
                          </a:ln>
                          <a:solidFill>
                            <a:srgbClr val="000000"/>
                          </a:solidFill>
                          <a:effectLst/>
                          <a:latin typeface="Arial" charset="0"/>
                          <a:ea typeface="ＭＳ Ｐゴシック" charset="0"/>
                          <a:cs typeface="Arial" charset="0"/>
                        </a:rPr>
                        <a:t>schwachwachsend</a:t>
                      </a:r>
                    </a:p>
                  </a:txBody>
                  <a:tcPr marT="45668" marB="4566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extLst>
                  <a:ext uri="{0D108BD9-81ED-4DB2-BD59-A6C34878D82A}">
                    <a16:rowId xmlns:a16="http://schemas.microsoft.com/office/drawing/2014/main" val="2920179241"/>
                  </a:ext>
                </a:extLst>
              </a:tr>
              <a:tr h="63997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a:ln>
                            <a:noFill/>
                          </a:ln>
                          <a:solidFill>
                            <a:srgbClr val="000000"/>
                          </a:solidFill>
                          <a:effectLst/>
                          <a:latin typeface="Arial" charset="0"/>
                          <a:ea typeface="ＭＳ Ｐゴシック" charset="0"/>
                          <a:cs typeface="Arial" charset="0"/>
                        </a:rPr>
                        <a:t>GF 655/2</a:t>
                      </a:r>
                    </a:p>
                  </a:txBody>
                  <a:tcPr marT="45668" marB="4566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a:ln>
                            <a:noFill/>
                          </a:ln>
                          <a:solidFill>
                            <a:srgbClr val="000000"/>
                          </a:solidFill>
                          <a:effectLst/>
                          <a:latin typeface="Arial" charset="0"/>
                          <a:ea typeface="ＭＳ Ｐゴシック" charset="0"/>
                          <a:cs typeface="Arial" charset="0"/>
                        </a:rPr>
                        <a:t>mittelstarkwachsend</a:t>
                      </a:r>
                    </a:p>
                  </a:txBody>
                  <a:tcPr marT="45668" marB="4566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extLst>
                  <a:ext uri="{0D108BD9-81ED-4DB2-BD59-A6C34878D82A}">
                    <a16:rowId xmlns:a16="http://schemas.microsoft.com/office/drawing/2014/main" val="205864948"/>
                  </a:ext>
                </a:extLst>
              </a:tr>
            </a:tbl>
          </a:graphicData>
        </a:graphic>
      </p:graphicFrame>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15FF86D9-DD70-D74D-A85C-72E0CB89608A}" type="slidenum">
              <a:rPr lang="de-DE" sz="1400">
                <a:cs typeface="Arial" charset="0"/>
              </a:rPr>
              <a:pPr eaLnBrk="1" hangingPunct="1"/>
              <a:t>55</a:t>
            </a:fld>
            <a:endParaRPr lang="de-DE" sz="1400">
              <a:cs typeface="Arial" charset="0"/>
            </a:endParaRPr>
          </a:p>
        </p:txBody>
      </p:sp>
      <p:sp>
        <p:nvSpPr>
          <p:cNvPr id="56322"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56324" name="Rectangle 4"/>
          <p:cNvSpPr>
            <a:spLocks noChangeArrowheads="1"/>
          </p:cNvSpPr>
          <p:nvPr/>
        </p:nvSpPr>
        <p:spPr bwMode="auto">
          <a:xfrm>
            <a:off x="179388" y="836613"/>
            <a:ext cx="8964612" cy="529375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de-DE" sz="2000" b="1" dirty="0"/>
              <a:t>Veredlungsunterlagen</a:t>
            </a:r>
          </a:p>
          <a:p>
            <a:r>
              <a:rPr lang="de-DE" sz="2000" b="1" dirty="0"/>
              <a:t>Pfirsich, Nektarinen und Aprikosen</a:t>
            </a:r>
          </a:p>
          <a:p>
            <a:endParaRPr lang="de-DE" sz="2000" dirty="0"/>
          </a:p>
          <a:p>
            <a:endParaRPr lang="de-DE" sz="2000" dirty="0"/>
          </a:p>
          <a:p>
            <a:endParaRPr lang="de-DE" sz="2000" dirty="0"/>
          </a:p>
          <a:p>
            <a:endParaRPr lang="de-DE" sz="2000" dirty="0"/>
          </a:p>
          <a:p>
            <a:endParaRPr lang="de-DE" sz="2000" dirty="0"/>
          </a:p>
          <a:p>
            <a:endParaRPr lang="de-DE" sz="2000" dirty="0"/>
          </a:p>
          <a:p>
            <a:endParaRPr lang="de-DE" sz="2000" dirty="0"/>
          </a:p>
          <a:p>
            <a:endParaRPr lang="de-DE" sz="2000" dirty="0"/>
          </a:p>
          <a:p>
            <a:endParaRPr lang="de-DE" sz="2000" dirty="0"/>
          </a:p>
          <a:p>
            <a:endParaRPr lang="de-DE" sz="2000" dirty="0"/>
          </a:p>
          <a:p>
            <a:endParaRPr lang="de-DE" sz="2000" dirty="0"/>
          </a:p>
          <a:p>
            <a:endParaRPr lang="de-DE" sz="2000" dirty="0"/>
          </a:p>
          <a:p>
            <a:endParaRPr lang="de-DE" sz="2000" dirty="0"/>
          </a:p>
          <a:p>
            <a:endParaRPr lang="de-DE" sz="2000" dirty="0"/>
          </a:p>
          <a:p>
            <a:endParaRPr lang="de-DE" b="1" dirty="0"/>
          </a:p>
        </p:txBody>
      </p:sp>
      <p:graphicFrame>
        <p:nvGraphicFramePr>
          <p:cNvPr id="2" name="Tabelle 1"/>
          <p:cNvGraphicFramePr>
            <a:graphicFrameLocks noGrp="1"/>
          </p:cNvGraphicFramePr>
          <p:nvPr>
            <p:extLst>
              <p:ext uri="{D42A27DB-BD31-4B8C-83A1-F6EECF244321}">
                <p14:modId xmlns:p14="http://schemas.microsoft.com/office/powerpoint/2010/main" val="3679437875"/>
              </p:ext>
            </p:extLst>
          </p:nvPr>
        </p:nvGraphicFramePr>
        <p:xfrm>
          <a:off x="323528" y="2060848"/>
          <a:ext cx="7632848" cy="2361442"/>
        </p:xfrm>
        <a:graphic>
          <a:graphicData uri="http://schemas.openxmlformats.org/drawingml/2006/table">
            <a:tbl>
              <a:tblPr firstRow="1" bandRow="1">
                <a:tableStyleId>{21E4AEA4-8DFA-4A89-87EB-49C32662AFE0}</a:tableStyleId>
              </a:tblPr>
              <a:tblGrid>
                <a:gridCol w="3096344">
                  <a:extLst>
                    <a:ext uri="{9D8B030D-6E8A-4147-A177-3AD203B41FA5}">
                      <a16:colId xmlns:a16="http://schemas.microsoft.com/office/drawing/2014/main" val="20000"/>
                    </a:ext>
                  </a:extLst>
                </a:gridCol>
                <a:gridCol w="4536504">
                  <a:extLst>
                    <a:ext uri="{9D8B030D-6E8A-4147-A177-3AD203B41FA5}">
                      <a16:colId xmlns:a16="http://schemas.microsoft.com/office/drawing/2014/main" val="20001"/>
                    </a:ext>
                  </a:extLst>
                </a:gridCol>
              </a:tblGrid>
              <a:tr h="441202">
                <a:tc>
                  <a:txBody>
                    <a:bodyPr/>
                    <a:lstStyle/>
                    <a:p>
                      <a:r>
                        <a:rPr lang="de-DE" dirty="0"/>
                        <a:t>Stärke der Unterlagen</a:t>
                      </a:r>
                    </a:p>
                  </a:txBody>
                  <a:tcPr/>
                </a:tc>
                <a:tc>
                  <a:txBody>
                    <a:bodyPr/>
                    <a:lstStyle/>
                    <a:p>
                      <a:r>
                        <a:rPr lang="de-DE" dirty="0"/>
                        <a:t>Unterlagenauswahl</a:t>
                      </a:r>
                    </a:p>
                  </a:txBody>
                  <a:tcPr/>
                </a:tc>
                <a:extLst>
                  <a:ext uri="{0D108BD9-81ED-4DB2-BD59-A6C34878D82A}">
                    <a16:rowId xmlns:a16="http://schemas.microsoft.com/office/drawing/2014/main" val="10000"/>
                  </a:ext>
                </a:extLst>
              </a:tr>
              <a:tr h="441202">
                <a:tc>
                  <a:txBody>
                    <a:bodyPr/>
                    <a:lstStyle/>
                    <a:p>
                      <a:r>
                        <a:rPr lang="de-DE" dirty="0"/>
                        <a:t>schwach</a:t>
                      </a:r>
                    </a:p>
                  </a:txBody>
                  <a:tcPr/>
                </a:tc>
                <a:tc>
                  <a:txBody>
                    <a:bodyPr/>
                    <a:lstStyle/>
                    <a:p>
                      <a:r>
                        <a:rPr lang="de-DE" dirty="0" err="1"/>
                        <a:t>Pixy</a:t>
                      </a:r>
                      <a:endParaRPr lang="de-DE" dirty="0"/>
                    </a:p>
                    <a:p>
                      <a:endParaRPr lang="de-DE" dirty="0"/>
                    </a:p>
                  </a:txBody>
                  <a:tcPr/>
                </a:tc>
                <a:extLst>
                  <a:ext uri="{0D108BD9-81ED-4DB2-BD59-A6C34878D82A}">
                    <a16:rowId xmlns:a16="http://schemas.microsoft.com/office/drawing/2014/main" val="10001"/>
                  </a:ext>
                </a:extLst>
              </a:tr>
              <a:tr h="441202">
                <a:tc>
                  <a:txBody>
                    <a:bodyPr/>
                    <a:lstStyle/>
                    <a:p>
                      <a:r>
                        <a:rPr lang="de-DE" dirty="0"/>
                        <a:t>mittelstark</a:t>
                      </a:r>
                    </a:p>
                  </a:txBody>
                  <a:tcPr/>
                </a:tc>
                <a:tc>
                  <a:txBody>
                    <a:bodyPr/>
                    <a:lstStyle/>
                    <a:p>
                      <a:r>
                        <a:rPr lang="de-DE" dirty="0" err="1"/>
                        <a:t>St.Julien</a:t>
                      </a:r>
                      <a:r>
                        <a:rPr lang="de-DE" dirty="0"/>
                        <a:t> A, </a:t>
                      </a:r>
                      <a:r>
                        <a:rPr lang="de-DE" dirty="0" err="1"/>
                        <a:t>St.Julien</a:t>
                      </a:r>
                      <a:r>
                        <a:rPr lang="de-DE" dirty="0"/>
                        <a:t> </a:t>
                      </a:r>
                      <a:r>
                        <a:rPr lang="de-DE" dirty="0" err="1"/>
                        <a:t>Wädenswill</a:t>
                      </a:r>
                      <a:endParaRPr lang="de-DE" dirty="0"/>
                    </a:p>
                    <a:p>
                      <a:endParaRPr lang="de-DE" dirty="0"/>
                    </a:p>
                  </a:txBody>
                  <a:tcPr/>
                </a:tc>
                <a:extLst>
                  <a:ext uri="{0D108BD9-81ED-4DB2-BD59-A6C34878D82A}">
                    <a16:rowId xmlns:a16="http://schemas.microsoft.com/office/drawing/2014/main" val="10002"/>
                  </a:ext>
                </a:extLst>
              </a:tr>
              <a:tr h="441202">
                <a:tc>
                  <a:txBody>
                    <a:bodyPr/>
                    <a:lstStyle/>
                    <a:p>
                      <a:r>
                        <a:rPr lang="de-DE" dirty="0"/>
                        <a:t>stark</a:t>
                      </a:r>
                    </a:p>
                  </a:txBody>
                  <a:tcPr/>
                </a:tc>
                <a:tc>
                  <a:txBody>
                    <a:bodyPr/>
                    <a:lstStyle/>
                    <a:p>
                      <a:r>
                        <a:rPr lang="de-DE" dirty="0"/>
                        <a:t>Sämlinge: „Kernechter vom Vorgebirge“, „Montclair“, GF 305, „</a:t>
                      </a:r>
                      <a:r>
                        <a:rPr lang="de-DE" dirty="0" err="1"/>
                        <a:t>Rubira</a:t>
                      </a:r>
                      <a:r>
                        <a:rPr lang="de-DE" dirty="0"/>
                        <a:t>“</a:t>
                      </a:r>
                    </a:p>
                  </a:txBody>
                  <a:tcPr/>
                </a:tc>
                <a:extLst>
                  <a:ext uri="{0D108BD9-81ED-4DB2-BD59-A6C34878D82A}">
                    <a16:rowId xmlns:a16="http://schemas.microsoft.com/office/drawing/2014/main" val="10003"/>
                  </a:ext>
                </a:extLst>
              </a:tr>
            </a:tbl>
          </a:graphicData>
        </a:graphic>
      </p:graphicFrame>
      <p:sp>
        <p:nvSpPr>
          <p:cNvPr id="7" name="Rectangle 3">
            <a:extLst>
              <a:ext uri="{FF2B5EF4-FFF2-40B4-BE49-F238E27FC236}">
                <a16:creationId xmlns:a16="http://schemas.microsoft.com/office/drawing/2014/main" id="{39DA6B4D-81AC-C145-B94A-EFBBF407A3F7}"/>
              </a:ext>
            </a:extLst>
          </p:cNvPr>
          <p:cNvSpPr>
            <a:spLocks noChangeArrowheads="1"/>
          </p:cNvSpPr>
          <p:nvPr/>
        </p:nvSpPr>
        <p:spPr bwMode="auto">
          <a:xfrm>
            <a:off x="0" y="163513"/>
            <a:ext cx="2365071"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dirty="0" err="1"/>
              <a:t>Pfirsich</a:t>
            </a:r>
            <a:r>
              <a:rPr lang="de-DE" sz="2000" b="1" dirty="0" err="1">
                <a:solidFill>
                  <a:srgbClr val="C00000"/>
                </a:solidFill>
              </a:rPr>
              <a:t>Veredlung</a:t>
            </a:r>
            <a:endParaRPr lang="de-DE" sz="2000" b="1" dirty="0">
              <a:solidFill>
                <a:srgbClr val="C00000"/>
              </a:solidFill>
            </a:endParaRPr>
          </a:p>
        </p:txBody>
      </p:sp>
    </p:spTree>
    <p:extLst>
      <p:ext uri="{BB962C8B-B14F-4D97-AF65-F5344CB8AC3E}">
        <p14:creationId xmlns:p14="http://schemas.microsoft.com/office/powerpoint/2010/main" val="326399445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53E60EB6-EEC4-D84E-830D-01CB40645B12}" type="slidenum">
              <a:rPr lang="de-DE" sz="1400">
                <a:cs typeface="Arial" charset="0"/>
              </a:rPr>
              <a:pPr eaLnBrk="1" hangingPunct="1"/>
              <a:t>56</a:t>
            </a:fld>
            <a:endParaRPr lang="de-DE" sz="1400">
              <a:cs typeface="Arial" charset="0"/>
            </a:endParaRPr>
          </a:p>
        </p:txBody>
      </p:sp>
      <p:sp>
        <p:nvSpPr>
          <p:cNvPr id="118786"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118787" name="Rectangle 3"/>
          <p:cNvSpPr>
            <a:spLocks noChangeArrowheads="1"/>
          </p:cNvSpPr>
          <p:nvPr/>
        </p:nvSpPr>
        <p:spPr bwMode="auto">
          <a:xfrm>
            <a:off x="0" y="163513"/>
            <a:ext cx="2307042"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dirty="0" err="1"/>
              <a:t>Mandel</a:t>
            </a:r>
            <a:r>
              <a:rPr lang="de-DE" sz="2000" b="1" dirty="0" err="1">
                <a:solidFill>
                  <a:srgbClr val="C00000"/>
                </a:solidFill>
              </a:rPr>
              <a:t>Steckbrief</a:t>
            </a:r>
            <a:endParaRPr lang="de-DE" sz="2000" b="1" dirty="0">
              <a:solidFill>
                <a:srgbClr val="C00000"/>
              </a:solidFill>
            </a:endParaRPr>
          </a:p>
        </p:txBody>
      </p:sp>
      <p:sp>
        <p:nvSpPr>
          <p:cNvPr id="118788" name="Rectangle 4"/>
          <p:cNvSpPr>
            <a:spLocks noChangeArrowheads="1"/>
          </p:cNvSpPr>
          <p:nvPr/>
        </p:nvSpPr>
        <p:spPr bwMode="auto">
          <a:xfrm>
            <a:off x="179388" y="836613"/>
            <a:ext cx="8964612" cy="40626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p>
            <a:r>
              <a:rPr lang="de-DE" sz="2000" b="1" dirty="0"/>
              <a:t>Mandel </a:t>
            </a:r>
            <a:r>
              <a:rPr lang="de-DE" sz="2000" dirty="0"/>
              <a:t>(</a:t>
            </a:r>
            <a:r>
              <a:rPr lang="de-DE" sz="2000" dirty="0" err="1"/>
              <a:t>Amygdalus</a:t>
            </a:r>
            <a:r>
              <a:rPr lang="de-DE" sz="2000" dirty="0"/>
              <a:t> </a:t>
            </a:r>
            <a:r>
              <a:rPr lang="de-DE" sz="2000" dirty="0" err="1"/>
              <a:t>communis</a:t>
            </a:r>
            <a:r>
              <a:rPr lang="de-DE" sz="2000" dirty="0"/>
              <a:t>)</a:t>
            </a:r>
          </a:p>
          <a:p>
            <a:endParaRPr lang="de-DE" sz="2000" dirty="0"/>
          </a:p>
          <a:p>
            <a:r>
              <a:rPr lang="de-DE" sz="2000" dirty="0"/>
              <a:t>Herkunft:	ursprünglich aus Asien</a:t>
            </a:r>
          </a:p>
          <a:p>
            <a:r>
              <a:rPr lang="de-DE" sz="2000" dirty="0"/>
              <a:t>Familie:		Rosengewächse, Steinfrucht</a:t>
            </a:r>
          </a:p>
          <a:p>
            <a:r>
              <a:rPr lang="de-DE" sz="2000" dirty="0"/>
              <a:t>Wuchshöhe:	3 bis 8m</a:t>
            </a:r>
          </a:p>
          <a:p>
            <a:r>
              <a:rPr lang="de-DE" sz="2000" dirty="0"/>
              <a:t>Alter:		50-70 Jahre</a:t>
            </a:r>
          </a:p>
          <a:p>
            <a:r>
              <a:rPr lang="de-DE" sz="2000" dirty="0"/>
              <a:t>Standort:	warme, sonnige und gut geschützte Lagen, </a:t>
            </a:r>
          </a:p>
          <a:p>
            <a:r>
              <a:rPr lang="de-DE" sz="2000" dirty="0"/>
              <a:t>		hoher Wärmebedarf, Weinberglagen, Lehmboden</a:t>
            </a:r>
          </a:p>
          <a:p>
            <a:r>
              <a:rPr lang="de-DE" sz="2000" dirty="0"/>
              <a:t>Bestäubung:	selbstfruchten und </a:t>
            </a:r>
            <a:r>
              <a:rPr lang="de-DE" sz="2000" dirty="0" err="1"/>
              <a:t>unfruchtend</a:t>
            </a:r>
            <a:endParaRPr lang="de-DE" sz="2000" dirty="0"/>
          </a:p>
          <a:p>
            <a:r>
              <a:rPr lang="de-DE" sz="2000" dirty="0"/>
              <a:t>Unterlagen:	aus Samen (bevorzugt), Pflaumen, Myrobalane	</a:t>
            </a:r>
          </a:p>
          <a:p>
            <a:r>
              <a:rPr lang="de-DE" sz="2000" dirty="0"/>
              <a:t>Blüte:		frühe und sehr schöne Blüte, auch als Zierpflanze dekorativ</a:t>
            </a:r>
          </a:p>
          <a:p>
            <a:r>
              <a:rPr lang="de-DE" sz="2000" dirty="0"/>
              <a:t>Frucht:		Süße Mandel und Bittermandel</a:t>
            </a:r>
          </a:p>
          <a:p>
            <a:endParaRPr lang="de-DE" b="1" dirty="0"/>
          </a:p>
        </p:txBody>
      </p:sp>
    </p:spTree>
    <p:extLst>
      <p:ext uri="{BB962C8B-B14F-4D97-AF65-F5344CB8AC3E}">
        <p14:creationId xmlns:p14="http://schemas.microsoft.com/office/powerpoint/2010/main" val="59321725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53E60EB6-EEC4-D84E-830D-01CB40645B12}" type="slidenum">
              <a:rPr lang="de-DE" sz="1400">
                <a:cs typeface="Arial" charset="0"/>
              </a:rPr>
              <a:pPr eaLnBrk="1" hangingPunct="1"/>
              <a:t>57</a:t>
            </a:fld>
            <a:endParaRPr lang="de-DE" sz="1400">
              <a:cs typeface="Arial" charset="0"/>
            </a:endParaRPr>
          </a:p>
        </p:txBody>
      </p:sp>
      <p:sp>
        <p:nvSpPr>
          <p:cNvPr id="118786"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118787" name="Rectangle 3"/>
          <p:cNvSpPr>
            <a:spLocks noChangeArrowheads="1"/>
          </p:cNvSpPr>
          <p:nvPr/>
        </p:nvSpPr>
        <p:spPr bwMode="auto">
          <a:xfrm>
            <a:off x="0" y="163513"/>
            <a:ext cx="2592376"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dirty="0" err="1"/>
              <a:t>Aprikose</a:t>
            </a:r>
            <a:r>
              <a:rPr lang="de-DE" sz="2000" b="1" dirty="0" err="1">
                <a:solidFill>
                  <a:srgbClr val="C00000"/>
                </a:solidFill>
              </a:rPr>
              <a:t>Steckbrief</a:t>
            </a:r>
            <a:endParaRPr lang="de-DE" sz="2000" b="1" dirty="0">
              <a:solidFill>
                <a:srgbClr val="C00000"/>
              </a:solidFill>
            </a:endParaRPr>
          </a:p>
        </p:txBody>
      </p:sp>
      <p:sp>
        <p:nvSpPr>
          <p:cNvPr id="118788" name="Rectangle 4"/>
          <p:cNvSpPr>
            <a:spLocks noChangeArrowheads="1"/>
          </p:cNvSpPr>
          <p:nvPr/>
        </p:nvSpPr>
        <p:spPr bwMode="auto">
          <a:xfrm>
            <a:off x="179388" y="836613"/>
            <a:ext cx="8964612" cy="63094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de-DE" sz="2000" b="1" dirty="0"/>
              <a:t>Aprikose </a:t>
            </a:r>
            <a:r>
              <a:rPr lang="de-DE" sz="2000" dirty="0"/>
              <a:t>(</a:t>
            </a:r>
            <a:r>
              <a:rPr lang="de-DE" sz="2000" dirty="0" err="1"/>
              <a:t>Prunus</a:t>
            </a:r>
            <a:r>
              <a:rPr lang="de-DE" sz="2000" dirty="0"/>
              <a:t> </a:t>
            </a:r>
            <a:r>
              <a:rPr lang="de-DE" sz="2000" dirty="0" err="1"/>
              <a:t>armeniaca</a:t>
            </a:r>
            <a:r>
              <a:rPr lang="de-DE" sz="2000" dirty="0"/>
              <a:t>)</a:t>
            </a:r>
          </a:p>
          <a:p>
            <a:endParaRPr lang="de-DE" sz="2000" dirty="0"/>
          </a:p>
          <a:p>
            <a:r>
              <a:rPr lang="de-DE" sz="2000" dirty="0"/>
              <a:t>Herkunft:	China und der Mongolei (vorderasiatischen Raum)</a:t>
            </a:r>
          </a:p>
          <a:p>
            <a:r>
              <a:rPr lang="de-DE" sz="2000" dirty="0"/>
              <a:t>Wuchshöhe:	ca. 7m</a:t>
            </a:r>
          </a:p>
          <a:p>
            <a:r>
              <a:rPr lang="de-DE" sz="2000" dirty="0"/>
              <a:t>Alter:		25-40 Jahre (kurze Lebensdauer)</a:t>
            </a:r>
          </a:p>
          <a:p>
            <a:r>
              <a:rPr lang="de-DE" sz="2000" dirty="0"/>
              <a:t>Standort::	warme, sonnige und gut geschützte Lagen, </a:t>
            </a:r>
          </a:p>
          <a:p>
            <a:r>
              <a:rPr lang="de-DE" sz="2000" dirty="0"/>
              <a:t>		hoher Wärmebedarf, leichten, durchlässigen, 				nährstoffreichen, warmen und humosen Boden</a:t>
            </a:r>
          </a:p>
          <a:p>
            <a:r>
              <a:rPr lang="de-DE" sz="2000" dirty="0"/>
              <a:t>Befruchtung:	selbstfruchtbar</a:t>
            </a:r>
          </a:p>
          <a:p>
            <a:r>
              <a:rPr lang="de-DE" sz="2000" dirty="0"/>
              <a:t>Krankheiten:	Bakterienbrand, Monilia, Gummifluss, Apoplexie 				(„Schlaganfall“, plötzliches Absterben des Baumes), 			Kirschessigfliege</a:t>
            </a:r>
          </a:p>
          <a:p>
            <a:r>
              <a:rPr lang="de-DE" sz="2000" dirty="0"/>
              <a:t>Sorten:		z. B. „Garden </a:t>
            </a:r>
            <a:r>
              <a:rPr lang="de-DE" sz="2000" dirty="0" err="1"/>
              <a:t>Aprigold</a:t>
            </a:r>
            <a:r>
              <a:rPr lang="de-DE" sz="2000" dirty="0"/>
              <a:t>“, „</a:t>
            </a:r>
            <a:r>
              <a:rPr lang="de-DE" sz="2000" dirty="0" err="1"/>
              <a:t>Goldcot</a:t>
            </a:r>
            <a:r>
              <a:rPr lang="de-DE" sz="2000" dirty="0"/>
              <a:t>“, „Golden Glow“, 			„</a:t>
            </a:r>
            <a:r>
              <a:rPr lang="de-DE" sz="2000" dirty="0" err="1"/>
              <a:t>Nancyaprikose</a:t>
            </a:r>
            <a:r>
              <a:rPr lang="de-DE" sz="2000" dirty="0"/>
              <a:t> „</a:t>
            </a:r>
            <a:r>
              <a:rPr lang="de-DE" sz="2000" dirty="0" err="1"/>
              <a:t>Compacta</a:t>
            </a:r>
            <a:r>
              <a:rPr lang="de-DE" sz="2000" dirty="0"/>
              <a:t>“, „Kioto“, „</a:t>
            </a:r>
            <a:r>
              <a:rPr lang="de-DE" sz="2000" dirty="0" err="1"/>
              <a:t>Kuresia</a:t>
            </a:r>
            <a:r>
              <a:rPr lang="de-DE" sz="2000" dirty="0"/>
              <a:t>“, „Ungarische 		Beste“</a:t>
            </a:r>
          </a:p>
          <a:p>
            <a:r>
              <a:rPr lang="de-DE" sz="2000" dirty="0"/>
              <a:t>Blüte:		Spätfrost gefährdet</a:t>
            </a:r>
          </a:p>
          <a:p>
            <a:r>
              <a:rPr lang="de-DE" sz="2000" dirty="0"/>
              <a:t>Schnitt:		Zeitpunkt des Schnittes kurz vor als auch nach der Blüte oder 		nach der Ernte</a:t>
            </a:r>
          </a:p>
          <a:p>
            <a:r>
              <a:rPr lang="de-DE" sz="2000" dirty="0"/>
              <a:t>Pflege:		Weißen der Stämme (weniger Frostrisse)</a:t>
            </a:r>
          </a:p>
          <a:p>
            <a:endParaRPr lang="de-DE" b="1" dirty="0"/>
          </a:p>
        </p:txBody>
      </p:sp>
    </p:spTree>
    <p:extLst>
      <p:ext uri="{BB962C8B-B14F-4D97-AF65-F5344CB8AC3E}">
        <p14:creationId xmlns:p14="http://schemas.microsoft.com/office/powerpoint/2010/main" val="4738744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29"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7DEEA8AE-E1FA-0645-AD3B-AEDBF94328FD}" type="slidenum">
              <a:rPr lang="de-DE" sz="1400">
                <a:cs typeface="Arial" charset="0"/>
              </a:rPr>
              <a:pPr eaLnBrk="1" hangingPunct="1"/>
              <a:t>58</a:t>
            </a:fld>
            <a:endParaRPr lang="de-DE" sz="1400">
              <a:cs typeface="Arial" charset="0"/>
            </a:endParaRPr>
          </a:p>
        </p:txBody>
      </p:sp>
      <p:sp>
        <p:nvSpPr>
          <p:cNvPr id="124930"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124931" name="Rectangle 3"/>
          <p:cNvSpPr>
            <a:spLocks noChangeArrowheads="1"/>
          </p:cNvSpPr>
          <p:nvPr/>
        </p:nvSpPr>
        <p:spPr bwMode="auto">
          <a:xfrm>
            <a:off x="0" y="163513"/>
            <a:ext cx="2465740"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dirty="0" err="1"/>
              <a:t>Aprikose</a:t>
            </a:r>
            <a:r>
              <a:rPr lang="de-DE" sz="2000" b="1" dirty="0" err="1">
                <a:solidFill>
                  <a:srgbClr val="C00000"/>
                </a:solidFill>
              </a:rPr>
              <a:t>Unterlage</a:t>
            </a:r>
            <a:endParaRPr lang="de-DE" sz="2000" b="1" dirty="0">
              <a:solidFill>
                <a:srgbClr val="C00000"/>
              </a:solidFill>
            </a:endParaRPr>
          </a:p>
        </p:txBody>
      </p:sp>
      <p:sp>
        <p:nvSpPr>
          <p:cNvPr id="124932" name="Rectangle 4"/>
          <p:cNvSpPr>
            <a:spLocks noChangeArrowheads="1"/>
          </p:cNvSpPr>
          <p:nvPr/>
        </p:nvSpPr>
        <p:spPr bwMode="auto">
          <a:xfrm>
            <a:off x="179388" y="836613"/>
            <a:ext cx="8964612" cy="2216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de-DE" sz="2000" b="1"/>
              <a:t>Veredlungsunterlagen</a:t>
            </a:r>
          </a:p>
          <a:p>
            <a:r>
              <a:rPr lang="de-DE" sz="2000" b="1"/>
              <a:t>Pfirsich, Nektarinen und Aprikosen</a:t>
            </a:r>
          </a:p>
          <a:p>
            <a:endParaRPr lang="de-DE" sz="2000"/>
          </a:p>
          <a:p>
            <a:endParaRPr lang="de-DE" sz="2000"/>
          </a:p>
          <a:p>
            <a:endParaRPr lang="de-DE" sz="2000"/>
          </a:p>
          <a:p>
            <a:endParaRPr lang="de-DE" sz="2000"/>
          </a:p>
          <a:p>
            <a:endParaRPr lang="de-DE" b="1"/>
          </a:p>
        </p:txBody>
      </p:sp>
      <p:graphicFrame>
        <p:nvGraphicFramePr>
          <p:cNvPr id="6" name="Tabelle 5"/>
          <p:cNvGraphicFramePr>
            <a:graphicFrameLocks noGrp="1"/>
          </p:cNvGraphicFramePr>
          <p:nvPr/>
        </p:nvGraphicFramePr>
        <p:xfrm>
          <a:off x="285750" y="1785938"/>
          <a:ext cx="7715250" cy="4485438"/>
        </p:xfrm>
        <a:graphic>
          <a:graphicData uri="http://schemas.openxmlformats.org/drawingml/2006/table">
            <a:tbl>
              <a:tblPr/>
              <a:tblGrid>
                <a:gridCol w="3071813">
                  <a:extLst>
                    <a:ext uri="{9D8B030D-6E8A-4147-A177-3AD203B41FA5}">
                      <a16:colId xmlns:a16="http://schemas.microsoft.com/office/drawing/2014/main" val="20000"/>
                    </a:ext>
                  </a:extLst>
                </a:gridCol>
                <a:gridCol w="4643437">
                  <a:extLst>
                    <a:ext uri="{9D8B030D-6E8A-4147-A177-3AD203B41FA5}">
                      <a16:colId xmlns:a16="http://schemas.microsoft.com/office/drawing/2014/main" val="20001"/>
                    </a:ext>
                  </a:extLst>
                </a:gridCol>
              </a:tblGrid>
              <a:tr h="37126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1" i="0" u="none" strike="noStrike" cap="none" normalizeH="0" baseline="0" dirty="0">
                          <a:ln>
                            <a:noFill/>
                          </a:ln>
                          <a:solidFill>
                            <a:srgbClr val="FFFFFF"/>
                          </a:solidFill>
                          <a:effectLst/>
                          <a:latin typeface="Arial" charset="0"/>
                          <a:ea typeface="ＭＳ Ｐゴシック" charset="0"/>
                          <a:cs typeface="Arial" charset="0"/>
                        </a:rPr>
                        <a:t>Veredlungsunterlage</a:t>
                      </a:r>
                    </a:p>
                  </a:txBody>
                  <a:tcPr marT="45668" marB="4566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1" i="0" u="none" strike="noStrike" cap="none" normalizeH="0" baseline="0">
                          <a:ln>
                            <a:noFill/>
                          </a:ln>
                          <a:solidFill>
                            <a:srgbClr val="FFFFFF"/>
                          </a:solidFill>
                          <a:effectLst/>
                          <a:latin typeface="Arial" charset="0"/>
                          <a:ea typeface="ＭＳ Ｐゴシック" charset="0"/>
                          <a:cs typeface="Arial" charset="0"/>
                        </a:rPr>
                        <a:t>Eigenschaften</a:t>
                      </a:r>
                    </a:p>
                  </a:txBody>
                  <a:tcPr marT="45668" marB="4566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extLst>
                  <a:ext uri="{0D108BD9-81ED-4DB2-BD59-A6C34878D82A}">
                    <a16:rowId xmlns:a16="http://schemas.microsoft.com/office/drawing/2014/main" val="10000"/>
                  </a:ext>
                </a:extLst>
              </a:tr>
              <a:tr h="63997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a:ln>
                            <a:noFill/>
                          </a:ln>
                          <a:solidFill>
                            <a:srgbClr val="000000"/>
                          </a:solidFill>
                          <a:effectLst/>
                          <a:latin typeface="Arial" charset="0"/>
                          <a:ea typeface="ＭＳ Ｐゴシック" charset="0"/>
                          <a:cs typeface="Arial" charset="0"/>
                        </a:rPr>
                        <a:t>St. Julien A  (Pflaume)</a:t>
                      </a:r>
                    </a:p>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a:ln>
                            <a:noFill/>
                          </a:ln>
                          <a:solidFill>
                            <a:srgbClr val="000000"/>
                          </a:solidFill>
                          <a:effectLst/>
                          <a:latin typeface="Arial" charset="0"/>
                          <a:ea typeface="ＭＳ Ｐゴシック" charset="0"/>
                          <a:cs typeface="Arial" charset="0"/>
                        </a:rPr>
                        <a:t>St. Julien 655/2</a:t>
                      </a:r>
                    </a:p>
                  </a:txBody>
                  <a:tcPr marT="45668" marB="4566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a:ln>
                            <a:noFill/>
                          </a:ln>
                          <a:solidFill>
                            <a:srgbClr val="000000"/>
                          </a:solidFill>
                          <a:effectLst/>
                          <a:latin typeface="Arial" charset="0"/>
                          <a:ea typeface="ＭＳ Ｐゴシック" charset="0"/>
                          <a:cs typeface="Arial" charset="0"/>
                        </a:rPr>
                        <a:t>mittelstark bis stark wachsend für Halbstamm, frostempfindlicher, für schwere Böden optimal, bildet Ausläufer</a:t>
                      </a:r>
                    </a:p>
                  </a:txBody>
                  <a:tcPr marT="45668" marB="4566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extLst>
                  <a:ext uri="{0D108BD9-81ED-4DB2-BD59-A6C34878D82A}">
                    <a16:rowId xmlns:a16="http://schemas.microsoft.com/office/drawing/2014/main" val="10001"/>
                  </a:ext>
                </a:extLst>
              </a:tr>
              <a:tr h="37126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a:ln>
                            <a:noFill/>
                          </a:ln>
                          <a:solidFill>
                            <a:srgbClr val="000000"/>
                          </a:solidFill>
                          <a:effectLst/>
                          <a:latin typeface="Arial" charset="0"/>
                          <a:ea typeface="ＭＳ Ｐゴシック" charset="0"/>
                          <a:cs typeface="Arial" charset="0"/>
                        </a:rPr>
                        <a:t>Sämling</a:t>
                      </a:r>
                    </a:p>
                  </a:txBody>
                  <a:tcPr marT="45668" marB="4566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a:ln>
                            <a:noFill/>
                          </a:ln>
                          <a:solidFill>
                            <a:srgbClr val="000000"/>
                          </a:solidFill>
                          <a:effectLst/>
                          <a:latin typeface="Arial" charset="0"/>
                          <a:ea typeface="ＭＳ Ｐゴシック" charset="0"/>
                          <a:cs typeface="Arial" charset="0"/>
                        </a:rPr>
                        <a:t>stark wachsend für Halbstamm, frosthart, für leichte Böden optimal</a:t>
                      </a:r>
                    </a:p>
                  </a:txBody>
                  <a:tcPr marT="45668" marB="4566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extLst>
                  <a:ext uri="{0D108BD9-81ED-4DB2-BD59-A6C34878D82A}">
                    <a16:rowId xmlns:a16="http://schemas.microsoft.com/office/drawing/2014/main" val="10002"/>
                  </a:ext>
                </a:extLst>
              </a:tr>
              <a:tr h="63997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a:ln>
                            <a:noFill/>
                          </a:ln>
                          <a:solidFill>
                            <a:srgbClr val="000000"/>
                          </a:solidFill>
                          <a:effectLst/>
                          <a:latin typeface="Arial" charset="0"/>
                          <a:ea typeface="ＭＳ Ｐゴシック" charset="0"/>
                          <a:cs typeface="Arial" charset="0"/>
                        </a:rPr>
                        <a:t>Wangenheim (Pflaume)</a:t>
                      </a:r>
                    </a:p>
                  </a:txBody>
                  <a:tcPr marT="45668" marB="4566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a:ln>
                            <a:noFill/>
                          </a:ln>
                          <a:solidFill>
                            <a:srgbClr val="000000"/>
                          </a:solidFill>
                          <a:effectLst/>
                          <a:latin typeface="Arial" charset="0"/>
                          <a:ea typeface="ＭＳ Ｐゴシック" charset="0"/>
                          <a:cs typeface="Arial" charset="0"/>
                        </a:rPr>
                        <a:t>kaum Wurzelausschläge, Verbesserung der Unterlage  von St. Julien A</a:t>
                      </a:r>
                    </a:p>
                  </a:txBody>
                  <a:tcPr marT="45668" marB="4566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extLst>
                  <a:ext uri="{0D108BD9-81ED-4DB2-BD59-A6C34878D82A}">
                    <a16:rowId xmlns:a16="http://schemas.microsoft.com/office/drawing/2014/main" val="10003"/>
                  </a:ext>
                </a:extLst>
              </a:tr>
              <a:tr h="63997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a:ln>
                            <a:noFill/>
                          </a:ln>
                          <a:solidFill>
                            <a:srgbClr val="000000"/>
                          </a:solidFill>
                          <a:effectLst/>
                          <a:latin typeface="Arial" charset="0"/>
                          <a:ea typeface="ＭＳ Ｐゴシック" charset="0"/>
                          <a:cs typeface="Arial" charset="0"/>
                        </a:rPr>
                        <a:t>Myrobalane (Kirschpflaume)</a:t>
                      </a:r>
                    </a:p>
                  </a:txBody>
                  <a:tcPr marT="45668" marB="4566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a:ln>
                            <a:noFill/>
                          </a:ln>
                          <a:solidFill>
                            <a:srgbClr val="000000"/>
                          </a:solidFill>
                          <a:effectLst/>
                          <a:latin typeface="Arial" charset="0"/>
                          <a:ea typeface="ＭＳ Ｐゴシック" charset="0"/>
                          <a:cs typeface="Arial" charset="0"/>
                        </a:rPr>
                        <a:t>Stark wachsende Unterlage, wird heute nur noch wenig verwendet</a:t>
                      </a:r>
                    </a:p>
                  </a:txBody>
                  <a:tcPr marT="45668" marB="4566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extLst>
                  <a:ext uri="{0D108BD9-81ED-4DB2-BD59-A6C34878D82A}">
                    <a16:rowId xmlns:a16="http://schemas.microsoft.com/office/drawing/2014/main" val="3822454635"/>
                  </a:ext>
                </a:extLst>
              </a:tr>
              <a:tr h="63997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err="1">
                          <a:ln>
                            <a:noFill/>
                          </a:ln>
                          <a:solidFill>
                            <a:srgbClr val="000000"/>
                          </a:solidFill>
                          <a:effectLst/>
                          <a:latin typeface="Arial" charset="0"/>
                          <a:ea typeface="ＭＳ Ｐゴシック" charset="0"/>
                          <a:cs typeface="Arial" charset="0"/>
                        </a:rPr>
                        <a:t>Wavit</a:t>
                      </a:r>
                      <a:r>
                        <a:rPr kumimoji="0" lang="de-DE" sz="1800" b="0" i="0" u="none" strike="noStrike" cap="none" normalizeH="0" baseline="0" dirty="0">
                          <a:ln>
                            <a:noFill/>
                          </a:ln>
                          <a:solidFill>
                            <a:srgbClr val="000000"/>
                          </a:solidFill>
                          <a:effectLst/>
                          <a:latin typeface="Arial" charset="0"/>
                          <a:ea typeface="ＭＳ Ｐゴシック" charset="0"/>
                          <a:cs typeface="Arial" charset="0"/>
                        </a:rPr>
                        <a:t> (Pflaume)</a:t>
                      </a:r>
                    </a:p>
                  </a:txBody>
                  <a:tcPr marT="45668" marB="4566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err="1">
                          <a:ln>
                            <a:noFill/>
                          </a:ln>
                          <a:solidFill>
                            <a:srgbClr val="000000"/>
                          </a:solidFill>
                          <a:effectLst/>
                          <a:latin typeface="Arial" charset="0"/>
                          <a:ea typeface="ＭＳ Ｐゴシック" charset="0"/>
                          <a:cs typeface="Arial" charset="0"/>
                        </a:rPr>
                        <a:t>Wangenheimer</a:t>
                      </a:r>
                      <a:r>
                        <a:rPr kumimoji="0" lang="de-DE" sz="1800" b="0" i="0" u="none" strike="noStrike" cap="none" normalizeH="0" baseline="0" dirty="0">
                          <a:ln>
                            <a:noFill/>
                          </a:ln>
                          <a:solidFill>
                            <a:srgbClr val="000000"/>
                          </a:solidFill>
                          <a:effectLst/>
                          <a:latin typeface="Arial" charset="0"/>
                          <a:ea typeface="ＭＳ Ｐゴシック" charset="0"/>
                          <a:cs typeface="Arial" charset="0"/>
                        </a:rPr>
                        <a:t> Auslese, schwacher Wuchs,</a:t>
                      </a:r>
                    </a:p>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a:ln>
                            <a:noFill/>
                          </a:ln>
                          <a:solidFill>
                            <a:srgbClr val="000000"/>
                          </a:solidFill>
                          <a:effectLst/>
                          <a:latin typeface="Arial" charset="0"/>
                          <a:ea typeface="ＭＳ Ｐゴシック" charset="0"/>
                          <a:cs typeface="Arial" charset="0"/>
                        </a:rPr>
                        <a:t>für Spindelbäume</a:t>
                      </a:r>
                    </a:p>
                  </a:txBody>
                  <a:tcPr marT="45668" marB="4566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extLst>
                  <a:ext uri="{0D108BD9-81ED-4DB2-BD59-A6C34878D82A}">
                    <a16:rowId xmlns:a16="http://schemas.microsoft.com/office/drawing/2014/main" val="344993301"/>
                  </a:ext>
                </a:extLst>
              </a:tr>
              <a:tr h="63997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err="1">
                          <a:ln>
                            <a:noFill/>
                          </a:ln>
                          <a:solidFill>
                            <a:srgbClr val="000000"/>
                          </a:solidFill>
                          <a:effectLst/>
                          <a:latin typeface="Arial" charset="0"/>
                          <a:ea typeface="ＭＳ Ｐゴシック" charset="0"/>
                          <a:cs typeface="Arial" charset="0"/>
                        </a:rPr>
                        <a:t>Weiwa</a:t>
                      </a:r>
                      <a:r>
                        <a:rPr kumimoji="0" lang="de-DE" sz="1800" b="0" i="0" u="none" strike="noStrike" cap="none" normalizeH="0" baseline="0" dirty="0">
                          <a:ln>
                            <a:noFill/>
                          </a:ln>
                          <a:solidFill>
                            <a:srgbClr val="000000"/>
                          </a:solidFill>
                          <a:effectLst/>
                          <a:latin typeface="Arial" charset="0"/>
                          <a:ea typeface="ＭＳ Ｐゴシック" charset="0"/>
                          <a:cs typeface="Arial" charset="0"/>
                        </a:rPr>
                        <a:t> (Pflaume)</a:t>
                      </a:r>
                    </a:p>
                  </a:txBody>
                  <a:tcPr marT="45668" marB="4566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err="1">
                          <a:ln>
                            <a:noFill/>
                          </a:ln>
                          <a:solidFill>
                            <a:srgbClr val="000000"/>
                          </a:solidFill>
                          <a:effectLst/>
                          <a:latin typeface="Arial" charset="0"/>
                          <a:ea typeface="ＭＳ Ｐゴシック" charset="0"/>
                          <a:cs typeface="Arial" charset="0"/>
                        </a:rPr>
                        <a:t>Wangenheimer</a:t>
                      </a:r>
                      <a:r>
                        <a:rPr kumimoji="0" lang="de-DE" sz="1800" b="0" i="0" u="none" strike="noStrike" cap="none" normalizeH="0" baseline="0" dirty="0">
                          <a:ln>
                            <a:noFill/>
                          </a:ln>
                          <a:solidFill>
                            <a:srgbClr val="000000"/>
                          </a:solidFill>
                          <a:effectLst/>
                          <a:latin typeface="Arial" charset="0"/>
                          <a:ea typeface="ＭＳ Ｐゴシック" charset="0"/>
                          <a:cs typeface="Arial" charset="0"/>
                        </a:rPr>
                        <a:t> Auslese, schwacher Wuchs</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1800" b="0" i="0" u="none" strike="noStrike" cap="none" normalizeH="0" baseline="0" dirty="0">
                          <a:ln>
                            <a:noFill/>
                          </a:ln>
                          <a:solidFill>
                            <a:srgbClr val="000000"/>
                          </a:solidFill>
                          <a:effectLst/>
                          <a:latin typeface="Arial" charset="0"/>
                          <a:ea typeface="ＭＳ Ｐゴシック" charset="0"/>
                          <a:cs typeface="Arial" charset="0"/>
                        </a:rPr>
                        <a:t>für Spindelbäume</a:t>
                      </a:r>
                    </a:p>
                  </a:txBody>
                  <a:tcPr marT="45668" marB="4566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extLst>
                  <a:ext uri="{0D108BD9-81ED-4DB2-BD59-A6C34878D82A}">
                    <a16:rowId xmlns:a16="http://schemas.microsoft.com/office/drawing/2014/main" val="1386426941"/>
                  </a:ext>
                </a:extLst>
              </a:tr>
            </a:tbl>
          </a:graphicData>
        </a:graphic>
      </p:graphicFrame>
    </p:spTree>
    <p:extLst>
      <p:ext uri="{BB962C8B-B14F-4D97-AF65-F5344CB8AC3E}">
        <p14:creationId xmlns:p14="http://schemas.microsoft.com/office/powerpoint/2010/main" val="212093083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3"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2E97A86C-762E-1C44-84FD-F9584D042EBB}" type="slidenum">
              <a:rPr lang="de-DE" sz="1400">
                <a:cs typeface="Arial" charset="0"/>
              </a:rPr>
              <a:pPr eaLnBrk="1" hangingPunct="1"/>
              <a:t>59</a:t>
            </a:fld>
            <a:endParaRPr lang="de-DE" sz="1400">
              <a:cs typeface="Arial" charset="0"/>
            </a:endParaRPr>
          </a:p>
        </p:txBody>
      </p:sp>
      <p:sp>
        <p:nvSpPr>
          <p:cNvPr id="131074"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131075" name="Rectangle 4"/>
          <p:cNvSpPr>
            <a:spLocks noChangeArrowheads="1"/>
          </p:cNvSpPr>
          <p:nvPr/>
        </p:nvSpPr>
        <p:spPr bwMode="auto">
          <a:xfrm>
            <a:off x="179388" y="836613"/>
            <a:ext cx="8964612" cy="19081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a:buFontTx/>
              <a:buChar char="-"/>
            </a:pPr>
            <a:endParaRPr lang="de-DE" sz="2000" b="1"/>
          </a:p>
          <a:p>
            <a:endParaRPr lang="de-DE" sz="2000"/>
          </a:p>
          <a:p>
            <a:endParaRPr lang="de-DE" sz="2000"/>
          </a:p>
          <a:p>
            <a:endParaRPr lang="de-DE" sz="2000"/>
          </a:p>
          <a:p>
            <a:endParaRPr lang="de-DE" sz="2000"/>
          </a:p>
          <a:p>
            <a:endParaRPr lang="de-DE" b="1"/>
          </a:p>
        </p:txBody>
      </p:sp>
      <p:pic>
        <p:nvPicPr>
          <p:cNvPr id="131077" name="Picture 2" descr="http://www.obstsortendatenbank.de/osdb/sic/schwarze-johannisbeere_sic_s0.jpg">
            <a:hlinkClick r:id="rId3"/>
          </p:cNvPr>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2254852" y="836613"/>
            <a:ext cx="3909673" cy="551271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31078" name="Rectangle 3"/>
          <p:cNvSpPr>
            <a:spLocks noChangeArrowheads="1"/>
          </p:cNvSpPr>
          <p:nvPr/>
        </p:nvSpPr>
        <p:spPr bwMode="auto">
          <a:xfrm>
            <a:off x="0" y="163513"/>
            <a:ext cx="1996059"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dirty="0"/>
              <a:t>Johannisbeere</a:t>
            </a:r>
          </a:p>
        </p:txBody>
      </p:sp>
      <p:sp>
        <p:nvSpPr>
          <p:cNvPr id="9" name="Rechteck 8"/>
          <p:cNvSpPr/>
          <p:nvPr/>
        </p:nvSpPr>
        <p:spPr>
          <a:xfrm>
            <a:off x="5061282" y="6191219"/>
            <a:ext cx="3100387" cy="307975"/>
          </a:xfrm>
          <a:prstGeom prst="rect">
            <a:avLst/>
          </a:prstGeom>
        </p:spPr>
        <p:txBody>
          <a:bodyPr wrap="none">
            <a:spAutoFit/>
          </a:bodyPr>
          <a:lstStyle/>
          <a:p>
            <a:pPr>
              <a:defRPr/>
            </a:pPr>
            <a:r>
              <a:rPr lang="de-DE" sz="1400" dirty="0">
                <a:latin typeface="+mn-lt"/>
                <a:ea typeface="+mn-ea"/>
                <a:cs typeface="Arial" charset="0"/>
              </a:rPr>
              <a:t>Quelle www.obstsortendatenbank.de</a:t>
            </a:r>
          </a:p>
        </p:txBody>
      </p:sp>
    </p:spTree>
    <p:extLst>
      <p:ext uri="{BB962C8B-B14F-4D97-AF65-F5344CB8AC3E}">
        <p14:creationId xmlns:p14="http://schemas.microsoft.com/office/powerpoint/2010/main" val="8674974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E44D61F1-FB4E-4141-9DF3-5A68EC0A45B3}" type="slidenum">
              <a:rPr lang="de-DE" sz="1400">
                <a:cs typeface="Arial" charset="0"/>
              </a:rPr>
              <a:pPr eaLnBrk="1" hangingPunct="1"/>
              <a:t>6</a:t>
            </a:fld>
            <a:endParaRPr lang="de-DE" sz="1400">
              <a:cs typeface="Arial" charset="0"/>
            </a:endParaRPr>
          </a:p>
        </p:txBody>
      </p:sp>
      <p:sp>
        <p:nvSpPr>
          <p:cNvPr id="25602"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25603" name="Rectangle 3"/>
          <p:cNvSpPr>
            <a:spLocks noChangeArrowheads="1"/>
          </p:cNvSpPr>
          <p:nvPr/>
        </p:nvSpPr>
        <p:spPr bwMode="auto">
          <a:xfrm>
            <a:off x="0" y="163513"/>
            <a:ext cx="3446463" cy="400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a:t>Übersicht der Obstgehölze</a:t>
            </a:r>
          </a:p>
        </p:txBody>
      </p:sp>
      <p:sp>
        <p:nvSpPr>
          <p:cNvPr id="25605" name="Rechteck 15"/>
          <p:cNvSpPr>
            <a:spLocks noChangeArrowheads="1"/>
          </p:cNvSpPr>
          <p:nvPr/>
        </p:nvSpPr>
        <p:spPr bwMode="auto">
          <a:xfrm>
            <a:off x="551657" y="6150738"/>
            <a:ext cx="2603500"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1400" dirty="0"/>
              <a:t>Quelle: </a:t>
            </a:r>
            <a:r>
              <a:rPr lang="de-DE" sz="1400" dirty="0" err="1"/>
              <a:t>www.retrobibliothek.de</a:t>
            </a:r>
            <a:endParaRPr lang="de-DE" sz="1400" dirty="0"/>
          </a:p>
        </p:txBody>
      </p:sp>
      <p:pic>
        <p:nvPicPr>
          <p:cNvPr id="25606" name="Picture 2"/>
          <p:cNvPicPr>
            <a:picLocks noGrp="1" noChangeAspect="1" noChangeArrowheads="1"/>
          </p:cNvPicPr>
          <p:nvPr>
            <p:ph idx="1"/>
          </p:nvPr>
        </p:nvPicPr>
        <p:blipFill>
          <a:blip r:embed="rId3" cstate="email">
            <a:extLst>
              <a:ext uri="{28A0092B-C50C-407E-A947-70E740481C1C}">
                <a14:useLocalDpi xmlns:a14="http://schemas.microsoft.com/office/drawing/2010/main" val="0"/>
              </a:ext>
            </a:extLst>
          </a:blip>
          <a:srcRect t="3815" r="3307" b="2316"/>
          <a:stretch>
            <a:fillRect/>
          </a:stretch>
        </p:blipFill>
        <p:spPr bwMode="auto">
          <a:xfrm>
            <a:off x="443548" y="816357"/>
            <a:ext cx="3300263" cy="5225285"/>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 name="Picture 2">
            <a:extLst>
              <a:ext uri="{FF2B5EF4-FFF2-40B4-BE49-F238E27FC236}">
                <a16:creationId xmlns:a16="http://schemas.microsoft.com/office/drawing/2014/main" id="{19AC1350-E18C-C615-EBDE-AABC2981970A}"/>
              </a:ext>
            </a:extLst>
          </p:cNvPr>
          <p:cNvPicPr>
            <a:picLocks noChangeAspect="1" noChangeArrowheads="1"/>
          </p:cNvPicPr>
          <p:nvPr/>
        </p:nvPicPr>
        <p:blipFill>
          <a:blip r:embed="rId4" cstate="email">
            <a:lum contrast="10000"/>
            <a:extLst>
              <a:ext uri="{28A0092B-C50C-407E-A947-70E740481C1C}">
                <a14:useLocalDpi xmlns:a14="http://schemas.microsoft.com/office/drawing/2010/main" val="0"/>
              </a:ext>
            </a:extLst>
          </a:blip>
          <a:srcRect l="14030" t="11769" r="14030" b="11864"/>
          <a:stretch>
            <a:fillRect/>
          </a:stretch>
        </p:blipFill>
        <p:spPr bwMode="auto">
          <a:xfrm>
            <a:off x="6156176" y="359114"/>
            <a:ext cx="2544276" cy="3815829"/>
          </a:xfrm>
          <a:prstGeom prst="rect">
            <a:avLst/>
          </a:prstGeo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00425C1A-AF5E-34C0-4DE9-804AA88B838F}"/>
              </a:ext>
            </a:extLst>
          </p:cNvPr>
          <p:cNvPicPr>
            <a:picLocks noChangeAspect="1" noChangeArrowheads="1"/>
          </p:cNvPicPr>
          <p:nvPr/>
        </p:nvPicPr>
        <p:blipFill>
          <a:blip r:embed="rId5" cstate="email">
            <a:extLst>
              <a:ext uri="{28A0092B-C50C-407E-A947-70E740481C1C}">
                <a14:useLocalDpi xmlns:a14="http://schemas.microsoft.com/office/drawing/2010/main" val="0"/>
              </a:ext>
            </a:extLst>
          </a:blip>
          <a:srcRect l="2971" t="6996" r="3931" b="7091"/>
          <a:stretch>
            <a:fillRect/>
          </a:stretch>
        </p:blipFill>
        <p:spPr bwMode="auto">
          <a:xfrm>
            <a:off x="4043041" y="3814439"/>
            <a:ext cx="4010051" cy="2232348"/>
          </a:xfrm>
          <a:prstGeom prst="rect">
            <a:avLst/>
          </a:prstGeo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 name="Rechteck 15">
            <a:extLst>
              <a:ext uri="{FF2B5EF4-FFF2-40B4-BE49-F238E27FC236}">
                <a16:creationId xmlns:a16="http://schemas.microsoft.com/office/drawing/2014/main" id="{B3EE9C32-B925-F814-4BB4-1BA6A4089620}"/>
              </a:ext>
            </a:extLst>
          </p:cNvPr>
          <p:cNvSpPr>
            <a:spLocks noChangeArrowheads="1"/>
          </p:cNvSpPr>
          <p:nvPr/>
        </p:nvSpPr>
        <p:spPr bwMode="auto">
          <a:xfrm>
            <a:off x="4043041" y="6150738"/>
            <a:ext cx="2705100"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1400" dirty="0"/>
              <a:t>Quelle: </a:t>
            </a:r>
            <a:r>
              <a:rPr lang="de-DE" sz="1400" dirty="0" err="1"/>
              <a:t>www.vintage-views.com</a:t>
            </a:r>
            <a:endParaRPr lang="de-DE" sz="1400"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5B1DE1A7-D2D3-4C46-A93C-6B78D3469100}" type="slidenum">
              <a:rPr lang="de-DE" sz="1400">
                <a:cs typeface="Arial" charset="0"/>
              </a:rPr>
              <a:pPr eaLnBrk="1" hangingPunct="1"/>
              <a:t>60</a:t>
            </a:fld>
            <a:endParaRPr lang="de-DE" sz="1400">
              <a:cs typeface="Arial" charset="0"/>
            </a:endParaRPr>
          </a:p>
        </p:txBody>
      </p:sp>
      <p:sp>
        <p:nvSpPr>
          <p:cNvPr id="126978"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126979" name="Rectangle 3"/>
          <p:cNvSpPr>
            <a:spLocks noChangeArrowheads="1"/>
          </p:cNvSpPr>
          <p:nvPr/>
        </p:nvSpPr>
        <p:spPr bwMode="auto">
          <a:xfrm>
            <a:off x="0" y="163513"/>
            <a:ext cx="3235181"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dirty="0" err="1"/>
              <a:t>Johannisbeere</a:t>
            </a:r>
            <a:r>
              <a:rPr lang="de-DE" sz="2000" b="1" dirty="0" err="1">
                <a:solidFill>
                  <a:srgbClr val="C00000"/>
                </a:solidFill>
              </a:rPr>
              <a:t>Steckbrief</a:t>
            </a:r>
            <a:endParaRPr lang="de-DE" sz="2000" b="1" dirty="0">
              <a:solidFill>
                <a:srgbClr val="C00000"/>
              </a:solidFill>
            </a:endParaRPr>
          </a:p>
        </p:txBody>
      </p:sp>
      <p:sp>
        <p:nvSpPr>
          <p:cNvPr id="126980" name="Rectangle 4"/>
          <p:cNvSpPr>
            <a:spLocks noChangeArrowheads="1"/>
          </p:cNvSpPr>
          <p:nvPr/>
        </p:nvSpPr>
        <p:spPr bwMode="auto">
          <a:xfrm>
            <a:off x="179388" y="836613"/>
            <a:ext cx="8964612" cy="501675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de-DE" sz="2000" b="1" dirty="0"/>
              <a:t>Johannisbeere </a:t>
            </a:r>
            <a:r>
              <a:rPr lang="de-DE" sz="2000" dirty="0"/>
              <a:t>(</a:t>
            </a:r>
            <a:r>
              <a:rPr lang="de-DE" sz="2000" dirty="0" err="1"/>
              <a:t>Ribes</a:t>
            </a:r>
            <a:r>
              <a:rPr lang="de-DE" sz="2000" dirty="0"/>
              <a:t> in Arten, </a:t>
            </a:r>
            <a:r>
              <a:rPr lang="de-DE" sz="2000" dirty="0" err="1"/>
              <a:t>Ribes</a:t>
            </a:r>
            <a:r>
              <a:rPr lang="de-DE" sz="2000" dirty="0"/>
              <a:t> </a:t>
            </a:r>
            <a:r>
              <a:rPr lang="de-DE" sz="2000" dirty="0" err="1"/>
              <a:t>uva-crispa</a:t>
            </a:r>
            <a:r>
              <a:rPr lang="de-DE" sz="2000" dirty="0"/>
              <a:t>)</a:t>
            </a:r>
          </a:p>
          <a:p>
            <a:endParaRPr lang="de-DE" sz="2000" dirty="0"/>
          </a:p>
          <a:p>
            <a:r>
              <a:rPr lang="de-DE" sz="2000" dirty="0"/>
              <a:t>Arten:		R. </a:t>
            </a:r>
            <a:r>
              <a:rPr lang="de-DE" sz="2000" dirty="0" err="1"/>
              <a:t>sativum</a:t>
            </a:r>
            <a:r>
              <a:rPr lang="de-DE" sz="2000" dirty="0"/>
              <a:t>, R. </a:t>
            </a:r>
            <a:r>
              <a:rPr lang="de-DE" sz="2000" dirty="0" err="1"/>
              <a:t>rubrum</a:t>
            </a:r>
            <a:r>
              <a:rPr lang="de-DE" sz="2000" dirty="0"/>
              <a:t>, R. </a:t>
            </a:r>
            <a:r>
              <a:rPr lang="de-DE" sz="2000" dirty="0" err="1"/>
              <a:t>petraeum</a:t>
            </a:r>
            <a:r>
              <a:rPr lang="de-DE" sz="2000" dirty="0"/>
              <a:t>, R. </a:t>
            </a:r>
            <a:r>
              <a:rPr lang="de-DE" sz="2000" dirty="0" err="1"/>
              <a:t>multiflorum</a:t>
            </a:r>
            <a:r>
              <a:rPr lang="de-DE" sz="2000" dirty="0"/>
              <a:t>,</a:t>
            </a:r>
          </a:p>
          <a:p>
            <a:r>
              <a:rPr lang="de-DE" sz="2000" dirty="0"/>
              <a:t>		R. </a:t>
            </a:r>
            <a:r>
              <a:rPr lang="de-DE" sz="2000" dirty="0" err="1"/>
              <a:t>silvestre</a:t>
            </a:r>
            <a:r>
              <a:rPr lang="de-DE" sz="2000" dirty="0"/>
              <a:t>, R. </a:t>
            </a:r>
            <a:r>
              <a:rPr lang="de-DE" sz="2000" dirty="0" err="1"/>
              <a:t>nigrum</a:t>
            </a:r>
            <a:endParaRPr lang="de-DE" sz="2000" dirty="0"/>
          </a:p>
          <a:p>
            <a:r>
              <a:rPr lang="de-DE" sz="2000" dirty="0"/>
              <a:t>Pflanzenfamilie:	Steinbrechgewächs, Stachelbeergewächse</a:t>
            </a:r>
          </a:p>
          <a:p>
            <a:r>
              <a:rPr lang="de-DE" sz="2000" dirty="0"/>
              <a:t>Herkunft:	Europa</a:t>
            </a:r>
          </a:p>
          <a:p>
            <a:r>
              <a:rPr lang="de-DE" sz="2000" dirty="0"/>
              <a:t>Wurzelform:	Flachwurzler</a:t>
            </a:r>
          </a:p>
          <a:p>
            <a:r>
              <a:rPr lang="de-DE" sz="2000" dirty="0"/>
              <a:t>Alter:		15-25 Jahre</a:t>
            </a:r>
          </a:p>
          <a:p>
            <a:r>
              <a:rPr lang="de-DE" sz="2000" dirty="0"/>
              <a:t>Standort:	windgeschützte Lage, sonnig bis halbschattig,</a:t>
            </a:r>
          </a:p>
          <a:p>
            <a:r>
              <a:rPr lang="de-DE" sz="2000" dirty="0"/>
              <a:t>		je sonniger die Pflanzen stehen , desto süßer schmecken die 		Beeren, humoser, mittelschwerer lehmiger Boden, keine 			hohen Ansprüche an den Boden</a:t>
            </a:r>
          </a:p>
          <a:p>
            <a:r>
              <a:rPr lang="de-DE" sz="2000" dirty="0"/>
              <a:t>Name:		nach dem Johannistag oder Johanni, um den 24. Juni kann 		mit der ersten Ernte gerechnet werden</a:t>
            </a:r>
          </a:p>
          <a:p>
            <a:r>
              <a:rPr lang="de-DE" sz="2000" dirty="0"/>
              <a:t>Vermehrung:	Steckling, Ableger</a:t>
            </a:r>
          </a:p>
          <a:p>
            <a:r>
              <a:rPr lang="de-DE" sz="2000" dirty="0"/>
              <a:t>Befruchtung:	selbstfruchtbar</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5B1DE1A7-D2D3-4C46-A93C-6B78D3469100}" type="slidenum">
              <a:rPr lang="de-DE" sz="1400">
                <a:cs typeface="Arial" charset="0"/>
              </a:rPr>
              <a:pPr eaLnBrk="1" hangingPunct="1"/>
              <a:t>61</a:t>
            </a:fld>
            <a:endParaRPr lang="de-DE" sz="1400">
              <a:cs typeface="Arial" charset="0"/>
            </a:endParaRPr>
          </a:p>
        </p:txBody>
      </p:sp>
      <p:sp>
        <p:nvSpPr>
          <p:cNvPr id="126978"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126980" name="Rectangle 4"/>
          <p:cNvSpPr>
            <a:spLocks noChangeArrowheads="1"/>
          </p:cNvSpPr>
          <p:nvPr/>
        </p:nvSpPr>
        <p:spPr bwMode="auto">
          <a:xfrm>
            <a:off x="179388" y="836613"/>
            <a:ext cx="8964612" cy="3477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de-DE" sz="2000" b="1" dirty="0"/>
              <a:t>Johannisbeere </a:t>
            </a:r>
            <a:r>
              <a:rPr lang="de-DE" sz="2000" dirty="0"/>
              <a:t>(Ribes in Arten, Ribes </a:t>
            </a:r>
            <a:r>
              <a:rPr lang="de-DE" sz="2000" dirty="0" err="1"/>
              <a:t>uva-crispa</a:t>
            </a:r>
            <a:r>
              <a:rPr lang="de-DE" sz="2000" dirty="0"/>
              <a:t>)</a:t>
            </a:r>
          </a:p>
          <a:p>
            <a:endParaRPr lang="de-DE" sz="2000" dirty="0"/>
          </a:p>
          <a:p>
            <a:r>
              <a:rPr lang="de-DE" sz="2000" dirty="0"/>
              <a:t>Fruchtinhalt:	die schwarze Johannisbeere gehört zu den Früchten mit 			einem sehr hohen Vitamin C Gehalt. Kalzium, Eisen, 			Antioxidantien, </a:t>
            </a:r>
            <a:r>
              <a:rPr lang="de-DE" sz="2000" dirty="0" err="1"/>
              <a:t>Flavonoide</a:t>
            </a:r>
            <a:r>
              <a:rPr lang="de-DE" sz="2000" dirty="0"/>
              <a:t>, Früchte haben eine 				blutreinigende Wirkung, die Frucht der schwarzen 			Johannisbeere haben auch die Bezeichnung „Arzneifrucht“ , 		weil sie viele wertvolle Inhaltstoffe besitzt. stärkt den Herz-		Kreislauf bei uns</a:t>
            </a:r>
          </a:p>
          <a:p>
            <a:r>
              <a:rPr lang="de-DE" sz="2000" dirty="0"/>
              <a:t>Probleme:	Blattfallkrankheit</a:t>
            </a:r>
          </a:p>
          <a:p>
            <a:endParaRPr lang="de-DE" sz="2000" dirty="0"/>
          </a:p>
        </p:txBody>
      </p:sp>
      <p:sp>
        <p:nvSpPr>
          <p:cNvPr id="2" name="Rectangle 3">
            <a:extLst>
              <a:ext uri="{FF2B5EF4-FFF2-40B4-BE49-F238E27FC236}">
                <a16:creationId xmlns:a16="http://schemas.microsoft.com/office/drawing/2014/main" id="{56757671-2D54-EBD3-07B2-FBAA234F1002}"/>
              </a:ext>
            </a:extLst>
          </p:cNvPr>
          <p:cNvSpPr>
            <a:spLocks noChangeArrowheads="1"/>
          </p:cNvSpPr>
          <p:nvPr/>
        </p:nvSpPr>
        <p:spPr bwMode="auto">
          <a:xfrm>
            <a:off x="0" y="163513"/>
            <a:ext cx="3235181"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dirty="0" err="1"/>
              <a:t>Johannisbeere</a:t>
            </a:r>
            <a:r>
              <a:rPr lang="de-DE" sz="2000" b="1" dirty="0" err="1">
                <a:solidFill>
                  <a:srgbClr val="C00000"/>
                </a:solidFill>
              </a:rPr>
              <a:t>Steckbrief</a:t>
            </a:r>
            <a:endParaRPr lang="de-DE" sz="2000" b="1" dirty="0">
              <a:solidFill>
                <a:srgbClr val="C00000"/>
              </a:solidFill>
            </a:endParaRPr>
          </a:p>
        </p:txBody>
      </p:sp>
    </p:spTree>
    <p:extLst>
      <p:ext uri="{BB962C8B-B14F-4D97-AF65-F5344CB8AC3E}">
        <p14:creationId xmlns:p14="http://schemas.microsoft.com/office/powerpoint/2010/main" val="147154620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5B1DE1A7-D2D3-4C46-A93C-6B78D3469100}" type="slidenum">
              <a:rPr lang="de-DE" sz="1400">
                <a:cs typeface="Arial" charset="0"/>
              </a:rPr>
              <a:pPr eaLnBrk="1" hangingPunct="1"/>
              <a:t>62</a:t>
            </a:fld>
            <a:endParaRPr lang="de-DE" sz="1400">
              <a:cs typeface="Arial" charset="0"/>
            </a:endParaRPr>
          </a:p>
        </p:txBody>
      </p:sp>
      <p:sp>
        <p:nvSpPr>
          <p:cNvPr id="126978"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126980" name="Rectangle 4"/>
          <p:cNvSpPr>
            <a:spLocks noChangeArrowheads="1"/>
          </p:cNvSpPr>
          <p:nvPr/>
        </p:nvSpPr>
        <p:spPr bwMode="auto">
          <a:xfrm>
            <a:off x="179388" y="836613"/>
            <a:ext cx="8964612" cy="470898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de-DE" sz="2000" b="1" dirty="0"/>
              <a:t>Johannisbeere </a:t>
            </a:r>
            <a:r>
              <a:rPr lang="de-DE" sz="2000" dirty="0"/>
              <a:t>(Ribes in Arten, Ribes </a:t>
            </a:r>
            <a:r>
              <a:rPr lang="de-DE" sz="2000" dirty="0" err="1"/>
              <a:t>uva-crispa</a:t>
            </a:r>
            <a:r>
              <a:rPr lang="de-DE" sz="2000" dirty="0"/>
              <a:t>)</a:t>
            </a:r>
          </a:p>
          <a:p>
            <a:endParaRPr lang="de-DE" sz="2000" dirty="0"/>
          </a:p>
          <a:p>
            <a:r>
              <a:rPr lang="de-DE" sz="2000" dirty="0"/>
              <a:t>Ertrag:		3.- 4. Jahr (schwarze Johannisbeere trägt nur am 1jährigen 		Holz, weiße und rote Johannisbeere am zwei- bis </a:t>
            </a:r>
          </a:p>
          <a:p>
            <a:r>
              <a:rPr lang="de-DE" sz="2000" dirty="0"/>
              <a:t>		dreijährigen Holz)</a:t>
            </a:r>
          </a:p>
          <a:p>
            <a:r>
              <a:rPr lang="de-DE" sz="2000" dirty="0"/>
              <a:t>Ernte:		Mitte Juni bis Mitte Juli; die meisten Johannisbeeren 			beginnen um den 24. Juni (Johannistag) zu reifen; schwarze 		Johannisbeere ab Anfang bis Mitte Juli</a:t>
            </a:r>
          </a:p>
          <a:p>
            <a:r>
              <a:rPr lang="de-DE" sz="2000" dirty="0"/>
              <a:t>Sorten:		rote, weiße und schwarze; rote und weiße Johannisbeere 		gehören zur gleichen Art, schwarze nicht</a:t>
            </a:r>
          </a:p>
          <a:p>
            <a:r>
              <a:rPr lang="de-DE" sz="2000" dirty="0"/>
              <a:t>Pflege:		starker Rückschnitt möglich (alle zwei bis drei Jahre nötig), 		am besten nach der Ernte (Sommerschnitt), 6 bis 10 kräftige 		Jungtriebe stehen lassen, Rest (dunklere Triebe) bis zur 			Basis entfernen	</a:t>
            </a:r>
          </a:p>
          <a:p>
            <a:r>
              <a:rPr lang="de-DE" sz="2000" dirty="0"/>
              <a:t>Wuchsform:	als Strauch, Hochstamm oder Säule</a:t>
            </a:r>
          </a:p>
        </p:txBody>
      </p:sp>
      <p:sp>
        <p:nvSpPr>
          <p:cNvPr id="2" name="Rectangle 3">
            <a:extLst>
              <a:ext uri="{FF2B5EF4-FFF2-40B4-BE49-F238E27FC236}">
                <a16:creationId xmlns:a16="http://schemas.microsoft.com/office/drawing/2014/main" id="{839542BC-6DAE-F6E8-18D5-A1BFA74DF3ED}"/>
              </a:ext>
            </a:extLst>
          </p:cNvPr>
          <p:cNvSpPr>
            <a:spLocks noChangeArrowheads="1"/>
          </p:cNvSpPr>
          <p:nvPr/>
        </p:nvSpPr>
        <p:spPr bwMode="auto">
          <a:xfrm>
            <a:off x="0" y="163513"/>
            <a:ext cx="3235181"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dirty="0" err="1"/>
              <a:t>Johannisbeere</a:t>
            </a:r>
            <a:r>
              <a:rPr lang="de-DE" sz="2000" b="1" dirty="0" err="1">
                <a:solidFill>
                  <a:srgbClr val="C00000"/>
                </a:solidFill>
              </a:rPr>
              <a:t>Steckbrief</a:t>
            </a:r>
            <a:endParaRPr lang="de-DE" sz="2000" b="1" dirty="0">
              <a:solidFill>
                <a:srgbClr val="C00000"/>
              </a:solidFill>
            </a:endParaRPr>
          </a:p>
        </p:txBody>
      </p:sp>
    </p:spTree>
    <p:extLst>
      <p:ext uri="{BB962C8B-B14F-4D97-AF65-F5344CB8AC3E}">
        <p14:creationId xmlns:p14="http://schemas.microsoft.com/office/powerpoint/2010/main" val="364337342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5"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41296B98-BE3B-4549-B9EA-7F78CE52EA8D}" type="slidenum">
              <a:rPr lang="de-DE" sz="1400">
                <a:cs typeface="Arial" charset="0"/>
              </a:rPr>
              <a:pPr eaLnBrk="1" hangingPunct="1"/>
              <a:t>63</a:t>
            </a:fld>
            <a:endParaRPr lang="de-DE" sz="1400">
              <a:cs typeface="Arial" charset="0"/>
            </a:endParaRPr>
          </a:p>
        </p:txBody>
      </p:sp>
      <p:sp>
        <p:nvSpPr>
          <p:cNvPr id="129026"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129027" name="Rectangle 3"/>
          <p:cNvSpPr>
            <a:spLocks noChangeArrowheads="1"/>
          </p:cNvSpPr>
          <p:nvPr/>
        </p:nvSpPr>
        <p:spPr bwMode="auto">
          <a:xfrm>
            <a:off x="0" y="163513"/>
            <a:ext cx="2808782"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dirty="0" err="1"/>
              <a:t>Johannisbeere</a:t>
            </a:r>
            <a:r>
              <a:rPr lang="de-DE" sz="2000" b="1" dirty="0" err="1">
                <a:solidFill>
                  <a:srgbClr val="C00000"/>
                </a:solidFill>
              </a:rPr>
              <a:t>Sorten</a:t>
            </a:r>
            <a:endParaRPr lang="de-DE" sz="2000" b="1" dirty="0">
              <a:solidFill>
                <a:srgbClr val="C00000"/>
              </a:solidFill>
            </a:endParaRPr>
          </a:p>
        </p:txBody>
      </p:sp>
      <p:graphicFrame>
        <p:nvGraphicFramePr>
          <p:cNvPr id="2" name="Tabelle 1"/>
          <p:cNvGraphicFramePr>
            <a:graphicFrameLocks noGrp="1"/>
          </p:cNvGraphicFramePr>
          <p:nvPr/>
        </p:nvGraphicFramePr>
        <p:xfrm>
          <a:off x="395536" y="908720"/>
          <a:ext cx="8280920" cy="5265778"/>
        </p:xfrm>
        <a:graphic>
          <a:graphicData uri="http://schemas.openxmlformats.org/drawingml/2006/table">
            <a:tbl>
              <a:tblPr firstRow="1" bandRow="1">
                <a:tableStyleId>{21E4AEA4-8DFA-4A89-87EB-49C32662AFE0}</a:tableStyleId>
              </a:tblPr>
              <a:tblGrid>
                <a:gridCol w="2232248">
                  <a:extLst>
                    <a:ext uri="{9D8B030D-6E8A-4147-A177-3AD203B41FA5}">
                      <a16:colId xmlns:a16="http://schemas.microsoft.com/office/drawing/2014/main" val="20000"/>
                    </a:ext>
                  </a:extLst>
                </a:gridCol>
                <a:gridCol w="1908212">
                  <a:extLst>
                    <a:ext uri="{9D8B030D-6E8A-4147-A177-3AD203B41FA5}">
                      <a16:colId xmlns:a16="http://schemas.microsoft.com/office/drawing/2014/main" val="20001"/>
                    </a:ext>
                  </a:extLst>
                </a:gridCol>
                <a:gridCol w="2070230">
                  <a:extLst>
                    <a:ext uri="{9D8B030D-6E8A-4147-A177-3AD203B41FA5}">
                      <a16:colId xmlns:a16="http://schemas.microsoft.com/office/drawing/2014/main" val="20002"/>
                    </a:ext>
                  </a:extLst>
                </a:gridCol>
                <a:gridCol w="2070230">
                  <a:extLst>
                    <a:ext uri="{9D8B030D-6E8A-4147-A177-3AD203B41FA5}">
                      <a16:colId xmlns:a16="http://schemas.microsoft.com/office/drawing/2014/main" val="20003"/>
                    </a:ext>
                  </a:extLst>
                </a:gridCol>
              </a:tblGrid>
              <a:tr h="804089">
                <a:tc>
                  <a:txBody>
                    <a:bodyPr/>
                    <a:lstStyle/>
                    <a:p>
                      <a:r>
                        <a:rPr lang="de-DE" dirty="0"/>
                        <a:t>Sorte</a:t>
                      </a:r>
                    </a:p>
                  </a:txBody>
                  <a:tcPr/>
                </a:tc>
                <a:tc>
                  <a:txBody>
                    <a:bodyPr/>
                    <a:lstStyle/>
                    <a:p>
                      <a:r>
                        <a:rPr lang="de-DE" dirty="0"/>
                        <a:t>Fruchtfarbe</a:t>
                      </a:r>
                    </a:p>
                  </a:txBody>
                  <a:tcPr/>
                </a:tc>
                <a:tc>
                  <a:txBody>
                    <a:bodyPr/>
                    <a:lstStyle/>
                    <a:p>
                      <a:r>
                        <a:rPr lang="de-DE" dirty="0"/>
                        <a:t>Ertrag</a:t>
                      </a:r>
                    </a:p>
                  </a:txBody>
                  <a:tcPr/>
                </a:tc>
                <a:tc>
                  <a:txBody>
                    <a:bodyPr/>
                    <a:lstStyle/>
                    <a:p>
                      <a:r>
                        <a:rPr lang="de-DE" dirty="0"/>
                        <a:t>Geschmack</a:t>
                      </a:r>
                    </a:p>
                  </a:txBody>
                  <a:tcPr/>
                </a:tc>
                <a:extLst>
                  <a:ext uri="{0D108BD9-81ED-4DB2-BD59-A6C34878D82A}">
                    <a16:rowId xmlns:a16="http://schemas.microsoft.com/office/drawing/2014/main" val="10000"/>
                  </a:ext>
                </a:extLst>
              </a:tr>
              <a:tr h="80408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800" dirty="0"/>
                        <a:t>„Ben </a:t>
                      </a:r>
                      <a:r>
                        <a:rPr lang="de-DE" sz="1800" dirty="0" err="1"/>
                        <a:t>Sarek</a:t>
                      </a:r>
                      <a:r>
                        <a:rPr lang="de-DE" sz="1800" dirty="0"/>
                        <a:t>“</a:t>
                      </a:r>
                    </a:p>
                    <a:p>
                      <a:endParaRPr lang="de-DE"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800" dirty="0"/>
                        <a:t>schwarz</a:t>
                      </a:r>
                    </a:p>
                    <a:p>
                      <a:endParaRPr lang="de-DE"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800" dirty="0"/>
                        <a:t>mittelspät</a:t>
                      </a:r>
                    </a:p>
                    <a:p>
                      <a:r>
                        <a:rPr lang="de-DE" dirty="0"/>
                        <a:t>(Juli-September)</a:t>
                      </a:r>
                    </a:p>
                  </a:txBody>
                  <a:tcPr/>
                </a:tc>
                <a:tc>
                  <a:txBody>
                    <a:bodyPr/>
                    <a:lstStyle/>
                    <a:p>
                      <a:r>
                        <a:rPr lang="de-DE" dirty="0"/>
                        <a:t>säuerlich</a:t>
                      </a:r>
                    </a:p>
                  </a:txBody>
                  <a:tcPr/>
                </a:tc>
                <a:extLst>
                  <a:ext uri="{0D108BD9-81ED-4DB2-BD59-A6C34878D82A}">
                    <a16:rowId xmlns:a16="http://schemas.microsoft.com/office/drawing/2014/main" val="10001"/>
                  </a:ext>
                </a:extLst>
              </a:tr>
              <a:tr h="80408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u="none" strike="noStrike" cap="none" normalizeH="0" baseline="0" dirty="0">
                          <a:ln>
                            <a:noFill/>
                          </a:ln>
                          <a:effectLst/>
                        </a:rPr>
                        <a:t>„Blanca“ oder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cap="none" normalizeH="0" baseline="0" dirty="0">
                          <a:ln>
                            <a:noFill/>
                          </a:ln>
                          <a:solidFill>
                            <a:srgbClr val="000000"/>
                          </a:solidFill>
                          <a:effectLst/>
                          <a:latin typeface="Arial" charset="0"/>
                          <a:ea typeface="ＭＳ Ｐゴシック" charset="0"/>
                          <a:cs typeface="Arial" charset="0"/>
                        </a:rPr>
                        <a:t>„Weißer Versailler“</a:t>
                      </a:r>
                    </a:p>
                    <a:p>
                      <a:endParaRPr lang="de-DE"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800" dirty="0"/>
                        <a:t>weiß</a:t>
                      </a:r>
                    </a:p>
                    <a:p>
                      <a:endParaRPr lang="de-DE" dirty="0"/>
                    </a:p>
                  </a:txBody>
                  <a:tcPr/>
                </a:tc>
                <a:tc>
                  <a:txBody>
                    <a:bodyPr/>
                    <a:lstStyle/>
                    <a:p>
                      <a:r>
                        <a:rPr lang="de-DE" sz="1800" dirty="0"/>
                        <a:t>spät</a:t>
                      </a:r>
                      <a:r>
                        <a:rPr lang="de-DE" sz="1800" baseline="0" dirty="0"/>
                        <a:t> </a:t>
                      </a:r>
                    </a:p>
                    <a:p>
                      <a:r>
                        <a:rPr lang="de-DE" sz="1800" baseline="0" dirty="0"/>
                        <a:t>(</a:t>
                      </a:r>
                      <a:r>
                        <a:rPr lang="de-DE" sz="1800" dirty="0"/>
                        <a:t>Mitte Juli)</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800" dirty="0"/>
                        <a:t>süßlich mit einem kräftigen Aroma</a:t>
                      </a:r>
                    </a:p>
                  </a:txBody>
                  <a:tcPr/>
                </a:tc>
                <a:extLst>
                  <a:ext uri="{0D108BD9-81ED-4DB2-BD59-A6C34878D82A}">
                    <a16:rowId xmlns:a16="http://schemas.microsoft.com/office/drawing/2014/main" val="10002"/>
                  </a:ext>
                </a:extLst>
              </a:tr>
              <a:tr h="80408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800" dirty="0"/>
                        <a:t>„Ceres“</a:t>
                      </a:r>
                    </a:p>
                    <a:p>
                      <a:endParaRPr lang="de-DE" dirty="0"/>
                    </a:p>
                  </a:txBody>
                  <a:tcPr/>
                </a:tc>
                <a:tc>
                  <a:txBody>
                    <a:bodyPr/>
                    <a:lstStyle/>
                    <a:p>
                      <a:r>
                        <a:rPr lang="de-DE" dirty="0"/>
                        <a:t>schwarz</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800" dirty="0"/>
                        <a:t>früh</a:t>
                      </a:r>
                    </a:p>
                    <a:p>
                      <a:pPr marL="0" marR="0" indent="0" algn="l" defTabSz="914400" rtl="0" eaLnBrk="1" fontAlgn="auto" latinLnBrk="0" hangingPunct="1">
                        <a:lnSpc>
                          <a:spcPct val="100000"/>
                        </a:lnSpc>
                        <a:spcBef>
                          <a:spcPts val="0"/>
                        </a:spcBef>
                        <a:spcAft>
                          <a:spcPts val="0"/>
                        </a:spcAft>
                        <a:buClrTx/>
                        <a:buSzTx/>
                        <a:buFontTx/>
                        <a:buNone/>
                        <a:tabLst/>
                        <a:defRPr/>
                      </a:pPr>
                      <a:r>
                        <a:rPr lang="de-DE" sz="1800" dirty="0"/>
                        <a:t>(Ende Juni)</a:t>
                      </a:r>
                    </a:p>
                    <a:p>
                      <a:endParaRPr lang="de-DE"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a:t>säuerlich, herb</a:t>
                      </a:r>
                    </a:p>
                    <a:p>
                      <a:endParaRPr lang="de-DE" dirty="0"/>
                    </a:p>
                  </a:txBody>
                  <a:tcPr/>
                </a:tc>
                <a:extLst>
                  <a:ext uri="{0D108BD9-81ED-4DB2-BD59-A6C34878D82A}">
                    <a16:rowId xmlns:a16="http://schemas.microsoft.com/office/drawing/2014/main" val="10003"/>
                  </a:ext>
                </a:extLst>
              </a:tr>
              <a:tr h="80408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800" dirty="0"/>
                        <a:t>„</a:t>
                      </a:r>
                      <a:r>
                        <a:rPr lang="de-DE" sz="1800" dirty="0" err="1"/>
                        <a:t>Detvan</a:t>
                      </a:r>
                      <a:r>
                        <a:rPr lang="de-DE" sz="1800" dirty="0"/>
                        <a:t>“</a:t>
                      </a:r>
                    </a:p>
                    <a:p>
                      <a:endParaRPr lang="de-DE" dirty="0"/>
                    </a:p>
                  </a:txBody>
                  <a:tcPr/>
                </a:tc>
                <a:tc>
                  <a:txBody>
                    <a:bodyPr/>
                    <a:lstStyle/>
                    <a:p>
                      <a:r>
                        <a:rPr lang="de-DE" dirty="0"/>
                        <a:t>rot</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800" dirty="0"/>
                        <a:t>früh</a:t>
                      </a:r>
                    </a:p>
                    <a:p>
                      <a:r>
                        <a:rPr lang="de-DE" dirty="0"/>
                        <a:t>(Ende Juni)</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800" dirty="0"/>
                        <a:t>Erfrischend säuerlich, aromatisch</a:t>
                      </a:r>
                    </a:p>
                  </a:txBody>
                  <a:tcPr/>
                </a:tc>
                <a:extLst>
                  <a:ext uri="{0D108BD9-81ED-4DB2-BD59-A6C34878D82A}">
                    <a16:rowId xmlns:a16="http://schemas.microsoft.com/office/drawing/2014/main" val="10004"/>
                  </a:ext>
                </a:extLst>
              </a:tr>
              <a:tr h="80408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800" dirty="0"/>
                        <a:t>„</a:t>
                      </a:r>
                      <a:r>
                        <a:rPr lang="de-DE" sz="1800" dirty="0" err="1"/>
                        <a:t>Jonkheer</a:t>
                      </a:r>
                      <a:r>
                        <a:rPr lang="de-DE" sz="1800" dirty="0"/>
                        <a:t> van </a:t>
                      </a:r>
                      <a:r>
                        <a:rPr lang="de-DE" sz="1800" dirty="0" err="1"/>
                        <a:t>Teets</a:t>
                      </a:r>
                      <a:r>
                        <a:rPr lang="de-DE" sz="1800" dirty="0"/>
                        <a:t>“</a:t>
                      </a:r>
                    </a:p>
                    <a:p>
                      <a:endParaRPr lang="de-DE"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800" dirty="0"/>
                        <a:t>rot</a:t>
                      </a:r>
                    </a:p>
                    <a:p>
                      <a:endParaRPr lang="de-DE" dirty="0"/>
                    </a:p>
                  </a:txBody>
                  <a:tcPr/>
                </a:tc>
                <a:tc>
                  <a:txBody>
                    <a:bodyPr/>
                    <a:lstStyle/>
                    <a:p>
                      <a:r>
                        <a:rPr lang="de-DE" sz="1800" dirty="0"/>
                        <a:t>Früh </a:t>
                      </a:r>
                    </a:p>
                    <a:p>
                      <a:r>
                        <a:rPr lang="de-DE" sz="1800" dirty="0"/>
                        <a:t>(Ende Juni)</a:t>
                      </a:r>
                    </a:p>
                    <a:p>
                      <a:endParaRPr lang="de-DE"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800" dirty="0"/>
                        <a:t>Saftig, fein säuerlich</a:t>
                      </a:r>
                    </a:p>
                    <a:p>
                      <a:endParaRPr lang="de-DE" dirty="0"/>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88225920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5"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41296B98-BE3B-4549-B9EA-7F78CE52EA8D}" type="slidenum">
              <a:rPr lang="de-DE" sz="1400">
                <a:cs typeface="Arial" charset="0"/>
              </a:rPr>
              <a:pPr eaLnBrk="1" hangingPunct="1"/>
              <a:t>64</a:t>
            </a:fld>
            <a:endParaRPr lang="de-DE" sz="1400">
              <a:cs typeface="Arial" charset="0"/>
            </a:endParaRPr>
          </a:p>
        </p:txBody>
      </p:sp>
      <p:sp>
        <p:nvSpPr>
          <p:cNvPr id="129026"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graphicFrame>
        <p:nvGraphicFramePr>
          <p:cNvPr id="2" name="Tabelle 1"/>
          <p:cNvGraphicFramePr>
            <a:graphicFrameLocks noGrp="1"/>
          </p:cNvGraphicFramePr>
          <p:nvPr/>
        </p:nvGraphicFramePr>
        <p:xfrm>
          <a:off x="395536" y="908720"/>
          <a:ext cx="8280920" cy="4824534"/>
        </p:xfrm>
        <a:graphic>
          <a:graphicData uri="http://schemas.openxmlformats.org/drawingml/2006/table">
            <a:tbl>
              <a:tblPr firstRow="1" bandRow="1">
                <a:tableStyleId>{21E4AEA4-8DFA-4A89-87EB-49C32662AFE0}</a:tableStyleId>
              </a:tblPr>
              <a:tblGrid>
                <a:gridCol w="2070230">
                  <a:extLst>
                    <a:ext uri="{9D8B030D-6E8A-4147-A177-3AD203B41FA5}">
                      <a16:colId xmlns:a16="http://schemas.microsoft.com/office/drawing/2014/main" val="20000"/>
                    </a:ext>
                  </a:extLst>
                </a:gridCol>
                <a:gridCol w="2070230">
                  <a:extLst>
                    <a:ext uri="{9D8B030D-6E8A-4147-A177-3AD203B41FA5}">
                      <a16:colId xmlns:a16="http://schemas.microsoft.com/office/drawing/2014/main" val="20001"/>
                    </a:ext>
                  </a:extLst>
                </a:gridCol>
                <a:gridCol w="2070230">
                  <a:extLst>
                    <a:ext uri="{9D8B030D-6E8A-4147-A177-3AD203B41FA5}">
                      <a16:colId xmlns:a16="http://schemas.microsoft.com/office/drawing/2014/main" val="20002"/>
                    </a:ext>
                  </a:extLst>
                </a:gridCol>
                <a:gridCol w="2070230">
                  <a:extLst>
                    <a:ext uri="{9D8B030D-6E8A-4147-A177-3AD203B41FA5}">
                      <a16:colId xmlns:a16="http://schemas.microsoft.com/office/drawing/2014/main" val="20003"/>
                    </a:ext>
                  </a:extLst>
                </a:gridCol>
              </a:tblGrid>
              <a:tr h="804089">
                <a:tc>
                  <a:txBody>
                    <a:bodyPr/>
                    <a:lstStyle/>
                    <a:p>
                      <a:r>
                        <a:rPr lang="de-DE" dirty="0"/>
                        <a:t>Sorte</a:t>
                      </a:r>
                    </a:p>
                  </a:txBody>
                  <a:tcPr/>
                </a:tc>
                <a:tc>
                  <a:txBody>
                    <a:bodyPr/>
                    <a:lstStyle/>
                    <a:p>
                      <a:r>
                        <a:rPr lang="de-DE" dirty="0"/>
                        <a:t>Fruchtfarbe</a:t>
                      </a:r>
                    </a:p>
                  </a:txBody>
                  <a:tcPr/>
                </a:tc>
                <a:tc>
                  <a:txBody>
                    <a:bodyPr/>
                    <a:lstStyle/>
                    <a:p>
                      <a:r>
                        <a:rPr lang="de-DE" dirty="0"/>
                        <a:t>Ertrag</a:t>
                      </a:r>
                    </a:p>
                  </a:txBody>
                  <a:tcPr/>
                </a:tc>
                <a:tc>
                  <a:txBody>
                    <a:bodyPr/>
                    <a:lstStyle/>
                    <a:p>
                      <a:r>
                        <a:rPr lang="de-DE" dirty="0"/>
                        <a:t>Geschmack</a:t>
                      </a:r>
                    </a:p>
                  </a:txBody>
                  <a:tcPr/>
                </a:tc>
                <a:extLst>
                  <a:ext uri="{0D108BD9-81ED-4DB2-BD59-A6C34878D82A}">
                    <a16:rowId xmlns:a16="http://schemas.microsoft.com/office/drawing/2014/main" val="10000"/>
                  </a:ext>
                </a:extLst>
              </a:tr>
              <a:tr h="80408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u="none" strike="noStrike" cap="none" normalizeH="0" baseline="0" dirty="0">
                          <a:ln>
                            <a:noFill/>
                          </a:ln>
                          <a:effectLst/>
                        </a:rPr>
                        <a:t>„Heinemanns Rote Spätlese“</a:t>
                      </a:r>
                      <a:endParaRPr kumimoji="0" lang="de-DE" sz="1800" b="0" i="0" u="none" strike="noStrike" cap="none" normalizeH="0" baseline="0" dirty="0">
                        <a:ln>
                          <a:noFill/>
                        </a:ln>
                        <a:solidFill>
                          <a:srgbClr val="000000"/>
                        </a:solidFill>
                        <a:effectLst/>
                        <a:latin typeface="Arial" charset="0"/>
                        <a:ea typeface="ＭＳ Ｐゴシック" charset="0"/>
                        <a:cs typeface="Arial" charset="0"/>
                      </a:endParaRPr>
                    </a:p>
                  </a:txBody>
                  <a:tcPr/>
                </a:tc>
                <a:tc>
                  <a:txBody>
                    <a:bodyPr/>
                    <a:lstStyle/>
                    <a:p>
                      <a:r>
                        <a:rPr lang="de-DE" sz="1800" dirty="0"/>
                        <a:t>hellrot</a:t>
                      </a:r>
                    </a:p>
                    <a:p>
                      <a:endParaRPr lang="de-DE" dirty="0"/>
                    </a:p>
                  </a:txBody>
                  <a:tcPr/>
                </a:tc>
                <a:tc>
                  <a:txBody>
                    <a:bodyPr/>
                    <a:lstStyle/>
                    <a:p>
                      <a:r>
                        <a:rPr lang="de-DE" sz="1800" dirty="0"/>
                        <a:t>sehr spät</a:t>
                      </a:r>
                    </a:p>
                    <a:p>
                      <a:r>
                        <a:rPr lang="de-DE" sz="1800" dirty="0"/>
                        <a:t>(August)</a:t>
                      </a:r>
                    </a:p>
                  </a:txBody>
                  <a:tcPr/>
                </a:tc>
                <a:tc>
                  <a:txBody>
                    <a:bodyPr/>
                    <a:lstStyle/>
                    <a:p>
                      <a:r>
                        <a:rPr lang="de-DE" sz="1800" dirty="0"/>
                        <a:t>Intensiv sauer, wenig Aroma</a:t>
                      </a:r>
                    </a:p>
                  </a:txBody>
                  <a:tcPr/>
                </a:tc>
                <a:extLst>
                  <a:ext uri="{0D108BD9-81ED-4DB2-BD59-A6C34878D82A}">
                    <a16:rowId xmlns:a16="http://schemas.microsoft.com/office/drawing/2014/main" val="10001"/>
                  </a:ext>
                </a:extLst>
              </a:tr>
              <a:tr h="804089">
                <a:tc>
                  <a:txBody>
                    <a:bodyPr/>
                    <a:lstStyle/>
                    <a:p>
                      <a:r>
                        <a:rPr lang="de-DE" sz="1800" dirty="0"/>
                        <a:t>„</a:t>
                      </a:r>
                      <a:r>
                        <a:rPr lang="de-DE" sz="1800" dirty="0" err="1"/>
                        <a:t>Red</a:t>
                      </a:r>
                      <a:r>
                        <a:rPr lang="de-DE" sz="1800" dirty="0"/>
                        <a:t> Lake“</a:t>
                      </a:r>
                    </a:p>
                  </a:txBody>
                  <a:tcPr marL="91452" marR="91452" marT="45710" marB="45710" horzOverflow="overflow"/>
                </a:tc>
                <a:tc>
                  <a:txBody>
                    <a:bodyPr/>
                    <a:lstStyle/>
                    <a:p>
                      <a:r>
                        <a:rPr lang="de-DE" sz="1800" dirty="0"/>
                        <a:t>rot</a:t>
                      </a:r>
                    </a:p>
                  </a:txBody>
                  <a:tcPr marL="91452" marR="91452" marT="45710" marB="45710" horzOverflow="overflow"/>
                </a:tc>
                <a:tc>
                  <a:txBody>
                    <a:bodyPr/>
                    <a:lstStyle/>
                    <a:p>
                      <a:r>
                        <a:rPr lang="de-DE" sz="1800" dirty="0"/>
                        <a:t>mittelfrüh</a:t>
                      </a:r>
                    </a:p>
                    <a:p>
                      <a:r>
                        <a:rPr lang="de-DE" sz="1800" dirty="0"/>
                        <a:t>(Ende Juni)</a:t>
                      </a:r>
                    </a:p>
                  </a:txBody>
                  <a:tcPr marL="91452" marR="91452" marT="45710" marB="45710" horzOverflow="overflow"/>
                </a:tc>
                <a:tc>
                  <a:txBody>
                    <a:bodyPr/>
                    <a:lstStyle/>
                    <a:p>
                      <a:r>
                        <a:rPr lang="de-DE" sz="1800" dirty="0"/>
                        <a:t>Mild-säuerlich,</a:t>
                      </a:r>
                      <a:r>
                        <a:rPr lang="de-DE" sz="1800" baseline="0" dirty="0"/>
                        <a:t> feines Aroma</a:t>
                      </a:r>
                      <a:endParaRPr lang="de-DE" sz="1800" dirty="0"/>
                    </a:p>
                  </a:txBody>
                  <a:tcPr marL="91452" marR="91452" marT="45710" marB="45710" horzOverflow="overflow"/>
                </a:tc>
                <a:extLst>
                  <a:ext uri="{0D108BD9-81ED-4DB2-BD59-A6C34878D82A}">
                    <a16:rowId xmlns:a16="http://schemas.microsoft.com/office/drawing/2014/main" val="10002"/>
                  </a:ext>
                </a:extLst>
              </a:tr>
              <a:tr h="80408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u="none" strike="noStrike" cap="none" normalizeH="0" baseline="0" dirty="0">
                          <a:ln>
                            <a:noFill/>
                          </a:ln>
                          <a:effectLst/>
                        </a:rPr>
                        <a:t>„</a:t>
                      </a:r>
                      <a:r>
                        <a:rPr kumimoji="0" lang="de-DE" sz="1800" u="none" strike="noStrike" cap="none" normalizeH="0" baseline="0" dirty="0" err="1">
                          <a:ln>
                            <a:noFill/>
                          </a:ln>
                          <a:effectLst/>
                        </a:rPr>
                        <a:t>Rondom</a:t>
                      </a:r>
                      <a:r>
                        <a:rPr kumimoji="0" lang="de-DE" sz="1800" u="none" strike="noStrike" cap="none" normalizeH="0" baseline="0" dirty="0">
                          <a:ln>
                            <a:noFill/>
                          </a:ln>
                          <a:effectLst/>
                        </a:rPr>
                        <a:t>“</a:t>
                      </a:r>
                      <a:endParaRPr kumimoji="0" lang="de-DE" sz="1800" b="0" i="0" u="none" strike="noStrike" cap="none" normalizeH="0" baseline="0" dirty="0">
                        <a:ln>
                          <a:noFill/>
                        </a:ln>
                        <a:solidFill>
                          <a:srgbClr val="000000"/>
                        </a:solidFill>
                        <a:effectLst/>
                        <a:latin typeface="Arial" charset="0"/>
                        <a:ea typeface="ＭＳ Ｐゴシック" charset="0"/>
                        <a:cs typeface="Arial" charset="0"/>
                      </a:endParaRPr>
                    </a:p>
                  </a:txBody>
                  <a:tcPr marL="91452" marR="91452" marT="45710" marB="45710" horzOverflow="overflow"/>
                </a:tc>
                <a:tc>
                  <a:txBody>
                    <a:bodyPr/>
                    <a:lstStyle/>
                    <a:p>
                      <a:r>
                        <a:rPr lang="de-DE" sz="1800" dirty="0"/>
                        <a:t>rot</a:t>
                      </a:r>
                    </a:p>
                  </a:txBody>
                  <a:tcPr marL="91452" marR="91452" marT="45710" marB="45710" horzOverflow="overflow"/>
                </a:tc>
                <a:tc>
                  <a:txBody>
                    <a:bodyPr/>
                    <a:lstStyle/>
                    <a:p>
                      <a:r>
                        <a:rPr lang="de-DE" sz="1800" dirty="0"/>
                        <a:t>mittelfrüh</a:t>
                      </a:r>
                    </a:p>
                    <a:p>
                      <a:pPr marL="0" marR="0" indent="0" algn="l" defTabSz="914400" rtl="0" eaLnBrk="1" fontAlgn="auto" latinLnBrk="0" hangingPunct="1">
                        <a:lnSpc>
                          <a:spcPct val="100000"/>
                        </a:lnSpc>
                        <a:spcBef>
                          <a:spcPts val="0"/>
                        </a:spcBef>
                        <a:spcAft>
                          <a:spcPts val="0"/>
                        </a:spcAft>
                        <a:buClrTx/>
                        <a:buSzTx/>
                        <a:buFontTx/>
                        <a:buNone/>
                        <a:tabLst/>
                        <a:defRPr/>
                      </a:pPr>
                      <a:r>
                        <a:rPr lang="de-DE" sz="1800" dirty="0"/>
                        <a:t>(Ende Juni)</a:t>
                      </a:r>
                    </a:p>
                  </a:txBody>
                  <a:tcPr marL="91452" marR="91452" marT="45710" marB="45710" horzOverflow="overflow"/>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800" dirty="0"/>
                        <a:t>säuerlich</a:t>
                      </a:r>
                    </a:p>
                  </a:txBody>
                  <a:tcPr marL="91452" marR="91452" marT="45710" marB="45710" horzOverflow="overflow"/>
                </a:tc>
                <a:extLst>
                  <a:ext uri="{0D108BD9-81ED-4DB2-BD59-A6C34878D82A}">
                    <a16:rowId xmlns:a16="http://schemas.microsoft.com/office/drawing/2014/main" val="10003"/>
                  </a:ext>
                </a:extLst>
              </a:tr>
              <a:tr h="80408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u="none" strike="noStrike" cap="none" normalizeH="0" baseline="0" dirty="0">
                          <a:ln>
                            <a:noFill/>
                          </a:ln>
                          <a:effectLst/>
                        </a:rPr>
                        <a:t>„</a:t>
                      </a:r>
                      <a:r>
                        <a:rPr kumimoji="0" lang="de-DE" sz="1800" u="none" strike="noStrike" cap="none" normalizeH="0" baseline="0" dirty="0" err="1">
                          <a:ln>
                            <a:noFill/>
                          </a:ln>
                          <a:effectLst/>
                        </a:rPr>
                        <a:t>Rovada</a:t>
                      </a:r>
                      <a:r>
                        <a:rPr kumimoji="0" lang="de-DE" sz="1800" u="none" strike="noStrike" cap="none" normalizeH="0" baseline="0" dirty="0">
                          <a:ln>
                            <a:noFill/>
                          </a:ln>
                          <a:effectLst/>
                        </a:rPr>
                        <a:t>“</a:t>
                      </a:r>
                      <a:endParaRPr kumimoji="0" lang="de-DE" sz="1800" b="0" i="0" u="none" strike="noStrike" cap="none" normalizeH="0" baseline="0" dirty="0">
                        <a:ln>
                          <a:noFill/>
                        </a:ln>
                        <a:solidFill>
                          <a:srgbClr val="000000"/>
                        </a:solidFill>
                        <a:effectLst/>
                        <a:latin typeface="Arial" charset="0"/>
                        <a:ea typeface="ＭＳ Ｐゴシック" charset="0"/>
                        <a:cs typeface="Arial" charset="0"/>
                      </a:endParaRPr>
                    </a:p>
                  </a:txBody>
                  <a:tcPr marL="91452" marR="91452" marT="45710" marB="45710" horzOverflow="overflow"/>
                </a:tc>
                <a:tc>
                  <a:txBody>
                    <a:bodyPr/>
                    <a:lstStyle/>
                    <a:p>
                      <a:r>
                        <a:rPr lang="de-DE" sz="1800" dirty="0"/>
                        <a:t>rosa</a:t>
                      </a:r>
                    </a:p>
                  </a:txBody>
                  <a:tcPr marL="91452" marR="91452" marT="45710" marB="45710" horzOverflow="overflow"/>
                </a:tc>
                <a:tc>
                  <a:txBody>
                    <a:bodyPr/>
                    <a:lstStyle/>
                    <a:p>
                      <a:r>
                        <a:rPr lang="de-DE" sz="1800" dirty="0"/>
                        <a:t>spät</a:t>
                      </a:r>
                    </a:p>
                    <a:p>
                      <a:r>
                        <a:rPr lang="de-DE" sz="1800" dirty="0"/>
                        <a:t>Mitte Juli</a:t>
                      </a:r>
                    </a:p>
                  </a:txBody>
                  <a:tcPr marL="91452" marR="91452" marT="45710" marB="45710" horzOverflow="overflow"/>
                </a:tc>
                <a:tc>
                  <a:txBody>
                    <a:bodyPr/>
                    <a:lstStyle/>
                    <a:p>
                      <a:r>
                        <a:rPr lang="de-DE" sz="1800" dirty="0"/>
                        <a:t>Saftig, säuerlich, aromatisch</a:t>
                      </a:r>
                    </a:p>
                  </a:txBody>
                  <a:tcPr marL="91452" marR="91452" marT="45710" marB="45710" horzOverflow="overflow"/>
                </a:tc>
                <a:extLst>
                  <a:ext uri="{0D108BD9-81ED-4DB2-BD59-A6C34878D82A}">
                    <a16:rowId xmlns:a16="http://schemas.microsoft.com/office/drawing/2014/main" val="10004"/>
                  </a:ext>
                </a:extLst>
              </a:tr>
              <a:tr h="804089">
                <a:tc>
                  <a:txBody>
                    <a:bodyPr/>
                    <a:lstStyle/>
                    <a:p>
                      <a:r>
                        <a:rPr lang="de-DE" sz="1800" dirty="0"/>
                        <a:t>„Titania“</a:t>
                      </a:r>
                    </a:p>
                  </a:txBody>
                  <a:tcPr marL="91452" marR="91452" marT="45710" marB="45710" horzOverflow="overflow"/>
                </a:tc>
                <a:tc>
                  <a:txBody>
                    <a:bodyPr/>
                    <a:lstStyle/>
                    <a:p>
                      <a:r>
                        <a:rPr lang="de-DE" sz="1800" dirty="0"/>
                        <a:t>schwarz</a:t>
                      </a:r>
                    </a:p>
                  </a:txBody>
                  <a:tcPr marL="91452" marR="91452" marT="45710" marB="45710" horzOverflow="overflow"/>
                </a:tc>
                <a:tc>
                  <a:txBody>
                    <a:bodyPr/>
                    <a:lstStyle/>
                    <a:p>
                      <a:r>
                        <a:rPr lang="de-DE" sz="1800" dirty="0"/>
                        <a:t>mittelfrüh</a:t>
                      </a:r>
                    </a:p>
                    <a:p>
                      <a:pPr marL="0" marR="0" indent="0" algn="l" defTabSz="914400" rtl="0" eaLnBrk="1" fontAlgn="auto" latinLnBrk="0" hangingPunct="1">
                        <a:lnSpc>
                          <a:spcPct val="100000"/>
                        </a:lnSpc>
                        <a:spcBef>
                          <a:spcPts val="0"/>
                        </a:spcBef>
                        <a:spcAft>
                          <a:spcPts val="0"/>
                        </a:spcAft>
                        <a:buClrTx/>
                        <a:buSzTx/>
                        <a:buFontTx/>
                        <a:buNone/>
                        <a:tabLst/>
                        <a:defRPr/>
                      </a:pPr>
                      <a:r>
                        <a:rPr lang="de-DE" sz="1800" dirty="0"/>
                        <a:t>(Mitte Juni)</a:t>
                      </a:r>
                    </a:p>
                  </a:txBody>
                  <a:tcPr marL="91452" marR="91452" marT="45710" marB="45710" horzOverflow="overflow"/>
                </a:tc>
                <a:tc>
                  <a:txBody>
                    <a:bodyPr/>
                    <a:lstStyle/>
                    <a:p>
                      <a:r>
                        <a:rPr lang="de-DE" sz="1800" dirty="0"/>
                        <a:t>Säuerlich leichtes Aroma</a:t>
                      </a:r>
                    </a:p>
                  </a:txBody>
                  <a:tcPr marL="91452" marR="91452" marT="45710" marB="45710" horzOverflow="overflow"/>
                </a:tc>
                <a:extLst>
                  <a:ext uri="{0D108BD9-81ED-4DB2-BD59-A6C34878D82A}">
                    <a16:rowId xmlns:a16="http://schemas.microsoft.com/office/drawing/2014/main" val="10005"/>
                  </a:ext>
                </a:extLst>
              </a:tr>
            </a:tbl>
          </a:graphicData>
        </a:graphic>
      </p:graphicFrame>
      <p:sp>
        <p:nvSpPr>
          <p:cNvPr id="3" name="Rectangle 3">
            <a:extLst>
              <a:ext uri="{FF2B5EF4-FFF2-40B4-BE49-F238E27FC236}">
                <a16:creationId xmlns:a16="http://schemas.microsoft.com/office/drawing/2014/main" id="{1B1FFFEE-E8CF-C459-A2AB-9FB6B4DAAAF2}"/>
              </a:ext>
            </a:extLst>
          </p:cNvPr>
          <p:cNvSpPr>
            <a:spLocks noChangeArrowheads="1"/>
          </p:cNvSpPr>
          <p:nvPr/>
        </p:nvSpPr>
        <p:spPr bwMode="auto">
          <a:xfrm>
            <a:off x="0" y="163513"/>
            <a:ext cx="2808782"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dirty="0" err="1"/>
              <a:t>Johannisbeere</a:t>
            </a:r>
            <a:r>
              <a:rPr lang="de-DE" sz="2000" b="1" dirty="0" err="1">
                <a:solidFill>
                  <a:srgbClr val="C00000"/>
                </a:solidFill>
              </a:rPr>
              <a:t>Sorten</a:t>
            </a:r>
            <a:endParaRPr lang="de-DE" sz="2000" b="1" dirty="0">
              <a:solidFill>
                <a:srgbClr val="C00000"/>
              </a:solidFill>
            </a:endParaRPr>
          </a:p>
        </p:txBody>
      </p:sp>
    </p:spTree>
    <p:extLst>
      <p:ext uri="{BB962C8B-B14F-4D97-AF65-F5344CB8AC3E}">
        <p14:creationId xmlns:p14="http://schemas.microsoft.com/office/powerpoint/2010/main" val="79869061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7"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D7ED9901-4EC7-6C43-A55E-013FB96EF769}" type="slidenum">
              <a:rPr lang="de-DE" sz="1400">
                <a:cs typeface="Arial" charset="0"/>
              </a:rPr>
              <a:pPr eaLnBrk="1" hangingPunct="1"/>
              <a:t>65</a:t>
            </a:fld>
            <a:endParaRPr lang="de-DE" sz="1400">
              <a:cs typeface="Arial" charset="0"/>
            </a:endParaRPr>
          </a:p>
        </p:txBody>
      </p:sp>
      <p:sp>
        <p:nvSpPr>
          <p:cNvPr id="137218"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137219" name="Rectangle 4"/>
          <p:cNvSpPr>
            <a:spLocks noChangeArrowheads="1"/>
          </p:cNvSpPr>
          <p:nvPr/>
        </p:nvSpPr>
        <p:spPr bwMode="auto">
          <a:xfrm>
            <a:off x="179388" y="836613"/>
            <a:ext cx="8964612" cy="19081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a:buFontTx/>
              <a:buChar char="-"/>
            </a:pPr>
            <a:endParaRPr lang="de-DE" sz="2000" b="1"/>
          </a:p>
          <a:p>
            <a:endParaRPr lang="de-DE" sz="2000"/>
          </a:p>
          <a:p>
            <a:endParaRPr lang="de-DE" sz="2000"/>
          </a:p>
          <a:p>
            <a:endParaRPr lang="de-DE" sz="2000"/>
          </a:p>
          <a:p>
            <a:endParaRPr lang="de-DE" sz="2000"/>
          </a:p>
          <a:p>
            <a:endParaRPr lang="de-DE" b="1"/>
          </a:p>
        </p:txBody>
      </p:sp>
      <p:sp>
        <p:nvSpPr>
          <p:cNvPr id="137220" name="Rechteck 6"/>
          <p:cNvSpPr>
            <a:spLocks noChangeArrowheads="1"/>
          </p:cNvSpPr>
          <p:nvPr/>
        </p:nvSpPr>
        <p:spPr bwMode="auto">
          <a:xfrm>
            <a:off x="285750" y="3429000"/>
            <a:ext cx="7715250" cy="6461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br>
              <a:rPr lang="de-DE"/>
            </a:br>
            <a:endParaRPr lang="de-DE"/>
          </a:p>
        </p:txBody>
      </p:sp>
      <p:sp>
        <p:nvSpPr>
          <p:cNvPr id="137221" name="Rectangle 3"/>
          <p:cNvSpPr>
            <a:spLocks noChangeArrowheads="1"/>
          </p:cNvSpPr>
          <p:nvPr/>
        </p:nvSpPr>
        <p:spPr bwMode="auto">
          <a:xfrm>
            <a:off x="0" y="163513"/>
            <a:ext cx="1781257"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dirty="0"/>
              <a:t>Stachelbeere</a:t>
            </a:r>
          </a:p>
        </p:txBody>
      </p:sp>
      <p:pic>
        <p:nvPicPr>
          <p:cNvPr id="137222" name="Picture 2" descr="http://www.obstsortendatenbank.de/osdb/sic/deutsche-weissgelbe-stachelbeere_sic_s0.jpg">
            <a:hlinkClick r:id="rId3"/>
          </p:cNvPr>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2555875" y="776288"/>
            <a:ext cx="3887788" cy="55276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9" name="Rechteck 8"/>
          <p:cNvSpPr/>
          <p:nvPr/>
        </p:nvSpPr>
        <p:spPr>
          <a:xfrm>
            <a:off x="5214938" y="6215063"/>
            <a:ext cx="3100387" cy="307975"/>
          </a:xfrm>
          <a:prstGeom prst="rect">
            <a:avLst/>
          </a:prstGeom>
        </p:spPr>
        <p:txBody>
          <a:bodyPr wrap="none">
            <a:spAutoFit/>
          </a:bodyPr>
          <a:lstStyle/>
          <a:p>
            <a:pPr>
              <a:defRPr/>
            </a:pPr>
            <a:r>
              <a:rPr lang="de-DE" sz="1400" dirty="0">
                <a:latin typeface="+mn-lt"/>
                <a:ea typeface="+mn-ea"/>
                <a:cs typeface="Arial" charset="0"/>
              </a:rPr>
              <a:t>Quelle www.obstsortendatenbank.de</a:t>
            </a:r>
          </a:p>
        </p:txBody>
      </p:sp>
    </p:spTree>
    <p:extLst>
      <p:ext uri="{BB962C8B-B14F-4D97-AF65-F5344CB8AC3E}">
        <p14:creationId xmlns:p14="http://schemas.microsoft.com/office/powerpoint/2010/main" val="381092587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1"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43C79C62-BE65-8F40-B92B-5167DBD08917}" type="slidenum">
              <a:rPr lang="de-DE" sz="1400">
                <a:cs typeface="Arial" charset="0"/>
              </a:rPr>
              <a:pPr eaLnBrk="1" hangingPunct="1"/>
              <a:t>66</a:t>
            </a:fld>
            <a:endParaRPr lang="de-DE" sz="1400">
              <a:cs typeface="Arial" charset="0"/>
            </a:endParaRPr>
          </a:p>
        </p:txBody>
      </p:sp>
      <p:sp>
        <p:nvSpPr>
          <p:cNvPr id="133122"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133123" name="Rectangle 3"/>
          <p:cNvSpPr>
            <a:spLocks noChangeArrowheads="1"/>
          </p:cNvSpPr>
          <p:nvPr/>
        </p:nvSpPr>
        <p:spPr bwMode="auto">
          <a:xfrm>
            <a:off x="0" y="163513"/>
            <a:ext cx="3020379"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dirty="0" err="1"/>
              <a:t>Stachelbeere</a:t>
            </a:r>
            <a:r>
              <a:rPr lang="de-DE" sz="2000" b="1" dirty="0" err="1">
                <a:solidFill>
                  <a:srgbClr val="C00000"/>
                </a:solidFill>
              </a:rPr>
              <a:t>Steckbrief</a:t>
            </a:r>
            <a:endParaRPr lang="de-DE" sz="2000" b="1" dirty="0">
              <a:solidFill>
                <a:srgbClr val="C00000"/>
              </a:solidFill>
            </a:endParaRPr>
          </a:p>
        </p:txBody>
      </p:sp>
      <p:sp>
        <p:nvSpPr>
          <p:cNvPr id="133124" name="Rectangle 4"/>
          <p:cNvSpPr>
            <a:spLocks noChangeArrowheads="1"/>
          </p:cNvSpPr>
          <p:nvPr/>
        </p:nvSpPr>
        <p:spPr bwMode="auto">
          <a:xfrm>
            <a:off x="179388" y="836613"/>
            <a:ext cx="8964612" cy="532453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de-DE" sz="2000" b="1" dirty="0"/>
              <a:t>Stachelbeere </a:t>
            </a:r>
            <a:r>
              <a:rPr lang="de-DE" sz="2000" dirty="0"/>
              <a:t>(</a:t>
            </a:r>
            <a:r>
              <a:rPr lang="de-DE" sz="2000" dirty="0" err="1"/>
              <a:t>Ribes</a:t>
            </a:r>
            <a:r>
              <a:rPr lang="de-DE" sz="2000" dirty="0"/>
              <a:t> </a:t>
            </a:r>
            <a:r>
              <a:rPr lang="de-DE" sz="2000" dirty="0" err="1"/>
              <a:t>uva-crispa</a:t>
            </a:r>
            <a:r>
              <a:rPr lang="de-DE" sz="2000" dirty="0"/>
              <a:t>)</a:t>
            </a:r>
          </a:p>
          <a:p>
            <a:endParaRPr lang="de-DE" sz="2000" dirty="0"/>
          </a:p>
          <a:p>
            <a:r>
              <a:rPr lang="de-DE" sz="2000" dirty="0"/>
              <a:t>Herkunft:	</a:t>
            </a:r>
            <a:r>
              <a:rPr lang="de-DE" sz="2000" dirty="0" err="1"/>
              <a:t>eurasiatischen</a:t>
            </a:r>
            <a:r>
              <a:rPr lang="de-DE" sz="2000" dirty="0"/>
              <a:t> Gebiet </a:t>
            </a:r>
          </a:p>
          <a:p>
            <a:r>
              <a:rPr lang="de-DE" sz="2000" dirty="0"/>
              <a:t>Wurzelform:	flach</a:t>
            </a:r>
          </a:p>
          <a:p>
            <a:r>
              <a:rPr lang="de-DE" sz="2000" dirty="0"/>
              <a:t>Alter:		15-20 Jahre (Stämmchen), bis 40 Jahre (Büsche)</a:t>
            </a:r>
          </a:p>
          <a:p>
            <a:r>
              <a:rPr lang="de-DE" sz="2000" dirty="0"/>
              <a:t>Standort:	kühlen, etwas windgeschützt, Halbschatten bis sonnigen 		Bereich, humoser, mittelschwerer , leichter sandiger 			Lehmboden</a:t>
            </a:r>
          </a:p>
          <a:p>
            <a:r>
              <a:rPr lang="de-DE" sz="2000" dirty="0"/>
              <a:t>Ertrag:		3.- 4. Jahr (fruchten am zwei- und dreijährigen Holz),</a:t>
            </a:r>
          </a:p>
          <a:p>
            <a:r>
              <a:rPr lang="de-DE" sz="2000" dirty="0"/>
              <a:t>		Ertrag von Mitte Juni bis Anfang August</a:t>
            </a:r>
          </a:p>
          <a:p>
            <a:r>
              <a:rPr lang="de-DE" sz="2000" dirty="0"/>
              <a:t>Sorten:		ca. 20, Fruchtfarbe rote, weiße, gelbe und grüne; Frucht 			glatte und behaarte Sorten, dornige und </a:t>
            </a:r>
            <a:r>
              <a:rPr lang="de-DE" sz="2000" dirty="0" err="1"/>
              <a:t>unbedornte</a:t>
            </a:r>
            <a:r>
              <a:rPr lang="de-DE" sz="2000" dirty="0"/>
              <a:t> Sorten</a:t>
            </a:r>
          </a:p>
          <a:p>
            <a:r>
              <a:rPr lang="de-DE" sz="2000" dirty="0"/>
              <a:t>Befruchtung:	selbstfruchtbar</a:t>
            </a:r>
          </a:p>
          <a:p>
            <a:r>
              <a:rPr lang="de-DE" sz="2000" dirty="0"/>
              <a:t>Krankheiten:	anfällig für Stachelbeerblattwespe und Amerikanischer 			Stachelbeermehltau</a:t>
            </a:r>
          </a:p>
          <a:p>
            <a:r>
              <a:rPr lang="de-DE" sz="2000" dirty="0"/>
              <a:t>Wuchs:		0,5 bis 1m Höhe, Hochstamm oder Strauch</a:t>
            </a:r>
          </a:p>
          <a:p>
            <a:r>
              <a:rPr lang="de-DE" sz="2000" dirty="0"/>
              <a:t>Fruchtinhalte:	Vitamine C, Kalium, Eisen, Antioxidantien, Ballaststoffe</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69"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2B59337C-041D-AF41-842E-5CBAD43A0F2E}" type="slidenum">
              <a:rPr lang="de-DE" sz="1400">
                <a:cs typeface="Arial" charset="0"/>
              </a:rPr>
              <a:pPr eaLnBrk="1" hangingPunct="1"/>
              <a:t>67</a:t>
            </a:fld>
            <a:endParaRPr lang="de-DE" sz="1400">
              <a:cs typeface="Arial" charset="0"/>
            </a:endParaRPr>
          </a:p>
        </p:txBody>
      </p:sp>
      <p:sp>
        <p:nvSpPr>
          <p:cNvPr id="135170"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135171" name="Rectangle 3"/>
          <p:cNvSpPr>
            <a:spLocks noChangeArrowheads="1"/>
          </p:cNvSpPr>
          <p:nvPr/>
        </p:nvSpPr>
        <p:spPr bwMode="auto">
          <a:xfrm>
            <a:off x="0" y="163513"/>
            <a:ext cx="2593980"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dirty="0" err="1"/>
              <a:t>Stachelbeere</a:t>
            </a:r>
            <a:r>
              <a:rPr lang="de-DE" sz="2000" b="1" dirty="0" err="1">
                <a:solidFill>
                  <a:srgbClr val="C00000"/>
                </a:solidFill>
              </a:rPr>
              <a:t>Sorten</a:t>
            </a:r>
            <a:endParaRPr lang="de-DE" sz="2000" b="1" dirty="0">
              <a:solidFill>
                <a:srgbClr val="C00000"/>
              </a:solidFill>
            </a:endParaRPr>
          </a:p>
        </p:txBody>
      </p:sp>
      <p:graphicFrame>
        <p:nvGraphicFramePr>
          <p:cNvPr id="6" name="Tabelle 5"/>
          <p:cNvGraphicFramePr>
            <a:graphicFrameLocks noGrp="1"/>
          </p:cNvGraphicFramePr>
          <p:nvPr/>
        </p:nvGraphicFramePr>
        <p:xfrm>
          <a:off x="467544" y="836713"/>
          <a:ext cx="8352928" cy="5854598"/>
        </p:xfrm>
        <a:graphic>
          <a:graphicData uri="http://schemas.openxmlformats.org/drawingml/2006/table">
            <a:tbl>
              <a:tblPr/>
              <a:tblGrid>
                <a:gridCol w="2145706">
                  <a:extLst>
                    <a:ext uri="{9D8B030D-6E8A-4147-A177-3AD203B41FA5}">
                      <a16:colId xmlns:a16="http://schemas.microsoft.com/office/drawing/2014/main" val="20000"/>
                    </a:ext>
                  </a:extLst>
                </a:gridCol>
                <a:gridCol w="1609280">
                  <a:extLst>
                    <a:ext uri="{9D8B030D-6E8A-4147-A177-3AD203B41FA5}">
                      <a16:colId xmlns:a16="http://schemas.microsoft.com/office/drawing/2014/main" val="20001"/>
                    </a:ext>
                  </a:extLst>
                </a:gridCol>
                <a:gridCol w="1379383">
                  <a:extLst>
                    <a:ext uri="{9D8B030D-6E8A-4147-A177-3AD203B41FA5}">
                      <a16:colId xmlns:a16="http://schemas.microsoft.com/office/drawing/2014/main" val="20002"/>
                    </a:ext>
                  </a:extLst>
                </a:gridCol>
                <a:gridCol w="3218559">
                  <a:extLst>
                    <a:ext uri="{9D8B030D-6E8A-4147-A177-3AD203B41FA5}">
                      <a16:colId xmlns:a16="http://schemas.microsoft.com/office/drawing/2014/main" val="20003"/>
                    </a:ext>
                  </a:extLst>
                </a:gridCol>
              </a:tblGrid>
              <a:tr h="3530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1" i="0" u="none" strike="noStrike" cap="none" normalizeH="0" baseline="0" dirty="0">
                          <a:ln>
                            <a:noFill/>
                          </a:ln>
                          <a:solidFill>
                            <a:srgbClr val="FFFFFF"/>
                          </a:solidFill>
                          <a:effectLst/>
                          <a:latin typeface="Arial" charset="0"/>
                          <a:ea typeface="ＭＳ Ｐゴシック" charset="0"/>
                          <a:cs typeface="Arial" charset="0"/>
                        </a:rPr>
                        <a:t>Sorten</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1" i="0" u="none" strike="noStrike" cap="none" normalizeH="0" baseline="0" dirty="0">
                          <a:ln>
                            <a:noFill/>
                          </a:ln>
                          <a:solidFill>
                            <a:srgbClr val="FFFFFF"/>
                          </a:solidFill>
                          <a:effectLst/>
                          <a:latin typeface="Arial" charset="0"/>
                          <a:ea typeface="ＭＳ Ｐゴシック" charset="0"/>
                          <a:cs typeface="Arial" charset="0"/>
                        </a:rPr>
                        <a:t>Fruchtfarbe</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1" i="0" u="none" strike="noStrike" cap="none" normalizeH="0" baseline="0" dirty="0">
                          <a:ln>
                            <a:noFill/>
                          </a:ln>
                          <a:solidFill>
                            <a:srgbClr val="FFFFFF"/>
                          </a:solidFill>
                          <a:effectLst/>
                          <a:latin typeface="Arial" charset="0"/>
                          <a:ea typeface="ＭＳ Ｐゴシック" charset="0"/>
                          <a:cs typeface="Arial" charset="0"/>
                        </a:rPr>
                        <a:t>Ertrag</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1" i="0" u="none" strike="noStrike" cap="none" normalizeH="0" baseline="0" dirty="0">
                          <a:ln>
                            <a:noFill/>
                          </a:ln>
                          <a:solidFill>
                            <a:srgbClr val="FFFFFF"/>
                          </a:solidFill>
                          <a:effectLst/>
                          <a:latin typeface="Arial" charset="0"/>
                          <a:ea typeface="ＭＳ Ｐゴシック" charset="0"/>
                          <a:cs typeface="Arial" charset="0"/>
                        </a:rPr>
                        <a:t>Besonderheiten</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extLst>
                  <a:ext uri="{0D108BD9-81ED-4DB2-BD59-A6C34878D82A}">
                    <a16:rowId xmlns:a16="http://schemas.microsoft.com/office/drawing/2014/main" val="10000"/>
                  </a:ext>
                </a:extLst>
              </a:tr>
              <a:tr h="617882">
                <a:tc>
                  <a:txBody>
                    <a:bodyPr/>
                    <a:lstStyle/>
                    <a:p>
                      <a:r>
                        <a:rPr lang="de-DE" sz="1800" dirty="0"/>
                        <a:t>„</a:t>
                      </a:r>
                      <a:r>
                        <a:rPr lang="de-DE" sz="1800" dirty="0" err="1"/>
                        <a:t>Hönings</a:t>
                      </a:r>
                      <a:r>
                        <a:rPr lang="de-DE" sz="1800" dirty="0"/>
                        <a:t> Früheste“</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r>
                        <a:rPr lang="de-DE" sz="1800" dirty="0"/>
                        <a:t>gelb</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r>
                        <a:rPr lang="de-DE" sz="1800" dirty="0"/>
                        <a:t>mittel</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r>
                        <a:rPr lang="de-DE" sz="1800" dirty="0"/>
                        <a:t>sehr früh, sehr süß</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extLst>
                  <a:ext uri="{0D108BD9-81ED-4DB2-BD59-A6C34878D82A}">
                    <a16:rowId xmlns:a16="http://schemas.microsoft.com/office/drawing/2014/main" val="10001"/>
                  </a:ext>
                </a:extLst>
              </a:tr>
              <a:tr h="617882">
                <a:tc>
                  <a:txBody>
                    <a:bodyPr/>
                    <a:lstStyle/>
                    <a:p>
                      <a:r>
                        <a:rPr lang="de-DE" sz="1800" dirty="0"/>
                        <a:t>„</a:t>
                      </a:r>
                      <a:r>
                        <a:rPr lang="de-DE" sz="1800" dirty="0" err="1"/>
                        <a:t>Hinnonmäki</a:t>
                      </a:r>
                      <a:r>
                        <a:rPr lang="de-DE" sz="1800" dirty="0"/>
                        <a:t> rot“</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r>
                        <a:rPr lang="de-DE" sz="1800" dirty="0"/>
                        <a:t>rot</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r>
                        <a:rPr lang="de-DE" sz="1800" dirty="0"/>
                        <a:t>mittel-hoch</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r>
                        <a:rPr lang="de-DE" sz="1800" dirty="0"/>
                        <a:t>spät, süß, hoher Säureanteil</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extLst>
                  <a:ext uri="{0D108BD9-81ED-4DB2-BD59-A6C34878D82A}">
                    <a16:rowId xmlns:a16="http://schemas.microsoft.com/office/drawing/2014/main" val="10002"/>
                  </a:ext>
                </a:extLst>
              </a:tr>
              <a:tr h="3530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a:ln>
                            <a:noFill/>
                          </a:ln>
                          <a:solidFill>
                            <a:srgbClr val="000000"/>
                          </a:solidFill>
                          <a:effectLst/>
                          <a:latin typeface="Arial" charset="0"/>
                          <a:ea typeface="ＭＳ Ｐゴシック" charset="0"/>
                          <a:cs typeface="Arial" charset="0"/>
                        </a:rPr>
                        <a:t>„</a:t>
                      </a:r>
                      <a:r>
                        <a:rPr kumimoji="0" lang="de-DE" sz="1800" b="0" i="0" u="none" strike="noStrike" cap="none" normalizeH="0" baseline="0" dirty="0" err="1">
                          <a:ln>
                            <a:noFill/>
                          </a:ln>
                          <a:solidFill>
                            <a:srgbClr val="000000"/>
                          </a:solidFill>
                          <a:effectLst/>
                          <a:latin typeface="Arial" charset="0"/>
                          <a:ea typeface="ＭＳ Ｐゴシック" charset="0"/>
                          <a:cs typeface="Arial" charset="0"/>
                        </a:rPr>
                        <a:t>Invicta</a:t>
                      </a:r>
                      <a:r>
                        <a:rPr kumimoji="0" lang="de-DE" sz="1800" b="0" i="0" u="none" strike="noStrike" cap="none" normalizeH="0" baseline="0" dirty="0">
                          <a:ln>
                            <a:noFill/>
                          </a:ln>
                          <a:solidFill>
                            <a:srgbClr val="000000"/>
                          </a:solidFill>
                          <a:effectLst/>
                          <a:latin typeface="Arial" charset="0"/>
                          <a:ea typeface="ＭＳ Ｐゴシック" charset="0"/>
                          <a:cs typeface="Arial" charset="0"/>
                        </a:rPr>
                        <a:t>“</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r>
                        <a:rPr lang="de-DE" sz="1800" dirty="0"/>
                        <a:t>hellgrün</a:t>
                      </a:r>
                      <a:r>
                        <a:rPr lang="de-DE" sz="1800" baseline="0" dirty="0"/>
                        <a:t> </a:t>
                      </a:r>
                      <a:endParaRPr lang="de-DE" sz="1800" dirty="0"/>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r>
                        <a:rPr lang="de-DE" sz="1800" dirty="0"/>
                        <a:t>hoch</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r>
                        <a:rPr lang="de-DE" sz="1800" dirty="0"/>
                        <a:t>mittelfrüh, robust, süß säuerlich</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extLst>
                  <a:ext uri="{0D108BD9-81ED-4DB2-BD59-A6C34878D82A}">
                    <a16:rowId xmlns:a16="http://schemas.microsoft.com/office/drawing/2014/main" val="10003"/>
                  </a:ext>
                </a:extLst>
              </a:tr>
              <a:tr h="3530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a:ln>
                            <a:noFill/>
                          </a:ln>
                          <a:solidFill>
                            <a:srgbClr val="000000"/>
                          </a:solidFill>
                          <a:effectLst/>
                          <a:latin typeface="Arial" charset="0"/>
                          <a:ea typeface="ＭＳ Ｐゴシック" charset="0"/>
                          <a:cs typeface="Arial" charset="0"/>
                        </a:rPr>
                        <a:t>„Maiherzog“</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r>
                        <a:rPr lang="de-DE" sz="1800" dirty="0"/>
                        <a:t>dunkelrot</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r>
                        <a:rPr lang="de-DE" sz="1800" dirty="0"/>
                        <a:t>mittel</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r>
                        <a:rPr lang="de-DE" sz="1800" dirty="0"/>
                        <a:t>früh, süßsauer</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extLst>
                  <a:ext uri="{0D108BD9-81ED-4DB2-BD59-A6C34878D82A}">
                    <a16:rowId xmlns:a16="http://schemas.microsoft.com/office/drawing/2014/main" val="10004"/>
                  </a:ext>
                </a:extLst>
              </a:tr>
              <a:tr h="3530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a:ln>
                            <a:noFill/>
                          </a:ln>
                          <a:solidFill>
                            <a:srgbClr val="000000"/>
                          </a:solidFill>
                          <a:effectLst/>
                          <a:latin typeface="Arial" charset="0"/>
                          <a:ea typeface="ＭＳ Ｐゴシック" charset="0"/>
                          <a:cs typeface="Arial" charset="0"/>
                        </a:rPr>
                        <a:t>„</a:t>
                      </a:r>
                      <a:r>
                        <a:rPr kumimoji="0" lang="de-DE" sz="1800" b="0" i="0" u="none" strike="noStrike" cap="none" normalizeH="0" baseline="0" dirty="0" err="1">
                          <a:ln>
                            <a:noFill/>
                          </a:ln>
                          <a:solidFill>
                            <a:srgbClr val="000000"/>
                          </a:solidFill>
                          <a:effectLst/>
                          <a:latin typeface="Arial" charset="0"/>
                          <a:ea typeface="ＭＳ Ｐゴシック" charset="0"/>
                          <a:cs typeface="Arial" charset="0"/>
                        </a:rPr>
                        <a:t>Mucurines</a:t>
                      </a:r>
                      <a:r>
                        <a:rPr kumimoji="0" lang="de-DE" sz="1800" b="0" i="0" u="none" strike="noStrike" cap="none" normalizeH="0" baseline="0" dirty="0">
                          <a:ln>
                            <a:noFill/>
                          </a:ln>
                          <a:solidFill>
                            <a:srgbClr val="000000"/>
                          </a:solidFill>
                          <a:effectLst/>
                          <a:latin typeface="Arial" charset="0"/>
                          <a:ea typeface="ＭＳ Ｐゴシック" charset="0"/>
                          <a:cs typeface="Arial" charset="0"/>
                        </a:rPr>
                        <a:t>“</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r>
                        <a:rPr lang="de-DE" sz="1800" dirty="0"/>
                        <a:t>hellgrün</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r>
                        <a:rPr lang="de-DE" sz="1800" dirty="0"/>
                        <a:t>hoch</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r>
                        <a:rPr lang="de-DE" sz="1800" dirty="0"/>
                        <a:t>spät, süß</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extLst>
                  <a:ext uri="{0D108BD9-81ED-4DB2-BD59-A6C34878D82A}">
                    <a16:rowId xmlns:a16="http://schemas.microsoft.com/office/drawing/2014/main" val="10005"/>
                  </a:ext>
                </a:extLst>
              </a:tr>
              <a:tr h="617882">
                <a:tc>
                  <a:txBody>
                    <a:bodyPr/>
                    <a:lstStyle/>
                    <a:p>
                      <a:r>
                        <a:rPr lang="de-DE" sz="1800" dirty="0"/>
                        <a:t>„Pax“</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r>
                        <a:rPr lang="de-DE" sz="1800" dirty="0"/>
                        <a:t>rot</a:t>
                      </a:r>
                      <a:r>
                        <a:rPr lang="de-DE" sz="1800" baseline="0" dirty="0"/>
                        <a:t> </a:t>
                      </a:r>
                      <a:endParaRPr lang="de-DE" sz="1800" dirty="0"/>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r>
                        <a:rPr lang="de-DE" sz="1800" dirty="0"/>
                        <a:t>mittel-hoch</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r>
                        <a:rPr lang="de-DE" sz="1800" dirty="0"/>
                        <a:t>spät, Dornenlos, wenig Säure, süß</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extLst>
                  <a:ext uri="{0D108BD9-81ED-4DB2-BD59-A6C34878D82A}">
                    <a16:rowId xmlns:a16="http://schemas.microsoft.com/office/drawing/2014/main" val="10006"/>
                  </a:ext>
                </a:extLst>
              </a:tr>
              <a:tr h="353063">
                <a:tc>
                  <a:txBody>
                    <a:bodyPr/>
                    <a:lstStyle/>
                    <a:p>
                      <a:r>
                        <a:rPr lang="de-DE" sz="1800" dirty="0"/>
                        <a:t>„</a:t>
                      </a:r>
                      <a:r>
                        <a:rPr lang="de-DE" sz="1800" dirty="0" err="1"/>
                        <a:t>Redeva</a:t>
                      </a:r>
                      <a:r>
                        <a:rPr lang="de-DE" sz="1800" dirty="0"/>
                        <a:t>“</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r>
                        <a:rPr lang="de-DE" sz="1800" dirty="0"/>
                        <a:t>purpurrot</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r>
                        <a:rPr lang="de-DE" sz="1800" dirty="0"/>
                        <a:t>hoch</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r>
                        <a:rPr lang="de-DE" sz="1800" dirty="0"/>
                        <a:t>spät, Leicht säuerlich</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extLst>
                  <a:ext uri="{0D108BD9-81ED-4DB2-BD59-A6C34878D82A}">
                    <a16:rowId xmlns:a16="http://schemas.microsoft.com/office/drawing/2014/main" val="10007"/>
                  </a:ext>
                </a:extLst>
              </a:tr>
              <a:tr h="617882">
                <a:tc>
                  <a:txBody>
                    <a:bodyPr/>
                    <a:lstStyle/>
                    <a:p>
                      <a:r>
                        <a:rPr lang="de-DE" sz="1800" dirty="0"/>
                        <a:t>„</a:t>
                      </a:r>
                      <a:r>
                        <a:rPr lang="de-DE" sz="1800" dirty="0" err="1"/>
                        <a:t>Remarka</a:t>
                      </a:r>
                      <a:r>
                        <a:rPr lang="de-DE" sz="1800" dirty="0"/>
                        <a:t>“</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r>
                        <a:rPr lang="de-DE" sz="1800" dirty="0"/>
                        <a:t>dunkelrot/</a:t>
                      </a:r>
                    </a:p>
                    <a:p>
                      <a:r>
                        <a:rPr lang="de-DE" sz="1800" dirty="0" err="1"/>
                        <a:t>braunrot</a:t>
                      </a:r>
                      <a:endParaRPr lang="de-DE" sz="1800" dirty="0"/>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r>
                        <a:rPr lang="de-DE" sz="1800" dirty="0"/>
                        <a:t>mittel-hoch</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r>
                        <a:rPr lang="de-DE" sz="1800" dirty="0"/>
                        <a:t>sehr</a:t>
                      </a:r>
                      <a:r>
                        <a:rPr lang="de-DE" sz="1800" baseline="0" dirty="0"/>
                        <a:t> früh (Anfang Juli)</a:t>
                      </a:r>
                      <a:r>
                        <a:rPr lang="de-DE" sz="1800" dirty="0"/>
                        <a:t>, süß</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extLst>
                  <a:ext uri="{0D108BD9-81ED-4DB2-BD59-A6C34878D82A}">
                    <a16:rowId xmlns:a16="http://schemas.microsoft.com/office/drawing/2014/main" val="10008"/>
                  </a:ext>
                </a:extLst>
              </a:tr>
              <a:tr h="617882">
                <a:tc>
                  <a:txBody>
                    <a:bodyPr/>
                    <a:lstStyle/>
                    <a:p>
                      <a:r>
                        <a:rPr lang="de-DE" sz="1800" dirty="0"/>
                        <a:t>„</a:t>
                      </a:r>
                      <a:r>
                        <a:rPr lang="de-DE" sz="1800" dirty="0" err="1"/>
                        <a:t>Resistenta</a:t>
                      </a:r>
                      <a:r>
                        <a:rPr lang="de-DE" sz="1800" dirty="0"/>
                        <a:t>“</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r>
                        <a:rPr lang="de-DE" sz="1800" dirty="0"/>
                        <a:t>gelb</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r>
                        <a:rPr lang="de-DE" sz="1800" dirty="0"/>
                        <a:t>mittel-hoch</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r>
                        <a:rPr lang="de-DE" sz="1800" dirty="0"/>
                        <a:t>spät, süß</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extLst>
                  <a:ext uri="{0D108BD9-81ED-4DB2-BD59-A6C34878D82A}">
                    <a16:rowId xmlns:a16="http://schemas.microsoft.com/office/drawing/2014/main" val="10009"/>
                  </a:ext>
                </a:extLst>
              </a:tr>
              <a:tr h="617882">
                <a:tc>
                  <a:txBody>
                    <a:bodyPr/>
                    <a:lstStyle/>
                    <a:p>
                      <a:r>
                        <a:rPr lang="de-DE" sz="1800" dirty="0"/>
                        <a:t>„</a:t>
                      </a:r>
                      <a:r>
                        <a:rPr lang="de-DE" sz="1800" dirty="0" err="1"/>
                        <a:t>Reverta</a:t>
                      </a:r>
                      <a:r>
                        <a:rPr lang="de-DE" sz="1800" dirty="0"/>
                        <a:t>“</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r>
                        <a:rPr lang="de-DE" sz="1800" dirty="0"/>
                        <a:t>gelbgrün</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r>
                        <a:rPr lang="de-DE" sz="1800" dirty="0"/>
                        <a:t>mittel-hoch</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r>
                        <a:rPr lang="de-DE" sz="1800" dirty="0"/>
                        <a:t>früh, Sehr süß</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extLst>
                  <a:ext uri="{0D108BD9-81ED-4DB2-BD59-A6C34878D82A}">
                    <a16:rowId xmlns:a16="http://schemas.microsoft.com/office/drawing/2014/main" val="10010"/>
                  </a:ext>
                </a:extLst>
              </a:tr>
            </a:tbl>
          </a:graphicData>
        </a:graphic>
      </p:graphicFrame>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69"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2B59337C-041D-AF41-842E-5CBAD43A0F2E}" type="slidenum">
              <a:rPr lang="de-DE" sz="1400">
                <a:cs typeface="Arial" charset="0"/>
              </a:rPr>
              <a:pPr eaLnBrk="1" hangingPunct="1"/>
              <a:t>68</a:t>
            </a:fld>
            <a:endParaRPr lang="de-DE" sz="1400">
              <a:cs typeface="Arial" charset="0"/>
            </a:endParaRPr>
          </a:p>
        </p:txBody>
      </p:sp>
      <p:sp>
        <p:nvSpPr>
          <p:cNvPr id="135170"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graphicFrame>
        <p:nvGraphicFramePr>
          <p:cNvPr id="6" name="Tabelle 5"/>
          <p:cNvGraphicFramePr>
            <a:graphicFrameLocks noGrp="1"/>
          </p:cNvGraphicFramePr>
          <p:nvPr/>
        </p:nvGraphicFramePr>
        <p:xfrm>
          <a:off x="251520" y="836712"/>
          <a:ext cx="8064895" cy="1377205"/>
        </p:xfrm>
        <a:graphic>
          <a:graphicData uri="http://schemas.openxmlformats.org/drawingml/2006/table">
            <a:tbl>
              <a:tblPr/>
              <a:tblGrid>
                <a:gridCol w="1728192">
                  <a:extLst>
                    <a:ext uri="{9D8B030D-6E8A-4147-A177-3AD203B41FA5}">
                      <a16:colId xmlns:a16="http://schemas.microsoft.com/office/drawing/2014/main" val="20000"/>
                    </a:ext>
                  </a:extLst>
                </a:gridCol>
                <a:gridCol w="1577803">
                  <a:extLst>
                    <a:ext uri="{9D8B030D-6E8A-4147-A177-3AD203B41FA5}">
                      <a16:colId xmlns:a16="http://schemas.microsoft.com/office/drawing/2014/main" val="20001"/>
                    </a:ext>
                  </a:extLst>
                </a:gridCol>
                <a:gridCol w="1214447">
                  <a:extLst>
                    <a:ext uri="{9D8B030D-6E8A-4147-A177-3AD203B41FA5}">
                      <a16:colId xmlns:a16="http://schemas.microsoft.com/office/drawing/2014/main" val="20002"/>
                    </a:ext>
                  </a:extLst>
                </a:gridCol>
                <a:gridCol w="3544453">
                  <a:extLst>
                    <a:ext uri="{9D8B030D-6E8A-4147-A177-3AD203B41FA5}">
                      <a16:colId xmlns:a16="http://schemas.microsoft.com/office/drawing/2014/main" val="20003"/>
                    </a:ext>
                  </a:extLst>
                </a:gridCol>
              </a:tblGrid>
              <a:tr h="3714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1" i="0" u="none" strike="noStrike" cap="none" normalizeH="0" baseline="0" dirty="0">
                          <a:ln>
                            <a:noFill/>
                          </a:ln>
                          <a:solidFill>
                            <a:srgbClr val="FFFFFF"/>
                          </a:solidFill>
                          <a:effectLst/>
                          <a:latin typeface="Arial" charset="0"/>
                          <a:ea typeface="ＭＳ Ｐゴシック" charset="0"/>
                          <a:cs typeface="Arial" charset="0"/>
                        </a:rPr>
                        <a:t>Sorten</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1" i="0" u="none" strike="noStrike" cap="none" normalizeH="0" baseline="0" dirty="0">
                          <a:ln>
                            <a:noFill/>
                          </a:ln>
                          <a:solidFill>
                            <a:srgbClr val="FFFFFF"/>
                          </a:solidFill>
                          <a:effectLst/>
                          <a:latin typeface="Arial" charset="0"/>
                          <a:ea typeface="ＭＳ Ｐゴシック" charset="0"/>
                          <a:cs typeface="Arial" charset="0"/>
                        </a:rPr>
                        <a:t>Fruchtfarbe</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1" i="0" u="none" strike="noStrike" cap="none" normalizeH="0" baseline="0" dirty="0">
                          <a:ln>
                            <a:noFill/>
                          </a:ln>
                          <a:solidFill>
                            <a:srgbClr val="FFFFFF"/>
                          </a:solidFill>
                          <a:effectLst/>
                          <a:latin typeface="Arial" charset="0"/>
                          <a:ea typeface="ＭＳ Ｐゴシック" charset="0"/>
                          <a:cs typeface="Arial" charset="0"/>
                        </a:rPr>
                        <a:t>Ertrag</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1" i="0" u="none" strike="noStrike" cap="none" normalizeH="0" baseline="0" dirty="0">
                          <a:ln>
                            <a:noFill/>
                          </a:ln>
                          <a:solidFill>
                            <a:srgbClr val="FFFFFF"/>
                          </a:solidFill>
                          <a:effectLst/>
                          <a:latin typeface="Arial" charset="0"/>
                          <a:ea typeface="ＭＳ Ｐゴシック" charset="0"/>
                          <a:cs typeface="Arial" charset="0"/>
                        </a:rPr>
                        <a:t>Besonderheiten</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extLst>
                  <a:ext uri="{0D108BD9-81ED-4DB2-BD59-A6C34878D82A}">
                    <a16:rowId xmlns:a16="http://schemas.microsoft.com/office/drawing/2014/main" val="10000"/>
                  </a:ext>
                </a:extLst>
              </a:tr>
              <a:tr h="371425">
                <a:tc>
                  <a:txBody>
                    <a:bodyPr/>
                    <a:lstStyle/>
                    <a:p>
                      <a:r>
                        <a:rPr lang="de-DE" sz="1800" dirty="0" err="1"/>
                        <a:t>Rokula</a:t>
                      </a:r>
                      <a:endParaRPr lang="de-DE" sz="1800" dirty="0"/>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r>
                        <a:rPr lang="de-DE" sz="1800" dirty="0"/>
                        <a:t>rot</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r>
                        <a:rPr lang="de-DE" sz="1800" dirty="0"/>
                        <a:t>mittel-hoch</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r>
                        <a:rPr lang="de-DE" sz="1800" dirty="0"/>
                        <a:t>mittelspät, ausgewogenes Aroma</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extLst>
                  <a:ext uri="{0D108BD9-81ED-4DB2-BD59-A6C34878D82A}">
                    <a16:rowId xmlns:a16="http://schemas.microsoft.com/office/drawing/2014/main" val="10001"/>
                  </a:ext>
                </a:extLst>
              </a:tr>
              <a:tr h="365730">
                <a:tc>
                  <a:txBody>
                    <a:bodyPr/>
                    <a:lstStyle/>
                    <a:p>
                      <a:r>
                        <a:rPr lang="de-DE" sz="1800" dirty="0"/>
                        <a:t>Rote Triumph</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r>
                        <a:rPr lang="de-DE" sz="1800" dirty="0"/>
                        <a:t>dunkelrot</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r>
                        <a:rPr lang="de-DE" sz="1800" dirty="0"/>
                        <a:t>hoch</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r>
                        <a:rPr lang="de-DE" sz="1800" dirty="0"/>
                        <a:t>mittelspät, süß</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extLst>
                  <a:ext uri="{0D108BD9-81ED-4DB2-BD59-A6C34878D82A}">
                    <a16:rowId xmlns:a16="http://schemas.microsoft.com/office/drawing/2014/main" val="10002"/>
                  </a:ext>
                </a:extLst>
              </a:tr>
            </a:tbl>
          </a:graphicData>
        </a:graphic>
      </p:graphicFrame>
      <p:sp>
        <p:nvSpPr>
          <p:cNvPr id="2" name="Rectangle 3">
            <a:extLst>
              <a:ext uri="{FF2B5EF4-FFF2-40B4-BE49-F238E27FC236}">
                <a16:creationId xmlns:a16="http://schemas.microsoft.com/office/drawing/2014/main" id="{5116D96C-1268-048E-0175-512EEAC435C0}"/>
              </a:ext>
            </a:extLst>
          </p:cNvPr>
          <p:cNvSpPr>
            <a:spLocks noChangeArrowheads="1"/>
          </p:cNvSpPr>
          <p:nvPr/>
        </p:nvSpPr>
        <p:spPr bwMode="auto">
          <a:xfrm>
            <a:off x="0" y="163513"/>
            <a:ext cx="2593980"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dirty="0" err="1"/>
              <a:t>Stachelbeere</a:t>
            </a:r>
            <a:r>
              <a:rPr lang="de-DE" sz="2000" b="1" dirty="0" err="1">
                <a:solidFill>
                  <a:srgbClr val="C00000"/>
                </a:solidFill>
              </a:rPr>
              <a:t>Sorten</a:t>
            </a:r>
            <a:endParaRPr lang="de-DE" sz="2000" b="1" dirty="0">
              <a:solidFill>
                <a:srgbClr val="C00000"/>
              </a:solidFill>
            </a:endParaRPr>
          </a:p>
        </p:txBody>
      </p:sp>
    </p:spTree>
    <p:extLst>
      <p:ext uri="{BB962C8B-B14F-4D97-AF65-F5344CB8AC3E}">
        <p14:creationId xmlns:p14="http://schemas.microsoft.com/office/powerpoint/2010/main" val="5254099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7" name="Foliennummernplatzhalter 3"/>
          <p:cNvSpPr>
            <a:spLocks noGrp="1"/>
          </p:cNvSpPr>
          <p:nvPr>
            <p:ph type="sldNum" sz="quarter" idx="10"/>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41A0C210-D350-A447-9774-BFC0310CEF05}" type="slidenum">
              <a:rPr lang="de-DE" sz="1400">
                <a:cs typeface="Arial" charset="0"/>
              </a:rPr>
              <a:pPr eaLnBrk="1" hangingPunct="1"/>
              <a:t>69</a:t>
            </a:fld>
            <a:endParaRPr lang="de-DE" sz="1400">
              <a:cs typeface="Arial" charset="0"/>
            </a:endParaRPr>
          </a:p>
        </p:txBody>
      </p:sp>
      <p:sp>
        <p:nvSpPr>
          <p:cNvPr id="147459" name="Rectangle 4"/>
          <p:cNvSpPr>
            <a:spLocks noChangeArrowheads="1"/>
          </p:cNvSpPr>
          <p:nvPr/>
        </p:nvSpPr>
        <p:spPr bwMode="auto">
          <a:xfrm>
            <a:off x="179388" y="836613"/>
            <a:ext cx="8964612" cy="1908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buFontTx/>
              <a:buChar char="-"/>
            </a:pPr>
            <a:endParaRPr lang="de-DE" sz="2000" b="1"/>
          </a:p>
          <a:p>
            <a:endParaRPr lang="de-DE" sz="2000"/>
          </a:p>
          <a:p>
            <a:endParaRPr lang="de-DE" sz="2000"/>
          </a:p>
          <a:p>
            <a:endParaRPr lang="de-DE" sz="2000"/>
          </a:p>
          <a:p>
            <a:endParaRPr lang="de-DE" sz="2000"/>
          </a:p>
          <a:p>
            <a:endParaRPr lang="de-DE" b="1"/>
          </a:p>
        </p:txBody>
      </p:sp>
      <p:sp>
        <p:nvSpPr>
          <p:cNvPr id="147460" name="Rechteck 6"/>
          <p:cNvSpPr>
            <a:spLocks noChangeArrowheads="1"/>
          </p:cNvSpPr>
          <p:nvPr/>
        </p:nvSpPr>
        <p:spPr bwMode="auto">
          <a:xfrm>
            <a:off x="285750" y="3429000"/>
            <a:ext cx="7715250" cy="6461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br>
              <a:rPr lang="de-DE"/>
            </a:br>
            <a:endParaRPr lang="de-DE"/>
          </a:p>
        </p:txBody>
      </p:sp>
      <p:sp>
        <p:nvSpPr>
          <p:cNvPr id="147461" name="Rectangle 3"/>
          <p:cNvSpPr>
            <a:spLocks noChangeArrowheads="1"/>
          </p:cNvSpPr>
          <p:nvPr/>
        </p:nvSpPr>
        <p:spPr bwMode="auto">
          <a:xfrm>
            <a:off x="0" y="163513"/>
            <a:ext cx="1353256"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r>
              <a:rPr lang="de-DE" sz="2000" b="1" dirty="0"/>
              <a:t>Himbeere</a:t>
            </a:r>
          </a:p>
        </p:txBody>
      </p:sp>
      <p:pic>
        <p:nvPicPr>
          <p:cNvPr id="147462" name="Picture 2" descr="http://www.obstsortendatenbank.de/osdb/sic/rote-himbeere_sic_s0.jpg">
            <a:hlinkClick r:id="rId3"/>
          </p:cNvPr>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2411760" y="742776"/>
            <a:ext cx="3795718" cy="537244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Rechteck 8"/>
          <p:cNvSpPr/>
          <p:nvPr/>
        </p:nvSpPr>
        <p:spPr>
          <a:xfrm>
            <a:off x="4067944" y="6150243"/>
            <a:ext cx="2266967" cy="246221"/>
          </a:xfrm>
          <a:prstGeom prst="rect">
            <a:avLst/>
          </a:prstGeom>
        </p:spPr>
        <p:txBody>
          <a:bodyPr wrap="none">
            <a:spAutoFit/>
          </a:bodyPr>
          <a:lstStyle/>
          <a:p>
            <a:pPr>
              <a:defRPr/>
            </a:pPr>
            <a:r>
              <a:rPr lang="de-DE" sz="1000" dirty="0">
                <a:latin typeface="+mn-lt"/>
                <a:ea typeface="+mn-ea"/>
                <a:cs typeface="Arial" charset="0"/>
              </a:rPr>
              <a:t>Quelle www.obstsortendatenbank.de</a:t>
            </a:r>
          </a:p>
        </p:txBody>
      </p:sp>
    </p:spTree>
    <p:extLst>
      <p:ext uri="{BB962C8B-B14F-4D97-AF65-F5344CB8AC3E}">
        <p14:creationId xmlns:p14="http://schemas.microsoft.com/office/powerpoint/2010/main" val="467124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0E59E6EB-27CF-AA4B-9BE2-C07AD1F25344}" type="slidenum">
              <a:rPr lang="de-DE" sz="1400">
                <a:cs typeface="Arial" charset="0"/>
              </a:rPr>
              <a:pPr eaLnBrk="1" hangingPunct="1"/>
              <a:t>7</a:t>
            </a:fld>
            <a:endParaRPr lang="de-DE" sz="1400">
              <a:cs typeface="Arial" charset="0"/>
            </a:endParaRPr>
          </a:p>
        </p:txBody>
      </p:sp>
      <p:sp>
        <p:nvSpPr>
          <p:cNvPr id="33794"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33795" name="Rectangle 3"/>
          <p:cNvSpPr>
            <a:spLocks noChangeArrowheads="1"/>
          </p:cNvSpPr>
          <p:nvPr/>
        </p:nvSpPr>
        <p:spPr bwMode="auto">
          <a:xfrm>
            <a:off x="0" y="163513"/>
            <a:ext cx="825867"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dirty="0"/>
              <a:t>Apfel</a:t>
            </a:r>
          </a:p>
        </p:txBody>
      </p:sp>
      <p:sp>
        <p:nvSpPr>
          <p:cNvPr id="33796" name="Rectangle 4"/>
          <p:cNvSpPr>
            <a:spLocks noChangeArrowheads="1"/>
          </p:cNvSpPr>
          <p:nvPr/>
        </p:nvSpPr>
        <p:spPr bwMode="auto">
          <a:xfrm>
            <a:off x="179388" y="836613"/>
            <a:ext cx="8964612" cy="2216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endParaRPr lang="de-DE" sz="2000"/>
          </a:p>
          <a:p>
            <a:endParaRPr lang="de-DE" sz="2000"/>
          </a:p>
          <a:p>
            <a:endParaRPr lang="de-DE" sz="2000"/>
          </a:p>
          <a:p>
            <a:endParaRPr lang="de-DE" sz="2000"/>
          </a:p>
          <a:p>
            <a:endParaRPr lang="de-DE" sz="2000"/>
          </a:p>
          <a:p>
            <a:endParaRPr lang="de-DE" sz="2000"/>
          </a:p>
          <a:p>
            <a:endParaRPr lang="de-DE" b="1"/>
          </a:p>
        </p:txBody>
      </p:sp>
      <p:pic>
        <p:nvPicPr>
          <p:cNvPr id="33797" name="Picture 2" descr="http://www.obstsortendatenbank.de/osdb/deu/alter_hannoveraner_deu_s0.jp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b="8650"/>
          <a:stretch>
            <a:fillRect/>
          </a:stretch>
        </p:blipFill>
        <p:spPr bwMode="auto">
          <a:xfrm>
            <a:off x="323528" y="963874"/>
            <a:ext cx="7739063" cy="5184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8" name="Rechteck 7"/>
          <p:cNvSpPr/>
          <p:nvPr/>
        </p:nvSpPr>
        <p:spPr>
          <a:xfrm>
            <a:off x="5076056" y="6216650"/>
            <a:ext cx="3100387" cy="307975"/>
          </a:xfrm>
          <a:prstGeom prst="rect">
            <a:avLst/>
          </a:prstGeom>
        </p:spPr>
        <p:txBody>
          <a:bodyPr wrap="none">
            <a:spAutoFit/>
          </a:bodyPr>
          <a:lstStyle/>
          <a:p>
            <a:pPr>
              <a:defRPr/>
            </a:pPr>
            <a:r>
              <a:rPr lang="de-DE" sz="1400" dirty="0">
                <a:latin typeface="+mn-lt"/>
                <a:ea typeface="+mn-ea"/>
                <a:cs typeface="Arial" charset="0"/>
              </a:rPr>
              <a:t>Quelle www.obstsortendatenbank.de</a:t>
            </a:r>
          </a:p>
        </p:txBody>
      </p:sp>
    </p:spTree>
    <p:extLst>
      <p:ext uri="{BB962C8B-B14F-4D97-AF65-F5344CB8AC3E}">
        <p14:creationId xmlns:p14="http://schemas.microsoft.com/office/powerpoint/2010/main" val="267363218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5"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C5DA349D-23A7-C444-8242-FBBBF34D7427}" type="slidenum">
              <a:rPr lang="de-DE" sz="1400">
                <a:cs typeface="Arial" charset="0"/>
              </a:rPr>
              <a:pPr eaLnBrk="1" hangingPunct="1"/>
              <a:t>70</a:t>
            </a:fld>
            <a:endParaRPr lang="de-DE" sz="1400">
              <a:cs typeface="Arial" charset="0"/>
            </a:endParaRPr>
          </a:p>
        </p:txBody>
      </p:sp>
      <p:sp>
        <p:nvSpPr>
          <p:cNvPr id="139266"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139267" name="Rectangle 3"/>
          <p:cNvSpPr>
            <a:spLocks noChangeArrowheads="1"/>
          </p:cNvSpPr>
          <p:nvPr/>
        </p:nvSpPr>
        <p:spPr bwMode="auto">
          <a:xfrm>
            <a:off x="0" y="163513"/>
            <a:ext cx="2592376"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dirty="0" err="1"/>
              <a:t>Himbeere</a:t>
            </a:r>
            <a:r>
              <a:rPr lang="de-DE" sz="2000" b="1" dirty="0" err="1">
                <a:solidFill>
                  <a:srgbClr val="C00000"/>
                </a:solidFill>
              </a:rPr>
              <a:t>Steckbrief</a:t>
            </a:r>
            <a:endParaRPr lang="de-DE" sz="2000" b="1" dirty="0">
              <a:solidFill>
                <a:srgbClr val="C00000"/>
              </a:solidFill>
            </a:endParaRPr>
          </a:p>
        </p:txBody>
      </p:sp>
      <p:sp>
        <p:nvSpPr>
          <p:cNvPr id="139268" name="Rectangle 4"/>
          <p:cNvSpPr>
            <a:spLocks noChangeArrowheads="1"/>
          </p:cNvSpPr>
          <p:nvPr/>
        </p:nvSpPr>
        <p:spPr bwMode="auto">
          <a:xfrm>
            <a:off x="179388" y="836613"/>
            <a:ext cx="8964612" cy="563231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de-DE" sz="2000" b="1" dirty="0"/>
              <a:t>Himbeere </a:t>
            </a:r>
            <a:r>
              <a:rPr lang="de-DE" sz="2000" dirty="0"/>
              <a:t>(</a:t>
            </a:r>
            <a:r>
              <a:rPr lang="de-DE" sz="2000" dirty="0" err="1"/>
              <a:t>Ribes</a:t>
            </a:r>
            <a:r>
              <a:rPr lang="de-DE" sz="2000" dirty="0"/>
              <a:t> </a:t>
            </a:r>
            <a:r>
              <a:rPr lang="de-DE" sz="2000" dirty="0" err="1"/>
              <a:t>idaeus</a:t>
            </a:r>
            <a:r>
              <a:rPr lang="de-DE" sz="2000" dirty="0"/>
              <a:t>)</a:t>
            </a:r>
          </a:p>
          <a:p>
            <a:endParaRPr lang="de-DE" sz="2000" dirty="0"/>
          </a:p>
          <a:p>
            <a:r>
              <a:rPr lang="de-DE" sz="2000" dirty="0"/>
              <a:t>Herkunft:	Mitteleuropa, Westasien und dem westlichen Nordamerika</a:t>
            </a:r>
          </a:p>
          <a:p>
            <a:r>
              <a:rPr lang="de-DE" sz="2000" dirty="0"/>
              <a:t>Pflanzenfamilie:	Rosengewächs, (Sammelsteinfrucht)</a:t>
            </a:r>
          </a:p>
          <a:p>
            <a:r>
              <a:rPr lang="de-DE" sz="2000" dirty="0"/>
              <a:t>Wurzelform:	flach</a:t>
            </a:r>
          </a:p>
          <a:p>
            <a:r>
              <a:rPr lang="de-DE" sz="2000" dirty="0"/>
              <a:t>Alter:		15-20 Jahre</a:t>
            </a:r>
          </a:p>
          <a:p>
            <a:r>
              <a:rPr lang="de-DE" sz="2000" dirty="0"/>
              <a:t>Empfindlich:	gegen Kahlfrost und Sommertrockenheit</a:t>
            </a:r>
          </a:p>
          <a:p>
            <a:r>
              <a:rPr lang="de-DE" sz="2000" dirty="0"/>
              <a:t>Standort:	geschützt, sonnig bis halbschattig, warme Lagen</a:t>
            </a:r>
          </a:p>
          <a:p>
            <a:r>
              <a:rPr lang="de-DE" sz="2000" dirty="0"/>
              <a:t>		durchlässig, humos, leichten, nährstoffreich und feuchten 		Boden, Lehmboden, leicht sauren pH-Wert, </a:t>
            </a:r>
          </a:p>
          <a:p>
            <a:r>
              <a:rPr lang="de-DE" sz="2000" dirty="0"/>
              <a:t>		Oberbodendicke von 30cm, mag eine bedeckte Wurzelzone 		(</a:t>
            </a:r>
            <a:r>
              <a:rPr lang="de-DE" sz="2000" dirty="0" err="1"/>
              <a:t>Mulchschicht</a:t>
            </a:r>
            <a:r>
              <a:rPr lang="de-DE" sz="2000" dirty="0"/>
              <a:t>), empfindlich bei Luftmangel bei den Wurzeln</a:t>
            </a:r>
          </a:p>
          <a:p>
            <a:r>
              <a:rPr lang="de-DE" sz="2000" dirty="0"/>
              <a:t>Ertrag:		ein- und zweijährige Ruten, nach Ertrag absterben, sind gibt 		einmal oder zweimal tragende Sorten</a:t>
            </a:r>
          </a:p>
          <a:p>
            <a:r>
              <a:rPr lang="de-DE" sz="2000" dirty="0"/>
              <a:t>Anbau:		mit und ohne Stützvorrichtung, Abstand in der Reihe von 		40cm</a:t>
            </a:r>
          </a:p>
          <a:p>
            <a:r>
              <a:rPr lang="de-DE" sz="2000" dirty="0"/>
              <a:t>Befruchtung:	selbstfruchtend (werden vom eigenen Pollen befruchtet, bei 		Fremdbefruchtung ist die Fruchtqualität besser)</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5"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C5DA349D-23A7-C444-8242-FBBBF34D7427}" type="slidenum">
              <a:rPr lang="de-DE" sz="1400">
                <a:cs typeface="Arial" charset="0"/>
              </a:rPr>
              <a:pPr eaLnBrk="1" hangingPunct="1"/>
              <a:t>71</a:t>
            </a:fld>
            <a:endParaRPr lang="de-DE" sz="1400">
              <a:cs typeface="Arial" charset="0"/>
            </a:endParaRPr>
          </a:p>
        </p:txBody>
      </p:sp>
      <p:sp>
        <p:nvSpPr>
          <p:cNvPr id="139266"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139268" name="Rectangle 4"/>
          <p:cNvSpPr>
            <a:spLocks noChangeArrowheads="1"/>
          </p:cNvSpPr>
          <p:nvPr/>
        </p:nvSpPr>
        <p:spPr bwMode="auto">
          <a:xfrm>
            <a:off x="179388" y="836613"/>
            <a:ext cx="8964612" cy="563231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de-DE" sz="2000" b="1" dirty="0"/>
              <a:t>Himbeere </a:t>
            </a:r>
            <a:r>
              <a:rPr lang="de-DE" sz="2000" dirty="0"/>
              <a:t>(</a:t>
            </a:r>
            <a:r>
              <a:rPr lang="de-DE" sz="2000" dirty="0" err="1"/>
              <a:t>Ribes</a:t>
            </a:r>
            <a:r>
              <a:rPr lang="de-DE" sz="2000" dirty="0"/>
              <a:t> </a:t>
            </a:r>
            <a:r>
              <a:rPr lang="de-DE" sz="2000" dirty="0" err="1"/>
              <a:t>idaeus</a:t>
            </a:r>
            <a:r>
              <a:rPr lang="de-DE" sz="2000" dirty="0"/>
              <a:t>)</a:t>
            </a:r>
          </a:p>
          <a:p>
            <a:endParaRPr lang="de-DE" sz="2000" dirty="0"/>
          </a:p>
          <a:p>
            <a:r>
              <a:rPr lang="de-DE" sz="2000" dirty="0"/>
              <a:t>Wuchshöhe:	0,5m - 2m</a:t>
            </a:r>
          </a:p>
          <a:p>
            <a:r>
              <a:rPr lang="de-DE" sz="2000" dirty="0"/>
              <a:t>Wuchs:		Die Pflanzen bilden jedes Jahr neue grüne Triebe, die im 		zweiten Jahr verholzen, Früchte tragen und dann absterben.</a:t>
            </a:r>
          </a:p>
          <a:p>
            <a:r>
              <a:rPr lang="de-DE" sz="2000" dirty="0"/>
              <a:t>Ernte:		von Juni bis zum Herbst kann geerntet werden.</a:t>
            </a:r>
          </a:p>
          <a:p>
            <a:r>
              <a:rPr lang="de-DE" sz="2000" dirty="0"/>
              <a:t>Arten:		Sommer- und Herbsthimbeeren, (roten, rosa, gelb und 			violette Beeren), doppelt tragende Sorten, </a:t>
            </a:r>
          </a:p>
          <a:p>
            <a:r>
              <a:rPr lang="de-DE" sz="2000" dirty="0"/>
              <a:t>		Zwerghimbeeren (nur 1m hoch)</a:t>
            </a:r>
          </a:p>
          <a:p>
            <a:r>
              <a:rPr lang="de-DE" sz="2000" dirty="0"/>
              <a:t>Sorten:		ca. 70, die heutigen Sorten stammen aus einer Kreuzung der 		heimischen Himbeere (</a:t>
            </a:r>
            <a:r>
              <a:rPr lang="de-DE" sz="2000" dirty="0" err="1"/>
              <a:t>Rubus</a:t>
            </a:r>
            <a:r>
              <a:rPr lang="de-DE" sz="2000" dirty="0"/>
              <a:t> </a:t>
            </a:r>
            <a:r>
              <a:rPr lang="de-DE" sz="2000" dirty="0" err="1"/>
              <a:t>idaeus</a:t>
            </a:r>
            <a:r>
              <a:rPr lang="de-DE" sz="2000" dirty="0"/>
              <a:t>) und der 				nordamerikanischen Art (</a:t>
            </a:r>
            <a:r>
              <a:rPr lang="de-DE" sz="2000" dirty="0" err="1"/>
              <a:t>Rubus</a:t>
            </a:r>
            <a:r>
              <a:rPr lang="de-DE" sz="2000" dirty="0"/>
              <a:t> </a:t>
            </a:r>
            <a:r>
              <a:rPr lang="de-DE" sz="2000" dirty="0" err="1"/>
              <a:t>strigosus</a:t>
            </a:r>
            <a:r>
              <a:rPr lang="de-DE" sz="2000" dirty="0"/>
              <a:t>) ab.</a:t>
            </a:r>
          </a:p>
          <a:p>
            <a:r>
              <a:rPr lang="de-DE" sz="2000" dirty="0"/>
              <a:t>Schädlinge:	Himbeerkäfer, Himbeergallmücke, Himbeerblütenstecher, 		Rutenkrankheit (Virusinfektion), Himbeermosaik-Komplex</a:t>
            </a:r>
          </a:p>
          <a:p>
            <a:r>
              <a:rPr lang="de-DE" sz="2000" dirty="0"/>
              <a:t>Fruchtinhalt:	Vitamine A, B, C, B, E, Kalium, Kalzium, Magnesium, 			Mangan, Eisen, Antioxidantien, </a:t>
            </a:r>
            <a:r>
              <a:rPr lang="de-DE" sz="2000" dirty="0" err="1"/>
              <a:t>Flavonoide</a:t>
            </a:r>
            <a:r>
              <a:rPr lang="de-DE" sz="2000" dirty="0"/>
              <a:t>, Ballaststoffe</a:t>
            </a:r>
          </a:p>
          <a:p>
            <a:r>
              <a:rPr lang="de-DE" sz="2000" dirty="0"/>
              <a:t>Vermehrung:	durch Wurzelausläufer</a:t>
            </a:r>
          </a:p>
          <a:p>
            <a:endParaRPr lang="de-DE" sz="2000" dirty="0"/>
          </a:p>
        </p:txBody>
      </p:sp>
      <p:sp>
        <p:nvSpPr>
          <p:cNvPr id="2" name="Rectangle 3">
            <a:extLst>
              <a:ext uri="{FF2B5EF4-FFF2-40B4-BE49-F238E27FC236}">
                <a16:creationId xmlns:a16="http://schemas.microsoft.com/office/drawing/2014/main" id="{4BF22ECA-9A24-2DB4-B515-D58989090D63}"/>
              </a:ext>
            </a:extLst>
          </p:cNvPr>
          <p:cNvSpPr>
            <a:spLocks noChangeArrowheads="1"/>
          </p:cNvSpPr>
          <p:nvPr/>
        </p:nvSpPr>
        <p:spPr bwMode="auto">
          <a:xfrm>
            <a:off x="0" y="163513"/>
            <a:ext cx="2592376"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dirty="0" err="1"/>
              <a:t>Himbeere</a:t>
            </a:r>
            <a:r>
              <a:rPr lang="de-DE" sz="2000" b="1" dirty="0" err="1">
                <a:solidFill>
                  <a:srgbClr val="C00000"/>
                </a:solidFill>
              </a:rPr>
              <a:t>Steckbrief</a:t>
            </a:r>
            <a:endParaRPr lang="de-DE" sz="2000" b="1" dirty="0">
              <a:solidFill>
                <a:srgbClr val="C00000"/>
              </a:solidFill>
            </a:endParaRPr>
          </a:p>
        </p:txBody>
      </p:sp>
    </p:spTree>
    <p:extLst>
      <p:ext uri="{BB962C8B-B14F-4D97-AF65-F5344CB8AC3E}">
        <p14:creationId xmlns:p14="http://schemas.microsoft.com/office/powerpoint/2010/main" val="169436114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3"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0A99FDA8-644B-E144-9684-D8FF18F7FDE7}" type="slidenum">
              <a:rPr lang="de-DE" sz="1400">
                <a:cs typeface="Arial" charset="0"/>
              </a:rPr>
              <a:pPr eaLnBrk="1" hangingPunct="1"/>
              <a:t>72</a:t>
            </a:fld>
            <a:endParaRPr lang="de-DE" sz="1400">
              <a:cs typeface="Arial" charset="0"/>
            </a:endParaRPr>
          </a:p>
        </p:txBody>
      </p:sp>
      <p:sp>
        <p:nvSpPr>
          <p:cNvPr id="141314"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141315" name="Rectangle 3"/>
          <p:cNvSpPr>
            <a:spLocks noChangeArrowheads="1"/>
          </p:cNvSpPr>
          <p:nvPr/>
        </p:nvSpPr>
        <p:spPr bwMode="auto">
          <a:xfrm>
            <a:off x="0" y="163513"/>
            <a:ext cx="5500688" cy="400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a:t>Himbeeren nach der Reife/Sorten-Übersicht</a:t>
            </a:r>
          </a:p>
        </p:txBody>
      </p:sp>
      <p:sp>
        <p:nvSpPr>
          <p:cNvPr id="141316" name="Rectangle 4"/>
          <p:cNvSpPr>
            <a:spLocks noChangeArrowheads="1"/>
          </p:cNvSpPr>
          <p:nvPr/>
        </p:nvSpPr>
        <p:spPr bwMode="auto">
          <a:xfrm>
            <a:off x="179388" y="836613"/>
            <a:ext cx="8678862" cy="563231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endParaRPr lang="de-DE" sz="2000" b="1" dirty="0"/>
          </a:p>
          <a:p>
            <a:r>
              <a:rPr lang="de-DE" sz="2000" b="1" dirty="0"/>
              <a:t>Sommerhimbeeren:	</a:t>
            </a:r>
            <a:r>
              <a:rPr lang="de-DE" sz="2000" dirty="0"/>
              <a:t>Tragen ihre </a:t>
            </a:r>
            <a:r>
              <a:rPr lang="de-DE" sz="2000" u="sng" dirty="0"/>
              <a:t>Früchte am vorjährigen Holz </a:t>
            </a:r>
            <a:r>
              <a:rPr lang="de-DE" sz="2000" dirty="0"/>
              <a:t>	 			(zweijährige Ruten); die Ernte fällt meist reichlicher 			aus als bei den Herbsthimbeeren</a:t>
            </a:r>
          </a:p>
          <a:p>
            <a:r>
              <a:rPr lang="de-DE" sz="2000" dirty="0"/>
              <a:t>			abgetragene und überzählige Ruten nach der 				Ernte entfernen, junge Ruten stehen lassen, je 				Pflanze ca. 6 bis 8 Jungruten stehen lassen, Ernte 			im Juni-Juli, Höhe der Ruten: 150cm-250cm, 				Benötigen ein Spalier</a:t>
            </a:r>
          </a:p>
          <a:p>
            <a:r>
              <a:rPr lang="de-DE" sz="2000" b="1" dirty="0"/>
              <a:t>			</a:t>
            </a:r>
            <a:r>
              <a:rPr lang="de-DE" sz="2000" dirty="0"/>
              <a:t>Sorten: z.B. „Tula Magic“, „Meeker“, „</a:t>
            </a:r>
            <a:r>
              <a:rPr lang="de-DE" sz="2000" dirty="0" err="1"/>
              <a:t>Tulameen</a:t>
            </a:r>
            <a:r>
              <a:rPr lang="de-DE" sz="2000" dirty="0"/>
              <a:t>“</a:t>
            </a:r>
          </a:p>
          <a:p>
            <a:endParaRPr lang="de-DE" sz="2000" dirty="0"/>
          </a:p>
          <a:p>
            <a:r>
              <a:rPr lang="de-DE" sz="2000" b="1" dirty="0"/>
              <a:t>Herbsthimbeeren:</a:t>
            </a:r>
            <a:r>
              <a:rPr lang="de-DE" sz="2000" dirty="0"/>
              <a:t>	Tragen ihre </a:t>
            </a:r>
            <a:r>
              <a:rPr lang="de-DE" sz="2000" u="sng" dirty="0"/>
              <a:t>Früchte am diesjährigen Holz </a:t>
            </a:r>
            <a:r>
              <a:rPr lang="de-DE" sz="2000" dirty="0"/>
              <a:t>				(einjährige Ruten); kein Madenbefall</a:t>
            </a:r>
          </a:p>
          <a:p>
            <a:r>
              <a:rPr lang="de-DE" sz="2000" dirty="0"/>
              <a:t>			Rückschnitt aller Ruten im Spätwinter direkt am 				Boden, Ernte ab August bis zum Frost, </a:t>
            </a:r>
          </a:p>
          <a:p>
            <a:r>
              <a:rPr lang="de-DE" sz="2000" dirty="0"/>
              <a:t>			Höhe der Ruten: 120-150cm</a:t>
            </a:r>
          </a:p>
          <a:p>
            <a:r>
              <a:rPr lang="de-DE" sz="2000" b="1" dirty="0"/>
              <a:t>			</a:t>
            </a:r>
            <a:r>
              <a:rPr lang="de-DE" sz="2000" dirty="0"/>
              <a:t>Sorten: z.B. „Goldkind“, „Autumn Bliss“</a:t>
            </a:r>
          </a:p>
          <a:p>
            <a:r>
              <a:rPr lang="de-DE" sz="2000" dirty="0"/>
              <a:t>			„</a:t>
            </a:r>
            <a:r>
              <a:rPr lang="de-DE" sz="2000" dirty="0" err="1"/>
              <a:t>Frambeasy</a:t>
            </a:r>
            <a:r>
              <a:rPr lang="de-DE" sz="2000" dirty="0"/>
              <a:t> </a:t>
            </a:r>
            <a:r>
              <a:rPr lang="de-DE" sz="2000" dirty="0" err="1"/>
              <a:t>Autumn</a:t>
            </a:r>
            <a:r>
              <a:rPr lang="de-DE" sz="2000" dirty="0"/>
              <a:t> Amber“, „Polka“, „“</a:t>
            </a:r>
            <a:r>
              <a:rPr lang="de-DE" sz="2000" dirty="0" err="1"/>
              <a:t>Polana</a:t>
            </a:r>
            <a:r>
              <a:rPr lang="de-DE" sz="2000" dirty="0"/>
              <a:t>“</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3"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0A99FDA8-644B-E144-9684-D8FF18F7FDE7}" type="slidenum">
              <a:rPr lang="de-DE" sz="1400">
                <a:cs typeface="Arial" charset="0"/>
              </a:rPr>
              <a:pPr eaLnBrk="1" hangingPunct="1"/>
              <a:t>73</a:t>
            </a:fld>
            <a:endParaRPr lang="de-DE" sz="1400">
              <a:cs typeface="Arial" charset="0"/>
            </a:endParaRPr>
          </a:p>
        </p:txBody>
      </p:sp>
      <p:sp>
        <p:nvSpPr>
          <p:cNvPr id="141314"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141315" name="Rectangle 3"/>
          <p:cNvSpPr>
            <a:spLocks noChangeArrowheads="1"/>
          </p:cNvSpPr>
          <p:nvPr/>
        </p:nvSpPr>
        <p:spPr bwMode="auto">
          <a:xfrm>
            <a:off x="0" y="163513"/>
            <a:ext cx="5500688" cy="400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a:t>Himbeeren nach der Reife/Sorten-Übersicht</a:t>
            </a:r>
          </a:p>
        </p:txBody>
      </p:sp>
      <p:sp>
        <p:nvSpPr>
          <p:cNvPr id="141316" name="Rectangle 4"/>
          <p:cNvSpPr>
            <a:spLocks noChangeArrowheads="1"/>
          </p:cNvSpPr>
          <p:nvPr/>
        </p:nvSpPr>
        <p:spPr bwMode="auto">
          <a:xfrm>
            <a:off x="179388" y="836613"/>
            <a:ext cx="8678862" cy="532453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endParaRPr lang="de-DE" sz="2000" b="1" dirty="0"/>
          </a:p>
          <a:p>
            <a:r>
              <a:rPr lang="de-DE" sz="2000" b="1" dirty="0"/>
              <a:t>Zweimaltragende Himbeeren: </a:t>
            </a:r>
            <a:r>
              <a:rPr lang="de-DE" sz="2000" dirty="0"/>
              <a:t>Tragen am einjährigen/zweijährigen  Holz, 				Nach der Ernte die jungen Triebe stehen 				lassen, nur die Ruten entfernen die 				             getragen haben, Ernte ab Herbst möglich</a:t>
            </a:r>
          </a:p>
          <a:p>
            <a:r>
              <a:rPr lang="de-DE" sz="2000" b="1" dirty="0"/>
              <a:t>				</a:t>
            </a:r>
            <a:r>
              <a:rPr lang="de-DE" sz="2000" dirty="0"/>
              <a:t>Sorten: „</a:t>
            </a:r>
            <a:r>
              <a:rPr lang="de-DE" sz="2000" dirty="0" err="1"/>
              <a:t>Sugana</a:t>
            </a:r>
            <a:r>
              <a:rPr lang="de-DE" sz="2000" dirty="0"/>
              <a:t>“, „</a:t>
            </a:r>
            <a:r>
              <a:rPr lang="de-DE" sz="2000" dirty="0" err="1"/>
              <a:t>Two-Timer</a:t>
            </a:r>
            <a:r>
              <a:rPr lang="de-DE" sz="2000" dirty="0"/>
              <a:t>“</a:t>
            </a:r>
          </a:p>
          <a:p>
            <a:endParaRPr lang="de-DE" sz="2000" b="1" dirty="0"/>
          </a:p>
          <a:p>
            <a:r>
              <a:rPr lang="de-DE" sz="2000" b="1" dirty="0"/>
              <a:t>Ruten</a:t>
            </a:r>
          </a:p>
          <a:p>
            <a:r>
              <a:rPr lang="de-DE" sz="2000" dirty="0"/>
              <a:t>Die zweijährigen Ruten sterben ab, nachdem sie Früchte getragen haben. Sie müssen nach der Ernte entfernt werden.</a:t>
            </a:r>
          </a:p>
          <a:p>
            <a:endParaRPr lang="de-DE" sz="2000" dirty="0"/>
          </a:p>
          <a:p>
            <a:r>
              <a:rPr lang="de-DE" sz="2000" dirty="0"/>
              <a:t>Die einjährigen Ruten (Ertragsholz) werden bis auf 1m eingekürzt.</a:t>
            </a:r>
          </a:p>
          <a:p>
            <a:endParaRPr lang="de-DE" sz="2000" b="1" dirty="0"/>
          </a:p>
          <a:p>
            <a:r>
              <a:rPr lang="de-DE" sz="2000" b="1" dirty="0"/>
              <a:t>Züchtung aus Sommer- und Herbsthimbeeren</a:t>
            </a:r>
          </a:p>
          <a:p>
            <a:r>
              <a:rPr lang="de-DE" sz="2000" dirty="0"/>
              <a:t>Sorte: „</a:t>
            </a:r>
            <a:r>
              <a:rPr lang="de-DE" sz="2000" dirty="0" err="1"/>
              <a:t>Twotimer</a:t>
            </a:r>
            <a:r>
              <a:rPr lang="de-DE" sz="2000" dirty="0"/>
              <a:t> </a:t>
            </a:r>
            <a:r>
              <a:rPr lang="de-DE" sz="2000" dirty="0" err="1"/>
              <a:t>Sugana</a:t>
            </a:r>
            <a:r>
              <a:rPr lang="de-DE" sz="2000" dirty="0"/>
              <a:t>“ </a:t>
            </a:r>
          </a:p>
          <a:p>
            <a:r>
              <a:rPr lang="de-DE" sz="2000" dirty="0"/>
              <a:t>Ernte: im Juni bis Ende August</a:t>
            </a:r>
          </a:p>
          <a:p>
            <a:r>
              <a:rPr lang="de-DE" sz="2000" dirty="0"/>
              <a:t>Früchte: an einjährigen und an zweijährigen Ruten</a:t>
            </a:r>
          </a:p>
        </p:txBody>
      </p:sp>
    </p:spTree>
    <p:extLst>
      <p:ext uri="{BB962C8B-B14F-4D97-AF65-F5344CB8AC3E}">
        <p14:creationId xmlns:p14="http://schemas.microsoft.com/office/powerpoint/2010/main" val="193282407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1"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5C6E300C-88A3-7D4D-B01D-DA8D24946067}" type="slidenum">
              <a:rPr lang="de-DE" sz="1400">
                <a:cs typeface="Arial" charset="0"/>
              </a:rPr>
              <a:pPr eaLnBrk="1" hangingPunct="1"/>
              <a:t>74</a:t>
            </a:fld>
            <a:endParaRPr lang="de-DE" sz="1400">
              <a:cs typeface="Arial" charset="0"/>
            </a:endParaRPr>
          </a:p>
        </p:txBody>
      </p:sp>
      <p:sp>
        <p:nvSpPr>
          <p:cNvPr id="143362"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143363" name="Rectangle 3"/>
          <p:cNvSpPr>
            <a:spLocks noChangeArrowheads="1"/>
          </p:cNvSpPr>
          <p:nvPr/>
        </p:nvSpPr>
        <p:spPr bwMode="auto">
          <a:xfrm>
            <a:off x="0" y="163513"/>
            <a:ext cx="5500688" cy="400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a:t>Himbeeren nach der Reife/Sorten-Übersicht</a:t>
            </a:r>
          </a:p>
        </p:txBody>
      </p:sp>
      <p:graphicFrame>
        <p:nvGraphicFramePr>
          <p:cNvPr id="6" name="Tabelle 5"/>
          <p:cNvGraphicFramePr>
            <a:graphicFrameLocks noGrp="1"/>
          </p:cNvGraphicFramePr>
          <p:nvPr/>
        </p:nvGraphicFramePr>
        <p:xfrm>
          <a:off x="323528" y="908720"/>
          <a:ext cx="7848872" cy="5272650"/>
        </p:xfrm>
        <a:graphic>
          <a:graphicData uri="http://schemas.openxmlformats.org/drawingml/2006/table">
            <a:tbl>
              <a:tblPr/>
              <a:tblGrid>
                <a:gridCol w="2261540">
                  <a:extLst>
                    <a:ext uri="{9D8B030D-6E8A-4147-A177-3AD203B41FA5}">
                      <a16:colId xmlns:a16="http://schemas.microsoft.com/office/drawing/2014/main" val="20000"/>
                    </a:ext>
                  </a:extLst>
                </a:gridCol>
                <a:gridCol w="1862444">
                  <a:extLst>
                    <a:ext uri="{9D8B030D-6E8A-4147-A177-3AD203B41FA5}">
                      <a16:colId xmlns:a16="http://schemas.microsoft.com/office/drawing/2014/main" val="20001"/>
                    </a:ext>
                  </a:extLst>
                </a:gridCol>
                <a:gridCol w="3724888">
                  <a:extLst>
                    <a:ext uri="{9D8B030D-6E8A-4147-A177-3AD203B41FA5}">
                      <a16:colId xmlns:a16="http://schemas.microsoft.com/office/drawing/2014/main" val="20002"/>
                    </a:ext>
                  </a:extLst>
                </a:gridCol>
              </a:tblGrid>
              <a:tr h="45099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1" i="0" u="none" strike="noStrike" cap="none" normalizeH="0" baseline="0" dirty="0">
                          <a:ln>
                            <a:noFill/>
                          </a:ln>
                          <a:solidFill>
                            <a:srgbClr val="FFFFFF"/>
                          </a:solidFill>
                          <a:effectLst/>
                          <a:latin typeface="Arial" charset="0"/>
                          <a:ea typeface="ＭＳ Ｐゴシック" charset="0"/>
                          <a:cs typeface="Arial" charset="0"/>
                        </a:rPr>
                        <a:t>Sorten</a:t>
                      </a:r>
                    </a:p>
                  </a:txBody>
                  <a:tcPr marL="91435" marR="91435" marT="45692" marB="4569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1" i="0" u="none" strike="noStrike" cap="none" normalizeH="0" baseline="0" dirty="0">
                          <a:ln>
                            <a:noFill/>
                          </a:ln>
                          <a:solidFill>
                            <a:srgbClr val="FFFFFF"/>
                          </a:solidFill>
                          <a:effectLst/>
                          <a:latin typeface="Arial" charset="0"/>
                          <a:ea typeface="ＭＳ Ｐゴシック" charset="0"/>
                          <a:cs typeface="Arial" charset="0"/>
                        </a:rPr>
                        <a:t>Fruchtfarbe</a:t>
                      </a:r>
                    </a:p>
                  </a:txBody>
                  <a:tcPr marL="91435" marR="91435" marT="45692" marB="4569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1" i="0" u="none" strike="noStrike" cap="none" normalizeH="0" baseline="0" dirty="0">
                          <a:ln>
                            <a:noFill/>
                          </a:ln>
                          <a:solidFill>
                            <a:srgbClr val="FFFFFF"/>
                          </a:solidFill>
                          <a:effectLst/>
                          <a:latin typeface="Arial" charset="0"/>
                          <a:ea typeface="ＭＳ Ｐゴシック" charset="0"/>
                          <a:cs typeface="Arial" charset="0"/>
                        </a:rPr>
                        <a:t>Ertrag</a:t>
                      </a:r>
                    </a:p>
                  </a:txBody>
                  <a:tcPr marL="91435" marR="91435" marT="45692" marB="4569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extLst>
                  <a:ext uri="{0D108BD9-81ED-4DB2-BD59-A6C34878D82A}">
                    <a16:rowId xmlns:a16="http://schemas.microsoft.com/office/drawing/2014/main" val="10000"/>
                  </a:ext>
                </a:extLst>
              </a:tr>
              <a:tr h="427785">
                <a:tc>
                  <a:txBody>
                    <a:bodyPr/>
                    <a:lstStyle/>
                    <a:p>
                      <a:r>
                        <a:rPr lang="de-DE" sz="1800" dirty="0"/>
                        <a:t>„Pechs</a:t>
                      </a:r>
                      <a:r>
                        <a:rPr lang="de-DE" sz="1800" baseline="0" dirty="0"/>
                        <a:t> Gigant“</a:t>
                      </a:r>
                      <a:endParaRPr lang="de-DE" sz="1800" dirty="0"/>
                    </a:p>
                  </a:txBody>
                  <a:tcPr marL="91435" marR="91435" marT="45692" marB="4569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r>
                        <a:rPr lang="de-DE" sz="1800" dirty="0"/>
                        <a:t>rot</a:t>
                      </a:r>
                    </a:p>
                  </a:txBody>
                  <a:tcPr marL="91435" marR="91435" marT="45692" marB="4569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r>
                        <a:rPr lang="de-DE" sz="1800" dirty="0"/>
                        <a:t>Juni</a:t>
                      </a:r>
                    </a:p>
                  </a:txBody>
                  <a:tcPr marL="91435" marR="91435" marT="45692" marB="4569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extLst>
                  <a:ext uri="{0D108BD9-81ED-4DB2-BD59-A6C34878D82A}">
                    <a16:rowId xmlns:a16="http://schemas.microsoft.com/office/drawing/2014/main" val="10001"/>
                  </a:ext>
                </a:extLst>
              </a:tr>
              <a:tr h="427785">
                <a:tc>
                  <a:txBody>
                    <a:bodyPr/>
                    <a:lstStyle/>
                    <a:p>
                      <a:r>
                        <a:rPr lang="de-DE" sz="1800" dirty="0"/>
                        <a:t>„</a:t>
                      </a:r>
                      <a:r>
                        <a:rPr lang="de-DE" sz="1800" dirty="0" err="1"/>
                        <a:t>Malling</a:t>
                      </a:r>
                      <a:r>
                        <a:rPr lang="de-DE" sz="1800" baseline="0" dirty="0"/>
                        <a:t> </a:t>
                      </a:r>
                      <a:r>
                        <a:rPr lang="de-DE" sz="1800" baseline="0" dirty="0" err="1"/>
                        <a:t>Jewel</a:t>
                      </a:r>
                      <a:r>
                        <a:rPr lang="de-DE" sz="1800" dirty="0"/>
                        <a:t>“</a:t>
                      </a:r>
                    </a:p>
                  </a:txBody>
                  <a:tcPr marL="91435" marR="91435" marT="45692" marB="4569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r>
                        <a:rPr lang="de-DE" sz="1800" dirty="0"/>
                        <a:t>rot</a:t>
                      </a:r>
                    </a:p>
                  </a:txBody>
                  <a:tcPr marL="91435" marR="91435" marT="45692" marB="4569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r>
                        <a:rPr lang="de-DE" sz="1800" dirty="0"/>
                        <a:t>Juli</a:t>
                      </a:r>
                    </a:p>
                  </a:txBody>
                  <a:tcPr marL="91435" marR="91435" marT="45692" marB="4569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extLst>
                  <a:ext uri="{0D108BD9-81ED-4DB2-BD59-A6C34878D82A}">
                    <a16:rowId xmlns:a16="http://schemas.microsoft.com/office/drawing/2014/main" val="10002"/>
                  </a:ext>
                </a:extLst>
              </a:tr>
              <a:tr h="42778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a:ln>
                            <a:noFill/>
                          </a:ln>
                          <a:solidFill>
                            <a:srgbClr val="000000"/>
                          </a:solidFill>
                          <a:effectLst/>
                          <a:latin typeface="Arial" charset="0"/>
                          <a:ea typeface="ＭＳ Ｐゴシック" charset="0"/>
                          <a:cs typeface="Arial" charset="0"/>
                        </a:rPr>
                        <a:t>„Schönemann“</a:t>
                      </a:r>
                    </a:p>
                  </a:txBody>
                  <a:tcPr marL="91435" marR="91435" marT="45692" marB="4569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r>
                        <a:rPr lang="de-DE" sz="1800" dirty="0"/>
                        <a:t>rot</a:t>
                      </a:r>
                    </a:p>
                  </a:txBody>
                  <a:tcPr marL="91435" marR="91435" marT="45692" marB="4569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r>
                        <a:rPr lang="de-DE" sz="1800" dirty="0"/>
                        <a:t>August/Oktober</a:t>
                      </a:r>
                    </a:p>
                  </a:txBody>
                  <a:tcPr marL="91435" marR="91435" marT="45692" marB="4569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extLst>
                  <a:ext uri="{0D108BD9-81ED-4DB2-BD59-A6C34878D82A}">
                    <a16:rowId xmlns:a16="http://schemas.microsoft.com/office/drawing/2014/main" val="10003"/>
                  </a:ext>
                </a:extLst>
              </a:tr>
              <a:tr h="42778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a:ln>
                            <a:noFill/>
                          </a:ln>
                          <a:solidFill>
                            <a:srgbClr val="000000"/>
                          </a:solidFill>
                          <a:effectLst/>
                          <a:latin typeface="Arial" charset="0"/>
                          <a:ea typeface="ＭＳ Ｐゴシック" charset="0"/>
                          <a:cs typeface="Arial" charset="0"/>
                        </a:rPr>
                        <a:t>„</a:t>
                      </a:r>
                      <a:r>
                        <a:rPr kumimoji="0" lang="de-DE" sz="1800" b="0" i="0" u="none" strike="noStrike" cap="none" normalizeH="0" baseline="0" dirty="0" err="1">
                          <a:ln>
                            <a:noFill/>
                          </a:ln>
                          <a:solidFill>
                            <a:srgbClr val="000000"/>
                          </a:solidFill>
                          <a:effectLst/>
                          <a:latin typeface="Arial" charset="0"/>
                          <a:ea typeface="ＭＳ Ｐゴシック" charset="0"/>
                          <a:cs typeface="Arial" charset="0"/>
                        </a:rPr>
                        <a:t>Autumn</a:t>
                      </a:r>
                      <a:r>
                        <a:rPr kumimoji="0" lang="de-DE" sz="1800" b="0" i="0" u="none" strike="noStrike" cap="none" normalizeH="0" baseline="0" dirty="0">
                          <a:ln>
                            <a:noFill/>
                          </a:ln>
                          <a:solidFill>
                            <a:srgbClr val="000000"/>
                          </a:solidFill>
                          <a:effectLst/>
                          <a:latin typeface="Arial" charset="0"/>
                          <a:ea typeface="ＭＳ Ｐゴシック" charset="0"/>
                          <a:cs typeface="Arial" charset="0"/>
                        </a:rPr>
                        <a:t> Bliss“</a:t>
                      </a:r>
                    </a:p>
                  </a:txBody>
                  <a:tcPr marL="91435" marR="91435" marT="45692" marB="4569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r>
                        <a:rPr lang="de-DE" sz="1800" dirty="0"/>
                        <a:t>rot</a:t>
                      </a:r>
                    </a:p>
                  </a:txBody>
                  <a:tcPr marL="91435" marR="91435" marT="45692" marB="4569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r>
                        <a:rPr lang="de-DE" sz="1800" dirty="0"/>
                        <a:t>August/Oktober</a:t>
                      </a:r>
                    </a:p>
                  </a:txBody>
                  <a:tcPr marL="91435" marR="91435" marT="45692" marB="4569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extLst>
                  <a:ext uri="{0D108BD9-81ED-4DB2-BD59-A6C34878D82A}">
                    <a16:rowId xmlns:a16="http://schemas.microsoft.com/office/drawing/2014/main" val="10004"/>
                  </a:ext>
                </a:extLst>
              </a:tr>
              <a:tr h="42778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a:ln>
                            <a:noFill/>
                          </a:ln>
                          <a:solidFill>
                            <a:srgbClr val="000000"/>
                          </a:solidFill>
                          <a:effectLst/>
                          <a:latin typeface="Arial" charset="0"/>
                          <a:ea typeface="ＭＳ Ｐゴシック" charset="0"/>
                          <a:cs typeface="Arial" charset="0"/>
                        </a:rPr>
                        <a:t>„Fall Gold“</a:t>
                      </a:r>
                    </a:p>
                  </a:txBody>
                  <a:tcPr marL="91435" marR="91435" marT="45692" marB="4569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r>
                        <a:rPr lang="de-DE" sz="1800" dirty="0"/>
                        <a:t>gelb</a:t>
                      </a:r>
                    </a:p>
                  </a:txBody>
                  <a:tcPr marL="91435" marR="91435" marT="45692" marB="4569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r>
                        <a:rPr lang="de-DE" sz="1800" dirty="0"/>
                        <a:t>August</a:t>
                      </a:r>
                    </a:p>
                  </a:txBody>
                  <a:tcPr marL="91435" marR="91435" marT="45692" marB="4569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extLst>
                  <a:ext uri="{0D108BD9-81ED-4DB2-BD59-A6C34878D82A}">
                    <a16:rowId xmlns:a16="http://schemas.microsoft.com/office/drawing/2014/main" val="10005"/>
                  </a:ext>
                </a:extLst>
              </a:tr>
              <a:tr h="427785">
                <a:tc>
                  <a:txBody>
                    <a:bodyPr/>
                    <a:lstStyle/>
                    <a:p>
                      <a:r>
                        <a:rPr lang="de-DE" sz="1800" dirty="0"/>
                        <a:t>„</a:t>
                      </a:r>
                      <a:r>
                        <a:rPr lang="de-DE" sz="1800" dirty="0" err="1"/>
                        <a:t>Cumberland</a:t>
                      </a:r>
                      <a:r>
                        <a:rPr lang="de-DE" sz="1800" dirty="0"/>
                        <a:t>“</a:t>
                      </a:r>
                    </a:p>
                  </a:txBody>
                  <a:tcPr marL="91435" marR="91435" marT="45692" marB="4569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r>
                        <a:rPr lang="de-DE" sz="1800" dirty="0"/>
                        <a:t>schwarz</a:t>
                      </a:r>
                    </a:p>
                  </a:txBody>
                  <a:tcPr marL="91435" marR="91435" marT="45692" marB="4569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r>
                        <a:rPr lang="de-DE" sz="1800" dirty="0"/>
                        <a:t>Juni</a:t>
                      </a:r>
                    </a:p>
                  </a:txBody>
                  <a:tcPr marL="91435" marR="91435" marT="45692" marB="4569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extLst>
                  <a:ext uri="{0D108BD9-81ED-4DB2-BD59-A6C34878D82A}">
                    <a16:rowId xmlns:a16="http://schemas.microsoft.com/office/drawing/2014/main" val="10006"/>
                  </a:ext>
                </a:extLst>
              </a:tr>
              <a:tr h="450990">
                <a:tc>
                  <a:txBody>
                    <a:bodyPr/>
                    <a:lstStyle/>
                    <a:p>
                      <a:r>
                        <a:rPr lang="de-DE" sz="1800" dirty="0"/>
                        <a:t>„</a:t>
                      </a:r>
                      <a:r>
                        <a:rPr lang="de-DE" sz="1800" dirty="0" err="1"/>
                        <a:t>Autumn</a:t>
                      </a:r>
                      <a:r>
                        <a:rPr lang="de-DE" sz="1800" baseline="0" dirty="0"/>
                        <a:t> Amber</a:t>
                      </a:r>
                      <a:r>
                        <a:rPr lang="de-DE" sz="1800" dirty="0"/>
                        <a:t>“</a:t>
                      </a:r>
                    </a:p>
                  </a:txBody>
                  <a:tcPr marL="91435" marR="91435" marT="45692" marB="4569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r>
                        <a:rPr lang="de-DE" sz="1800" dirty="0"/>
                        <a:t>gelb</a:t>
                      </a:r>
                    </a:p>
                  </a:txBody>
                  <a:tcPr marL="91435" marR="91435" marT="45692" marB="4569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r>
                        <a:rPr lang="de-DE" sz="1800" dirty="0"/>
                        <a:t>September/Oktober</a:t>
                      </a:r>
                    </a:p>
                  </a:txBody>
                  <a:tcPr marL="91435" marR="91435" marT="45692" marB="4569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extLst>
                  <a:ext uri="{0D108BD9-81ED-4DB2-BD59-A6C34878D82A}">
                    <a16:rowId xmlns:a16="http://schemas.microsoft.com/office/drawing/2014/main" val="10007"/>
                  </a:ext>
                </a:extLst>
              </a:tr>
              <a:tr h="450990">
                <a:tc>
                  <a:txBody>
                    <a:bodyPr/>
                    <a:lstStyle/>
                    <a:p>
                      <a:r>
                        <a:rPr lang="de-DE" sz="1800" dirty="0"/>
                        <a:t>„</a:t>
                      </a:r>
                      <a:r>
                        <a:rPr lang="de-DE" sz="1800" dirty="0" err="1"/>
                        <a:t>Malling</a:t>
                      </a:r>
                      <a:r>
                        <a:rPr lang="de-DE" sz="1800" dirty="0"/>
                        <a:t> </a:t>
                      </a:r>
                      <a:r>
                        <a:rPr lang="de-DE" sz="1800" dirty="0" err="1"/>
                        <a:t>Promise</a:t>
                      </a:r>
                      <a:r>
                        <a:rPr lang="de-DE" sz="1800" dirty="0"/>
                        <a:t>“</a:t>
                      </a:r>
                    </a:p>
                  </a:txBody>
                  <a:tcPr marL="91435" marR="91435" marT="45692" marB="4569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r>
                        <a:rPr lang="de-DE" sz="1800" dirty="0"/>
                        <a:t>hellrot</a:t>
                      </a:r>
                    </a:p>
                  </a:txBody>
                  <a:tcPr marL="91435" marR="91435" marT="45692" marB="4569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r>
                        <a:rPr lang="de-DE" sz="1800" dirty="0"/>
                        <a:t>Ende Juni</a:t>
                      </a:r>
                    </a:p>
                  </a:txBody>
                  <a:tcPr marL="91435" marR="91435" marT="45692" marB="4569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extLst>
                  <a:ext uri="{0D108BD9-81ED-4DB2-BD59-A6C34878D82A}">
                    <a16:rowId xmlns:a16="http://schemas.microsoft.com/office/drawing/2014/main" val="10008"/>
                  </a:ext>
                </a:extLst>
              </a:tr>
              <a:tr h="450990">
                <a:tc>
                  <a:txBody>
                    <a:bodyPr/>
                    <a:lstStyle/>
                    <a:p>
                      <a:r>
                        <a:rPr lang="de-DE" sz="1800" dirty="0"/>
                        <a:t>„Glen </a:t>
                      </a:r>
                      <a:r>
                        <a:rPr lang="de-DE" sz="1800" dirty="0" err="1"/>
                        <a:t>Ample</a:t>
                      </a:r>
                      <a:r>
                        <a:rPr lang="de-DE" sz="1800" dirty="0"/>
                        <a:t>“</a:t>
                      </a:r>
                    </a:p>
                  </a:txBody>
                  <a:tcPr marL="91435" marR="91435" marT="45692" marB="4569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r>
                        <a:rPr lang="de-DE" sz="1800" dirty="0"/>
                        <a:t>rot</a:t>
                      </a:r>
                    </a:p>
                  </a:txBody>
                  <a:tcPr marL="91435" marR="91435" marT="45692" marB="4569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r>
                        <a:rPr lang="de-DE" sz="1800" dirty="0"/>
                        <a:t>Juli/Oktober</a:t>
                      </a:r>
                    </a:p>
                  </a:txBody>
                  <a:tcPr marL="91435" marR="91435" marT="45692" marB="4569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extLst>
                  <a:ext uri="{0D108BD9-81ED-4DB2-BD59-A6C34878D82A}">
                    <a16:rowId xmlns:a16="http://schemas.microsoft.com/office/drawing/2014/main" val="10009"/>
                  </a:ext>
                </a:extLst>
              </a:tr>
              <a:tr h="450990">
                <a:tc>
                  <a:txBody>
                    <a:bodyPr/>
                    <a:lstStyle/>
                    <a:p>
                      <a:r>
                        <a:rPr lang="de-DE" sz="1800" dirty="0"/>
                        <a:t>„Polka“</a:t>
                      </a:r>
                    </a:p>
                  </a:txBody>
                  <a:tcPr marL="91435" marR="91435" marT="45692" marB="4569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r>
                        <a:rPr lang="de-DE" sz="1800" dirty="0"/>
                        <a:t>dunkelrot</a:t>
                      </a:r>
                    </a:p>
                  </a:txBody>
                  <a:tcPr marL="91435" marR="91435" marT="45692" marB="4569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r>
                        <a:rPr lang="de-DE" sz="1800" dirty="0"/>
                        <a:t>August (zweimal tragend)</a:t>
                      </a:r>
                    </a:p>
                  </a:txBody>
                  <a:tcPr marL="91435" marR="91435" marT="45692" marB="4569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extLst>
                  <a:ext uri="{0D108BD9-81ED-4DB2-BD59-A6C34878D82A}">
                    <a16:rowId xmlns:a16="http://schemas.microsoft.com/office/drawing/2014/main" val="10010"/>
                  </a:ext>
                </a:extLst>
              </a:tr>
              <a:tr h="450990">
                <a:tc>
                  <a:txBody>
                    <a:bodyPr/>
                    <a:lstStyle/>
                    <a:p>
                      <a:r>
                        <a:rPr lang="de-DE" sz="1800" dirty="0"/>
                        <a:t>„</a:t>
                      </a:r>
                      <a:r>
                        <a:rPr lang="de-DE" sz="1800" dirty="0" err="1"/>
                        <a:t>Himbo</a:t>
                      </a:r>
                      <a:r>
                        <a:rPr lang="de-DE" sz="1800" dirty="0"/>
                        <a:t> Top“</a:t>
                      </a:r>
                    </a:p>
                  </a:txBody>
                  <a:tcPr marL="91435" marR="91435" marT="45692" marB="4569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r>
                        <a:rPr lang="de-DE" sz="1800" dirty="0"/>
                        <a:t>rot</a:t>
                      </a:r>
                    </a:p>
                  </a:txBody>
                  <a:tcPr marL="91435" marR="91435" marT="45692" marB="4569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r>
                        <a:rPr lang="de-DE" sz="1800" dirty="0"/>
                        <a:t>September</a:t>
                      </a:r>
                      <a:r>
                        <a:rPr lang="de-DE" sz="1800" baseline="0" dirty="0"/>
                        <a:t> (</a:t>
                      </a:r>
                      <a:r>
                        <a:rPr lang="de-DE" sz="1800" dirty="0"/>
                        <a:t>zweimal tragend)</a:t>
                      </a:r>
                    </a:p>
                  </a:txBody>
                  <a:tcPr marL="91435" marR="91435" marT="45692" marB="4569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extLst>
                  <a:ext uri="{0D108BD9-81ED-4DB2-BD59-A6C34878D82A}">
                    <a16:rowId xmlns:a16="http://schemas.microsoft.com/office/drawing/2014/main" val="10011"/>
                  </a:ext>
                </a:extLst>
              </a:tr>
            </a:tbl>
          </a:graphicData>
        </a:graphic>
      </p:graphicFrame>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09"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9630C31F-166B-6548-952F-023096DF4309}" type="slidenum">
              <a:rPr lang="de-DE" sz="1400">
                <a:cs typeface="Arial" charset="0"/>
              </a:rPr>
              <a:pPr eaLnBrk="1" hangingPunct="1"/>
              <a:t>75</a:t>
            </a:fld>
            <a:endParaRPr lang="de-DE" sz="1400">
              <a:cs typeface="Arial" charset="0"/>
            </a:endParaRPr>
          </a:p>
        </p:txBody>
      </p:sp>
      <p:sp>
        <p:nvSpPr>
          <p:cNvPr id="145410"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145411" name="Rectangle 3"/>
          <p:cNvSpPr>
            <a:spLocks noChangeArrowheads="1"/>
          </p:cNvSpPr>
          <p:nvPr/>
        </p:nvSpPr>
        <p:spPr bwMode="auto">
          <a:xfrm>
            <a:off x="0" y="163513"/>
            <a:ext cx="2122697"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dirty="0" err="1"/>
              <a:t>Himbeere</a:t>
            </a:r>
            <a:r>
              <a:rPr lang="de-DE" sz="2000" b="1" dirty="0" err="1">
                <a:solidFill>
                  <a:srgbClr val="C00000"/>
                </a:solidFill>
              </a:rPr>
              <a:t>Pflege</a:t>
            </a:r>
            <a:endParaRPr lang="de-DE" sz="2000" b="1" dirty="0">
              <a:solidFill>
                <a:srgbClr val="C00000"/>
              </a:solidFill>
            </a:endParaRPr>
          </a:p>
        </p:txBody>
      </p:sp>
      <p:sp>
        <p:nvSpPr>
          <p:cNvPr id="145412" name="Rectangle 4"/>
          <p:cNvSpPr>
            <a:spLocks noChangeArrowheads="1"/>
          </p:cNvSpPr>
          <p:nvPr/>
        </p:nvSpPr>
        <p:spPr bwMode="auto">
          <a:xfrm>
            <a:off x="179388" y="836613"/>
            <a:ext cx="8678862" cy="563231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endParaRPr lang="de-DE" sz="2000" u="sng" dirty="0"/>
          </a:p>
          <a:p>
            <a:r>
              <a:rPr lang="de-DE" sz="2000" u="sng" dirty="0"/>
              <a:t>Beim Schnitt sollten 6 bis 8 Ruten</a:t>
            </a:r>
            <a:r>
              <a:rPr lang="de-DE" sz="2000" dirty="0"/>
              <a:t> je Mutterpflanze stehen bleiben.</a:t>
            </a:r>
          </a:p>
          <a:p>
            <a:r>
              <a:rPr lang="de-DE" sz="2000" dirty="0"/>
              <a:t>Sommersorten werden je nach Boden zwischen 20 und 50cm herunter geschnitten. Bei den </a:t>
            </a:r>
            <a:r>
              <a:rPr lang="de-DE" sz="2000" u="sng" dirty="0"/>
              <a:t>Sommersorten</a:t>
            </a:r>
            <a:r>
              <a:rPr lang="de-DE" sz="2000" dirty="0"/>
              <a:t> entfernt man nach der Ernte alle zweijährigen abgetragenen, kranken und schwachen Ruten. </a:t>
            </a:r>
          </a:p>
          <a:p>
            <a:r>
              <a:rPr lang="de-DE" sz="2000" u="sng" dirty="0"/>
              <a:t>Herbstsorten</a:t>
            </a:r>
            <a:r>
              <a:rPr lang="de-DE" sz="2000" dirty="0"/>
              <a:t> werden bodennah abgeschnitten.</a:t>
            </a:r>
          </a:p>
          <a:p>
            <a:endParaRPr lang="de-DE" sz="2000" dirty="0"/>
          </a:p>
          <a:p>
            <a:r>
              <a:rPr lang="de-DE" sz="2000" dirty="0"/>
              <a:t>Bei kaum einer anderen Obstart wirkt sich die </a:t>
            </a:r>
            <a:r>
              <a:rPr lang="de-DE" sz="2000" u="sng" dirty="0"/>
              <a:t>Bodenbedeckung</a:t>
            </a:r>
            <a:r>
              <a:rPr lang="de-DE" sz="2000" dirty="0"/>
              <a:t> so vorteilhaft auf die Entwicklung der Pflanzen aus, wie bei der Himbeere.</a:t>
            </a:r>
          </a:p>
          <a:p>
            <a:r>
              <a:rPr lang="de-DE" sz="2000" dirty="0"/>
              <a:t>Als ursprüngliche Wildpflanze liebt sie eine gleichmäßige Bodenfeuchtigkeit und recht viel Humus. </a:t>
            </a:r>
          </a:p>
          <a:p>
            <a:r>
              <a:rPr lang="de-DE" sz="2000" dirty="0"/>
              <a:t>Die Bodenbedeckung schütz die Pflanzung vor dem bekannten Himbeerrutensterben, vor Frostschäden und Unkrautwuchs. </a:t>
            </a:r>
          </a:p>
          <a:p>
            <a:endParaRPr lang="de-DE" sz="2000" dirty="0"/>
          </a:p>
          <a:p>
            <a:r>
              <a:rPr lang="de-DE" sz="2000" dirty="0"/>
              <a:t>Schnitt:		kurzlebige Ruten müssen nach der Ernte abgeschnitten 			werden</a:t>
            </a:r>
          </a:p>
          <a:p>
            <a:endParaRPr lang="de-DE" sz="2000" dirty="0"/>
          </a:p>
          <a:p>
            <a:r>
              <a:rPr lang="de-DE" sz="2000" dirty="0"/>
              <a:t>Die Ernteleistung liegt bei 100m² Pflanzen ca. 40-50kg Früchte.</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9505" name="Inhaltsplatzhalter 4" descr="Bild 789 Kopie.jpg"/>
          <p:cNvPicPr>
            <a:picLocks noGrp="1" noChangeAspect="1"/>
          </p:cNvPicPr>
          <p:nvPr>
            <p:ph idx="1"/>
          </p:nvPr>
        </p:nvPicPr>
        <p:blipFill>
          <a:blip r:embed="rId2" cstate="email">
            <a:extLst>
              <a:ext uri="{28A0092B-C50C-407E-A947-70E740481C1C}">
                <a14:useLocalDpi xmlns:a14="http://schemas.microsoft.com/office/drawing/2010/main" val="0"/>
              </a:ext>
            </a:extLst>
          </a:blip>
          <a:srcRect t="13336" b="13336"/>
          <a:stretch>
            <a:fillRect/>
          </a:stretch>
        </p:blipFill>
        <p:spPr bwMode="auto">
          <a:xfrm>
            <a:off x="219075" y="1052513"/>
            <a:ext cx="7773988" cy="5092700"/>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49506"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47B8C614-91A7-CC45-984C-D39EC67FB4F4}" type="slidenum">
              <a:rPr lang="de-DE" sz="1400">
                <a:cs typeface="Arial" charset="0"/>
              </a:rPr>
              <a:pPr eaLnBrk="1" hangingPunct="1"/>
              <a:t>76</a:t>
            </a:fld>
            <a:endParaRPr lang="de-DE" sz="1400">
              <a:cs typeface="Arial" charset="0"/>
            </a:endParaRPr>
          </a:p>
        </p:txBody>
      </p:sp>
      <p:sp>
        <p:nvSpPr>
          <p:cNvPr id="149507"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149508" name="Rectangle 3"/>
          <p:cNvSpPr>
            <a:spLocks noChangeArrowheads="1"/>
          </p:cNvSpPr>
          <p:nvPr/>
        </p:nvSpPr>
        <p:spPr bwMode="auto">
          <a:xfrm>
            <a:off x="0" y="163513"/>
            <a:ext cx="1353256"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dirty="0"/>
              <a:t>Himbeere</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7"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5D3BF6BB-CDA8-D14F-8BF0-0C35CB7748BB}" type="slidenum">
              <a:rPr lang="de-DE" sz="1400">
                <a:cs typeface="Arial" charset="0"/>
              </a:rPr>
              <a:pPr eaLnBrk="1" hangingPunct="1"/>
              <a:t>77</a:t>
            </a:fld>
            <a:endParaRPr lang="de-DE" sz="1400">
              <a:cs typeface="Arial" charset="0"/>
            </a:endParaRPr>
          </a:p>
        </p:txBody>
      </p:sp>
      <p:sp>
        <p:nvSpPr>
          <p:cNvPr id="152578"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152579" name="Rectangle 4"/>
          <p:cNvSpPr>
            <a:spLocks noChangeArrowheads="1"/>
          </p:cNvSpPr>
          <p:nvPr/>
        </p:nvSpPr>
        <p:spPr bwMode="auto">
          <a:xfrm>
            <a:off x="179388" y="836613"/>
            <a:ext cx="8964612" cy="19081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a:buFontTx/>
              <a:buChar char="-"/>
            </a:pPr>
            <a:endParaRPr lang="de-DE" sz="2000" b="1"/>
          </a:p>
          <a:p>
            <a:endParaRPr lang="de-DE" sz="2000"/>
          </a:p>
          <a:p>
            <a:endParaRPr lang="de-DE" sz="2000"/>
          </a:p>
          <a:p>
            <a:endParaRPr lang="de-DE" sz="2000"/>
          </a:p>
          <a:p>
            <a:endParaRPr lang="de-DE" sz="2000"/>
          </a:p>
          <a:p>
            <a:endParaRPr lang="de-DE" b="1"/>
          </a:p>
        </p:txBody>
      </p:sp>
      <p:sp>
        <p:nvSpPr>
          <p:cNvPr id="152580" name="Rechteck 6"/>
          <p:cNvSpPr>
            <a:spLocks noChangeArrowheads="1"/>
          </p:cNvSpPr>
          <p:nvPr/>
        </p:nvSpPr>
        <p:spPr bwMode="auto">
          <a:xfrm>
            <a:off x="285750" y="3429000"/>
            <a:ext cx="7715250" cy="6461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br>
              <a:rPr lang="de-DE"/>
            </a:br>
            <a:endParaRPr lang="de-DE"/>
          </a:p>
        </p:txBody>
      </p:sp>
      <p:sp>
        <p:nvSpPr>
          <p:cNvPr id="152581" name="Rectangle 3"/>
          <p:cNvSpPr>
            <a:spLocks noChangeArrowheads="1"/>
          </p:cNvSpPr>
          <p:nvPr/>
        </p:nvSpPr>
        <p:spPr bwMode="auto">
          <a:xfrm>
            <a:off x="0" y="163513"/>
            <a:ext cx="1539204"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dirty="0"/>
              <a:t>Brombeere</a:t>
            </a:r>
          </a:p>
        </p:txBody>
      </p:sp>
      <p:pic>
        <p:nvPicPr>
          <p:cNvPr id="152582" name="Picture 2" descr="http://www.obstsortendatenbank.de/osdb/sic/deutsche-brombeere_sic_s0.jpg">
            <a:hlinkClick r:id="rId3"/>
          </p:cNvPr>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2627313" y="765175"/>
            <a:ext cx="3889375" cy="55276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9" name="Rechteck 8"/>
          <p:cNvSpPr/>
          <p:nvPr/>
        </p:nvSpPr>
        <p:spPr>
          <a:xfrm>
            <a:off x="5214938" y="6215063"/>
            <a:ext cx="3100387" cy="307975"/>
          </a:xfrm>
          <a:prstGeom prst="rect">
            <a:avLst/>
          </a:prstGeom>
        </p:spPr>
        <p:txBody>
          <a:bodyPr wrap="none">
            <a:spAutoFit/>
          </a:bodyPr>
          <a:lstStyle/>
          <a:p>
            <a:pPr>
              <a:defRPr/>
            </a:pPr>
            <a:r>
              <a:rPr lang="de-DE" sz="1400" dirty="0">
                <a:latin typeface="+mn-lt"/>
                <a:ea typeface="+mn-ea"/>
                <a:cs typeface="Arial" charset="0"/>
              </a:rPr>
              <a:t>Quelle www.obstsortendatenbank.de</a:t>
            </a:r>
          </a:p>
        </p:txBody>
      </p:sp>
    </p:spTree>
    <p:extLst>
      <p:ext uri="{BB962C8B-B14F-4D97-AF65-F5344CB8AC3E}">
        <p14:creationId xmlns:p14="http://schemas.microsoft.com/office/powerpoint/2010/main" val="103471759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29"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6501266A-CA29-E84C-B8C3-1D56C5323944}" type="slidenum">
              <a:rPr lang="de-DE" sz="1400">
                <a:cs typeface="Arial" charset="0"/>
              </a:rPr>
              <a:pPr eaLnBrk="1" hangingPunct="1"/>
              <a:t>78</a:t>
            </a:fld>
            <a:endParaRPr lang="de-DE" sz="1400">
              <a:cs typeface="Arial" charset="0"/>
            </a:endParaRPr>
          </a:p>
        </p:txBody>
      </p:sp>
      <p:sp>
        <p:nvSpPr>
          <p:cNvPr id="150530"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150531" name="Rectangle 3"/>
          <p:cNvSpPr>
            <a:spLocks noChangeArrowheads="1"/>
          </p:cNvSpPr>
          <p:nvPr/>
        </p:nvSpPr>
        <p:spPr bwMode="auto">
          <a:xfrm>
            <a:off x="0" y="163513"/>
            <a:ext cx="2778325"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dirty="0" err="1"/>
              <a:t>Brombeere</a:t>
            </a:r>
            <a:r>
              <a:rPr lang="de-DE" sz="2000" b="1" dirty="0" err="1">
                <a:solidFill>
                  <a:srgbClr val="C00000"/>
                </a:solidFill>
              </a:rPr>
              <a:t>Steckbrief</a:t>
            </a:r>
            <a:endParaRPr lang="de-DE" sz="2000" b="1" dirty="0">
              <a:solidFill>
                <a:srgbClr val="C00000"/>
              </a:solidFill>
            </a:endParaRPr>
          </a:p>
        </p:txBody>
      </p:sp>
      <p:sp>
        <p:nvSpPr>
          <p:cNvPr id="150532" name="Rectangle 4"/>
          <p:cNvSpPr>
            <a:spLocks noChangeArrowheads="1"/>
          </p:cNvSpPr>
          <p:nvPr/>
        </p:nvSpPr>
        <p:spPr bwMode="auto">
          <a:xfrm>
            <a:off x="179388" y="836613"/>
            <a:ext cx="8964612" cy="563231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de-DE" sz="2000" b="1" dirty="0"/>
              <a:t>Brombeere </a:t>
            </a:r>
            <a:r>
              <a:rPr lang="de-DE" sz="2000" dirty="0"/>
              <a:t>(</a:t>
            </a:r>
            <a:r>
              <a:rPr lang="de-DE" sz="2000" dirty="0" err="1"/>
              <a:t>Rubus</a:t>
            </a:r>
            <a:r>
              <a:rPr lang="de-DE" sz="2000" dirty="0"/>
              <a:t> </a:t>
            </a:r>
            <a:r>
              <a:rPr lang="de-DE" sz="2000" dirty="0" err="1"/>
              <a:t>fruticosus</a:t>
            </a:r>
            <a:r>
              <a:rPr lang="de-DE" sz="2000" dirty="0"/>
              <a:t>, </a:t>
            </a:r>
            <a:r>
              <a:rPr lang="de-DE" sz="2000" dirty="0" err="1"/>
              <a:t>Rubus</a:t>
            </a:r>
            <a:r>
              <a:rPr lang="de-DE" sz="2000" dirty="0"/>
              <a:t> </a:t>
            </a:r>
            <a:r>
              <a:rPr lang="de-DE" sz="2000" dirty="0" err="1"/>
              <a:t>sectio</a:t>
            </a:r>
            <a:r>
              <a:rPr lang="de-DE" sz="2000" dirty="0"/>
              <a:t> </a:t>
            </a:r>
            <a:r>
              <a:rPr lang="de-DE" sz="2000" dirty="0" err="1"/>
              <a:t>rubus</a:t>
            </a:r>
            <a:r>
              <a:rPr lang="de-DE" sz="2000" dirty="0"/>
              <a:t>)</a:t>
            </a:r>
          </a:p>
          <a:p>
            <a:endParaRPr lang="de-DE" sz="2000" dirty="0"/>
          </a:p>
          <a:p>
            <a:r>
              <a:rPr lang="de-DE" sz="2000" dirty="0"/>
              <a:t>Herkunft:	nördlichen gemäßigten Zone</a:t>
            </a:r>
          </a:p>
          <a:p>
            <a:r>
              <a:rPr lang="de-DE" sz="2000" dirty="0"/>
              <a:t>Wurzelform:	flach</a:t>
            </a:r>
          </a:p>
          <a:p>
            <a:r>
              <a:rPr lang="de-DE" sz="2000" dirty="0"/>
              <a:t>Alter:		15-20 Jahre</a:t>
            </a:r>
          </a:p>
          <a:p>
            <a:r>
              <a:rPr lang="de-DE" sz="2000" dirty="0"/>
              <a:t>Standort:	warme, freie, windgeschützte Lage, sonnige Standorte</a:t>
            </a:r>
          </a:p>
          <a:p>
            <a:r>
              <a:rPr lang="de-DE" sz="2000" dirty="0"/>
              <a:t>		geringe Ansprüche, besonders in Lehmböden, 				Bodenbedeckung ist ratsam</a:t>
            </a:r>
          </a:p>
          <a:p>
            <a:r>
              <a:rPr lang="de-DE" sz="2000" dirty="0"/>
              <a:t>Ertrag:		Sie tragen an den Ruten, die im vorangegangenen Jahr 			gewachsen sind</a:t>
            </a:r>
          </a:p>
          <a:p>
            <a:r>
              <a:rPr lang="de-DE" sz="2000" dirty="0"/>
              <a:t>Befruchtung:	selbstfruchtbar, fruchtet immer an den Ruten des Vorjahres</a:t>
            </a:r>
          </a:p>
          <a:p>
            <a:r>
              <a:rPr lang="de-DE" sz="2000" dirty="0"/>
              <a:t>Sorten:		ca. 20, es gibt aufrecht wachsende und rankende Sorten;</a:t>
            </a:r>
          </a:p>
          <a:p>
            <a:r>
              <a:rPr lang="de-DE" sz="2000" dirty="0"/>
              <a:t>		</a:t>
            </a:r>
            <a:r>
              <a:rPr lang="de-DE" sz="2000" u="sng" dirty="0"/>
              <a:t>bei den rankenden Sorten gibt es:</a:t>
            </a:r>
          </a:p>
          <a:p>
            <a:r>
              <a:rPr lang="de-DE" sz="2000" dirty="0"/>
              <a:t>		bestachelte Sorten: „Theodor Reimers“ und </a:t>
            </a:r>
          </a:p>
          <a:p>
            <a:r>
              <a:rPr lang="de-DE" sz="2000" dirty="0"/>
              <a:t>		stachellose Sorten: („</a:t>
            </a:r>
            <a:r>
              <a:rPr lang="de-DE" sz="2000" dirty="0" err="1"/>
              <a:t>Thornless</a:t>
            </a:r>
            <a:r>
              <a:rPr lang="de-DE" sz="2000" dirty="0"/>
              <a:t>“, „</a:t>
            </a:r>
            <a:r>
              <a:rPr lang="de-DE" sz="2000" dirty="0" err="1"/>
              <a:t>Navaho</a:t>
            </a:r>
            <a:r>
              <a:rPr lang="de-DE" sz="2000" dirty="0"/>
              <a:t>“), „Hull </a:t>
            </a:r>
            <a:r>
              <a:rPr lang="de-DE" sz="2000" dirty="0" err="1"/>
              <a:t>Thornless</a:t>
            </a:r>
            <a:r>
              <a:rPr lang="de-DE" sz="2000" dirty="0"/>
              <a:t>“,</a:t>
            </a:r>
          </a:p>
          <a:p>
            <a:r>
              <a:rPr lang="de-DE" sz="2000" dirty="0"/>
              <a:t>		„Dirksen </a:t>
            </a:r>
            <a:r>
              <a:rPr lang="de-DE" sz="2000" dirty="0" err="1"/>
              <a:t>Thornless</a:t>
            </a:r>
            <a:r>
              <a:rPr lang="de-DE" sz="2000" dirty="0"/>
              <a:t>“, „Loch Ness“</a:t>
            </a:r>
          </a:p>
          <a:p>
            <a:r>
              <a:rPr lang="de-DE" sz="2000" dirty="0"/>
              <a:t>		</a:t>
            </a:r>
            <a:r>
              <a:rPr lang="de-DE" sz="2000" u="sng" dirty="0"/>
              <a:t>bei den 	aufrecht wachsenden Sorten gibt es:</a:t>
            </a:r>
          </a:p>
          <a:p>
            <a:r>
              <a:rPr lang="de-DE" sz="2000" dirty="0"/>
              <a:t>		„</a:t>
            </a:r>
            <a:r>
              <a:rPr lang="de-DE" sz="2000" dirty="0" err="1"/>
              <a:t>Navaho</a:t>
            </a:r>
            <a:r>
              <a:rPr lang="de-DE" sz="2000" dirty="0"/>
              <a:t>“ und „</a:t>
            </a:r>
            <a:r>
              <a:rPr lang="de-DE" sz="2000" dirty="0" err="1"/>
              <a:t>Choctaw</a:t>
            </a:r>
            <a:r>
              <a:rPr lang="de-DE" sz="2000" dirty="0"/>
              <a:t>“</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29"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6501266A-CA29-E84C-B8C3-1D56C5323944}" type="slidenum">
              <a:rPr lang="de-DE" sz="1400">
                <a:cs typeface="Arial" charset="0"/>
              </a:rPr>
              <a:pPr eaLnBrk="1" hangingPunct="1"/>
              <a:t>79</a:t>
            </a:fld>
            <a:endParaRPr lang="de-DE" sz="1400">
              <a:cs typeface="Arial" charset="0"/>
            </a:endParaRPr>
          </a:p>
        </p:txBody>
      </p:sp>
      <p:sp>
        <p:nvSpPr>
          <p:cNvPr id="150530"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150532" name="Rectangle 4"/>
          <p:cNvSpPr>
            <a:spLocks noChangeArrowheads="1"/>
          </p:cNvSpPr>
          <p:nvPr/>
        </p:nvSpPr>
        <p:spPr bwMode="auto">
          <a:xfrm>
            <a:off x="179388" y="836613"/>
            <a:ext cx="8964612" cy="409342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de-DE" sz="2000" b="1" dirty="0"/>
              <a:t>Brombeere </a:t>
            </a:r>
            <a:r>
              <a:rPr lang="de-DE" sz="2000" dirty="0"/>
              <a:t>(</a:t>
            </a:r>
            <a:r>
              <a:rPr lang="de-DE" sz="2000" dirty="0" err="1"/>
              <a:t>Rubus</a:t>
            </a:r>
            <a:r>
              <a:rPr lang="de-DE" sz="2000" dirty="0"/>
              <a:t> </a:t>
            </a:r>
            <a:r>
              <a:rPr lang="de-DE" sz="2000" dirty="0" err="1"/>
              <a:t>fruticosus</a:t>
            </a:r>
            <a:r>
              <a:rPr lang="de-DE" sz="2000" dirty="0"/>
              <a:t>)</a:t>
            </a:r>
          </a:p>
          <a:p>
            <a:endParaRPr lang="de-DE" sz="2000" dirty="0"/>
          </a:p>
          <a:p>
            <a:r>
              <a:rPr lang="de-DE" sz="2000" dirty="0"/>
              <a:t>Besonderheit:	brauchen ein Spalier oder eine Kletterhilfe</a:t>
            </a:r>
          </a:p>
          <a:p>
            <a:r>
              <a:rPr lang="de-DE" sz="2000" dirty="0"/>
              <a:t>Vermehrung:	Absenker</a:t>
            </a:r>
          </a:p>
          <a:p>
            <a:r>
              <a:rPr lang="de-DE" sz="2000" dirty="0"/>
              <a:t>Wuchshöhe:	bis zu 4m lange Triebe</a:t>
            </a:r>
          </a:p>
          <a:p>
            <a:r>
              <a:rPr lang="de-DE" sz="2000" dirty="0"/>
              <a:t>Schnitt:		es werden pro Pflanze 4 bis 5 Ruten im Jahr herangezogen,</a:t>
            </a:r>
          </a:p>
          <a:p>
            <a:r>
              <a:rPr lang="de-DE" sz="2000" dirty="0"/>
              <a:t>		nach der Ernte (Herbst) werden die abgeernteten Triebe 			Bodennah entfernt und die neuen Triebe gelassen</a:t>
            </a:r>
          </a:p>
          <a:p>
            <a:r>
              <a:rPr lang="de-DE" sz="2000" dirty="0"/>
              <a:t>Fruchtinhalt:	Vitamine C, A, Kalium, Kalzium, Magnesium, Eisen, 			</a:t>
            </a:r>
            <a:r>
              <a:rPr lang="de-DE" sz="2000" dirty="0" err="1"/>
              <a:t>Flavonoide</a:t>
            </a:r>
            <a:r>
              <a:rPr lang="de-DE" sz="2000" dirty="0"/>
              <a:t> </a:t>
            </a:r>
          </a:p>
          <a:p>
            <a:r>
              <a:rPr lang="de-DE" sz="2000" dirty="0"/>
              <a:t>Schädlinge:	Brombeergallmilbe, Spinnmilbe</a:t>
            </a:r>
          </a:p>
          <a:p>
            <a:endParaRPr lang="de-DE" sz="2000" dirty="0"/>
          </a:p>
          <a:p>
            <a:endParaRPr lang="de-DE" sz="2000" dirty="0"/>
          </a:p>
        </p:txBody>
      </p:sp>
      <p:sp>
        <p:nvSpPr>
          <p:cNvPr id="2" name="Rectangle 3">
            <a:extLst>
              <a:ext uri="{FF2B5EF4-FFF2-40B4-BE49-F238E27FC236}">
                <a16:creationId xmlns:a16="http://schemas.microsoft.com/office/drawing/2014/main" id="{7AC927C7-1034-A5B8-FB26-9883E71159F9}"/>
              </a:ext>
            </a:extLst>
          </p:cNvPr>
          <p:cNvSpPr>
            <a:spLocks noChangeArrowheads="1"/>
          </p:cNvSpPr>
          <p:nvPr/>
        </p:nvSpPr>
        <p:spPr bwMode="auto">
          <a:xfrm>
            <a:off x="0" y="163513"/>
            <a:ext cx="2778325"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dirty="0" err="1"/>
              <a:t>Brombeere</a:t>
            </a:r>
            <a:r>
              <a:rPr lang="de-DE" sz="2000" b="1" dirty="0" err="1">
                <a:solidFill>
                  <a:srgbClr val="C00000"/>
                </a:solidFill>
              </a:rPr>
              <a:t>Steckbrief</a:t>
            </a:r>
            <a:endParaRPr lang="de-DE" sz="2000" b="1" dirty="0">
              <a:solidFill>
                <a:srgbClr val="C00000"/>
              </a:solidFill>
            </a:endParaRPr>
          </a:p>
        </p:txBody>
      </p:sp>
    </p:spTree>
    <p:extLst>
      <p:ext uri="{BB962C8B-B14F-4D97-AF65-F5344CB8AC3E}">
        <p14:creationId xmlns:p14="http://schemas.microsoft.com/office/powerpoint/2010/main" val="3412031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9BC4F163-C955-5445-8F9E-1A0636D40C26}" type="slidenum">
              <a:rPr lang="de-DE" sz="1400">
                <a:cs typeface="Arial" charset="0"/>
              </a:rPr>
              <a:pPr eaLnBrk="1" hangingPunct="1"/>
              <a:t>8</a:t>
            </a:fld>
            <a:endParaRPr lang="de-DE" sz="1400">
              <a:cs typeface="Arial" charset="0"/>
            </a:endParaRPr>
          </a:p>
        </p:txBody>
      </p:sp>
      <p:sp>
        <p:nvSpPr>
          <p:cNvPr id="31746"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31747" name="Rectangle 3"/>
          <p:cNvSpPr>
            <a:spLocks noChangeArrowheads="1"/>
          </p:cNvSpPr>
          <p:nvPr/>
        </p:nvSpPr>
        <p:spPr bwMode="auto">
          <a:xfrm>
            <a:off x="0" y="163513"/>
            <a:ext cx="2064989"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dirty="0" err="1"/>
              <a:t>Apfel</a:t>
            </a:r>
            <a:r>
              <a:rPr lang="de-DE" sz="2000" b="1" dirty="0" err="1">
                <a:solidFill>
                  <a:srgbClr val="C00000"/>
                </a:solidFill>
              </a:rPr>
              <a:t>Steckbrief</a:t>
            </a:r>
            <a:endParaRPr lang="de-DE" sz="2000" b="1" dirty="0">
              <a:solidFill>
                <a:srgbClr val="C00000"/>
              </a:solidFill>
            </a:endParaRPr>
          </a:p>
        </p:txBody>
      </p:sp>
      <p:sp>
        <p:nvSpPr>
          <p:cNvPr id="31748" name="Rectangle 4"/>
          <p:cNvSpPr>
            <a:spLocks noChangeArrowheads="1"/>
          </p:cNvSpPr>
          <p:nvPr/>
        </p:nvSpPr>
        <p:spPr bwMode="auto">
          <a:xfrm>
            <a:off x="179388" y="836613"/>
            <a:ext cx="8964612" cy="563231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de-DE" sz="2000" b="1" dirty="0"/>
              <a:t>Apfel </a:t>
            </a:r>
            <a:r>
              <a:rPr lang="de-DE" sz="2000" dirty="0"/>
              <a:t>(Malus </a:t>
            </a:r>
            <a:r>
              <a:rPr lang="de-DE" sz="2000" dirty="0" err="1"/>
              <a:t>domestica</a:t>
            </a:r>
            <a:r>
              <a:rPr lang="de-DE" sz="2000" dirty="0"/>
              <a:t>)</a:t>
            </a:r>
          </a:p>
          <a:p>
            <a:endParaRPr lang="de-DE" sz="2000" dirty="0"/>
          </a:p>
          <a:p>
            <a:r>
              <a:rPr lang="de-DE" sz="2000" dirty="0"/>
              <a:t>Herkunft:	Asien (Alma-Atta)</a:t>
            </a:r>
          </a:p>
          <a:p>
            <a:r>
              <a:rPr lang="de-DE" sz="2000" dirty="0"/>
              <a:t>Wuchshöhe:	ca. 6-10m</a:t>
            </a:r>
          </a:p>
          <a:p>
            <a:r>
              <a:rPr lang="de-DE" sz="2000" dirty="0"/>
              <a:t>Alter:		60-100 Jahre </a:t>
            </a:r>
          </a:p>
          <a:p>
            <a:r>
              <a:rPr lang="de-DE" sz="2000" dirty="0"/>
              <a:t>Wurzelform:	Flachwurzler, </a:t>
            </a:r>
            <a:r>
              <a:rPr lang="de-DE" sz="2000" dirty="0" err="1"/>
              <a:t>Herzwurzler</a:t>
            </a:r>
            <a:endParaRPr lang="de-DE" sz="2000" dirty="0"/>
          </a:p>
          <a:p>
            <a:r>
              <a:rPr lang="de-DE" sz="2000" dirty="0"/>
              <a:t>Standort:	sonnig, mittelschwerer, lehmiger, feuchter Boden </a:t>
            </a:r>
          </a:p>
          <a:p>
            <a:r>
              <a:rPr lang="de-DE" sz="2000" dirty="0"/>
              <a:t>		(ohne Staunässe) </a:t>
            </a:r>
          </a:p>
          <a:p>
            <a:r>
              <a:rPr lang="de-DE" sz="2000" dirty="0"/>
              <a:t>Befruchtung:	selbstunfruchtbar (benötigen Pollenspender)</a:t>
            </a:r>
          </a:p>
          <a:p>
            <a:r>
              <a:rPr lang="de-DE" sz="2000" dirty="0"/>
              <a:t>Informatives:	Herkunft vom Kulturapfels sind folgende Apfelarten:</a:t>
            </a:r>
          </a:p>
          <a:p>
            <a:r>
              <a:rPr lang="de-DE" sz="2000" dirty="0"/>
              <a:t>		-Holzapfel /Europäischer Wildapfel (Malus </a:t>
            </a:r>
            <a:r>
              <a:rPr lang="de-DE" sz="2000" dirty="0" err="1"/>
              <a:t>sylvestris</a:t>
            </a:r>
            <a:r>
              <a:rPr lang="de-DE" sz="2000" dirty="0"/>
              <a:t>)</a:t>
            </a:r>
          </a:p>
          <a:p>
            <a:r>
              <a:rPr lang="de-DE" sz="2000" dirty="0"/>
              <a:t>		-Sibirischer Beerenapfel (Malus baccata)</a:t>
            </a:r>
          </a:p>
          <a:p>
            <a:r>
              <a:rPr lang="de-DE" sz="2000" dirty="0"/>
              <a:t>		-Ostasiatische Pflaumenblättriger Apfel (Malus </a:t>
            </a:r>
            <a:r>
              <a:rPr lang="de-DE" sz="2000" dirty="0" err="1"/>
              <a:t>prunifolia</a:t>
            </a:r>
            <a:r>
              <a:rPr lang="de-DE" sz="2000" dirty="0"/>
              <a:t>)</a:t>
            </a:r>
          </a:p>
          <a:p>
            <a:r>
              <a:rPr lang="de-DE" sz="2000" dirty="0"/>
              <a:t>		-</a:t>
            </a:r>
            <a:r>
              <a:rPr lang="de-DE" sz="2000" dirty="0" err="1"/>
              <a:t>Urapfel</a:t>
            </a:r>
            <a:r>
              <a:rPr lang="de-DE" sz="2000" dirty="0"/>
              <a:t> (Malus </a:t>
            </a:r>
            <a:r>
              <a:rPr lang="de-DE" sz="2000" dirty="0" err="1"/>
              <a:t>sieversii</a:t>
            </a:r>
            <a:r>
              <a:rPr lang="de-DE" sz="2000" dirty="0"/>
              <a:t>)</a:t>
            </a:r>
          </a:p>
          <a:p>
            <a:r>
              <a:rPr lang="de-DE" sz="2000" dirty="0"/>
              <a:t>Botanik:	Weltweit: ca. 20.000 Sorten; Deutschland ca. 35 Arten und 		ca. 2.000 Sorten, geeignet für den Garten ca. 150 Sorten</a:t>
            </a:r>
          </a:p>
          <a:p>
            <a:r>
              <a:rPr lang="de-DE" sz="2000" dirty="0"/>
              <a:t>Fruchtinhalt:	Provitamin A, Vitamin B1, B2, B6, E und C, Niacin und 			Folsäure, </a:t>
            </a:r>
            <a:r>
              <a:rPr lang="de-DE" sz="2000" dirty="0" err="1"/>
              <a:t>Flavonoide</a:t>
            </a:r>
            <a:r>
              <a:rPr lang="de-DE" sz="2000" dirty="0"/>
              <a:t> und Carotinoide</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5"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41296B98-BE3B-4549-B9EA-7F78CE52EA8D}" type="slidenum">
              <a:rPr lang="de-DE" sz="1400">
                <a:cs typeface="Arial" charset="0"/>
              </a:rPr>
              <a:pPr eaLnBrk="1" hangingPunct="1"/>
              <a:t>80</a:t>
            </a:fld>
            <a:endParaRPr lang="de-DE" sz="1400">
              <a:cs typeface="Arial" charset="0"/>
            </a:endParaRPr>
          </a:p>
        </p:txBody>
      </p:sp>
      <p:sp>
        <p:nvSpPr>
          <p:cNvPr id="129026"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129027" name="Rectangle 3"/>
          <p:cNvSpPr>
            <a:spLocks noChangeArrowheads="1"/>
          </p:cNvSpPr>
          <p:nvPr/>
        </p:nvSpPr>
        <p:spPr bwMode="auto">
          <a:xfrm>
            <a:off x="0" y="163513"/>
            <a:ext cx="7668344"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p>
            <a:r>
              <a:rPr lang="de-DE" sz="2000" b="1" dirty="0" err="1"/>
              <a:t>Brombeere</a:t>
            </a:r>
            <a:r>
              <a:rPr lang="de-DE" sz="2000" b="1" dirty="0" err="1">
                <a:solidFill>
                  <a:srgbClr val="C00000"/>
                </a:solidFill>
              </a:rPr>
              <a:t>Sorten</a:t>
            </a:r>
            <a:endParaRPr lang="de-DE" sz="2000" b="1" dirty="0">
              <a:solidFill>
                <a:srgbClr val="C00000"/>
              </a:solidFill>
            </a:endParaRPr>
          </a:p>
        </p:txBody>
      </p:sp>
      <p:graphicFrame>
        <p:nvGraphicFramePr>
          <p:cNvPr id="2" name="Tabelle 1"/>
          <p:cNvGraphicFramePr>
            <a:graphicFrameLocks noGrp="1"/>
          </p:cNvGraphicFramePr>
          <p:nvPr/>
        </p:nvGraphicFramePr>
        <p:xfrm>
          <a:off x="395536" y="908720"/>
          <a:ext cx="8280920" cy="4241067"/>
        </p:xfrm>
        <a:graphic>
          <a:graphicData uri="http://schemas.openxmlformats.org/drawingml/2006/table">
            <a:tbl>
              <a:tblPr firstRow="1" bandRow="1">
                <a:tableStyleId>{21E4AEA4-8DFA-4A89-87EB-49C32662AFE0}</a:tableStyleId>
              </a:tblPr>
              <a:tblGrid>
                <a:gridCol w="2520280">
                  <a:extLst>
                    <a:ext uri="{9D8B030D-6E8A-4147-A177-3AD203B41FA5}">
                      <a16:colId xmlns:a16="http://schemas.microsoft.com/office/drawing/2014/main" val="20000"/>
                    </a:ext>
                  </a:extLst>
                </a:gridCol>
                <a:gridCol w="1620180">
                  <a:extLst>
                    <a:ext uri="{9D8B030D-6E8A-4147-A177-3AD203B41FA5}">
                      <a16:colId xmlns:a16="http://schemas.microsoft.com/office/drawing/2014/main" val="20001"/>
                    </a:ext>
                  </a:extLst>
                </a:gridCol>
                <a:gridCol w="2070230">
                  <a:extLst>
                    <a:ext uri="{9D8B030D-6E8A-4147-A177-3AD203B41FA5}">
                      <a16:colId xmlns:a16="http://schemas.microsoft.com/office/drawing/2014/main" val="20002"/>
                    </a:ext>
                  </a:extLst>
                </a:gridCol>
                <a:gridCol w="2070230">
                  <a:extLst>
                    <a:ext uri="{9D8B030D-6E8A-4147-A177-3AD203B41FA5}">
                      <a16:colId xmlns:a16="http://schemas.microsoft.com/office/drawing/2014/main" val="20003"/>
                    </a:ext>
                  </a:extLst>
                </a:gridCol>
              </a:tblGrid>
              <a:tr h="804089">
                <a:tc>
                  <a:txBody>
                    <a:bodyPr/>
                    <a:lstStyle/>
                    <a:p>
                      <a:r>
                        <a:rPr lang="de-DE" dirty="0"/>
                        <a:t>Sorte</a:t>
                      </a:r>
                    </a:p>
                  </a:txBody>
                  <a:tcPr/>
                </a:tc>
                <a:tc>
                  <a:txBody>
                    <a:bodyPr/>
                    <a:lstStyle/>
                    <a:p>
                      <a:r>
                        <a:rPr lang="de-DE" dirty="0"/>
                        <a:t>Fruchtfarbe</a:t>
                      </a:r>
                    </a:p>
                  </a:txBody>
                  <a:tcPr/>
                </a:tc>
                <a:tc>
                  <a:txBody>
                    <a:bodyPr/>
                    <a:lstStyle/>
                    <a:p>
                      <a:r>
                        <a:rPr lang="de-DE" dirty="0"/>
                        <a:t>Ertrag</a:t>
                      </a:r>
                    </a:p>
                  </a:txBody>
                  <a:tcPr/>
                </a:tc>
                <a:tc>
                  <a:txBody>
                    <a:bodyPr/>
                    <a:lstStyle/>
                    <a:p>
                      <a:r>
                        <a:rPr lang="de-DE" dirty="0"/>
                        <a:t>Geschmack</a:t>
                      </a:r>
                    </a:p>
                  </a:txBody>
                  <a:tcPr/>
                </a:tc>
                <a:extLst>
                  <a:ext uri="{0D108BD9-81ED-4DB2-BD59-A6C34878D82A}">
                    <a16:rowId xmlns:a16="http://schemas.microsoft.com/office/drawing/2014/main" val="10000"/>
                  </a:ext>
                </a:extLst>
              </a:tr>
              <a:tr h="80408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800" dirty="0"/>
                        <a:t>„Loch Ness“</a:t>
                      </a:r>
                    </a:p>
                    <a:p>
                      <a:endParaRPr lang="de-DE"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800" dirty="0"/>
                        <a:t>schwarz</a:t>
                      </a:r>
                    </a:p>
                    <a:p>
                      <a:endParaRPr lang="de-DE"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800" dirty="0"/>
                        <a:t>Sehr früh</a:t>
                      </a:r>
                    </a:p>
                    <a:p>
                      <a:r>
                        <a:rPr lang="de-DE" dirty="0"/>
                        <a:t>(Juli)</a:t>
                      </a:r>
                    </a:p>
                  </a:txBody>
                  <a:tcPr/>
                </a:tc>
                <a:tc>
                  <a:txBody>
                    <a:bodyPr/>
                    <a:lstStyle/>
                    <a:p>
                      <a:r>
                        <a:rPr lang="de-DE" dirty="0"/>
                        <a:t>süß-säuerlich, kräftiges Aroma</a:t>
                      </a:r>
                    </a:p>
                  </a:txBody>
                  <a:tcPr/>
                </a:tc>
                <a:extLst>
                  <a:ext uri="{0D108BD9-81ED-4DB2-BD59-A6C34878D82A}">
                    <a16:rowId xmlns:a16="http://schemas.microsoft.com/office/drawing/2014/main" val="10001"/>
                  </a:ext>
                </a:extLst>
              </a:tr>
              <a:tr h="80408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u="none" strike="noStrike" cap="none" normalizeH="0" baseline="0" dirty="0">
                          <a:ln>
                            <a:noFill/>
                          </a:ln>
                          <a:effectLst/>
                        </a:rPr>
                        <a:t>„Black Satin“</a:t>
                      </a:r>
                      <a:endParaRPr kumimoji="0" lang="de-DE" sz="1800" b="0" i="0" u="none" strike="noStrike" cap="none" normalizeH="0" baseline="0" dirty="0">
                        <a:ln>
                          <a:noFill/>
                        </a:ln>
                        <a:solidFill>
                          <a:srgbClr val="000000"/>
                        </a:solidFill>
                        <a:effectLst/>
                        <a:latin typeface="Arial" charset="0"/>
                        <a:ea typeface="ＭＳ Ｐゴシック" charset="0"/>
                        <a:cs typeface="Arial" charset="0"/>
                      </a:endParaRPr>
                    </a:p>
                    <a:p>
                      <a:endParaRPr lang="de-DE"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800" dirty="0"/>
                        <a:t>schwarz</a:t>
                      </a:r>
                    </a:p>
                    <a:p>
                      <a:endParaRPr lang="de-DE" dirty="0"/>
                    </a:p>
                  </a:txBody>
                  <a:tcPr/>
                </a:tc>
                <a:tc>
                  <a:txBody>
                    <a:bodyPr/>
                    <a:lstStyle/>
                    <a:p>
                      <a:r>
                        <a:rPr lang="de-DE" sz="1800" baseline="0" dirty="0"/>
                        <a:t>früh</a:t>
                      </a:r>
                    </a:p>
                    <a:p>
                      <a:r>
                        <a:rPr lang="de-DE" sz="1800" baseline="0" dirty="0"/>
                        <a:t>(</a:t>
                      </a:r>
                      <a:r>
                        <a:rPr lang="de-DE" sz="1800" dirty="0"/>
                        <a:t>Mitte Juli)</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800" dirty="0"/>
                        <a:t>Säuerlich, etwas aromatisch</a:t>
                      </a:r>
                    </a:p>
                  </a:txBody>
                  <a:tcPr/>
                </a:tc>
                <a:extLst>
                  <a:ext uri="{0D108BD9-81ED-4DB2-BD59-A6C34878D82A}">
                    <a16:rowId xmlns:a16="http://schemas.microsoft.com/office/drawing/2014/main" val="10002"/>
                  </a:ext>
                </a:extLst>
              </a:tr>
              <a:tr h="80408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800" dirty="0"/>
                        <a:t>„Theodor Reimers“</a:t>
                      </a:r>
                    </a:p>
                    <a:p>
                      <a:endParaRPr lang="de-DE" dirty="0"/>
                    </a:p>
                  </a:txBody>
                  <a:tcPr/>
                </a:tc>
                <a:tc>
                  <a:txBody>
                    <a:bodyPr/>
                    <a:lstStyle/>
                    <a:p>
                      <a:r>
                        <a:rPr lang="de-DE" dirty="0"/>
                        <a:t>schwarz</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800" dirty="0"/>
                        <a:t>mittelfrüh</a:t>
                      </a:r>
                    </a:p>
                    <a:p>
                      <a:pPr marL="0" marR="0" indent="0" algn="l" defTabSz="914400" rtl="0" eaLnBrk="1" fontAlgn="auto" latinLnBrk="0" hangingPunct="1">
                        <a:lnSpc>
                          <a:spcPct val="100000"/>
                        </a:lnSpc>
                        <a:spcBef>
                          <a:spcPts val="0"/>
                        </a:spcBef>
                        <a:spcAft>
                          <a:spcPts val="0"/>
                        </a:spcAft>
                        <a:buClrTx/>
                        <a:buSzTx/>
                        <a:buFontTx/>
                        <a:buNone/>
                        <a:tabLst/>
                        <a:defRPr/>
                      </a:pPr>
                      <a:r>
                        <a:rPr lang="de-DE" sz="1800" dirty="0"/>
                        <a:t>(Mitte Juli)</a:t>
                      </a:r>
                    </a:p>
                    <a:p>
                      <a:endParaRPr lang="de-DE"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a:t>Saftig, , süß, aromatisch</a:t>
                      </a:r>
                    </a:p>
                    <a:p>
                      <a:endParaRPr lang="de-DE" dirty="0"/>
                    </a:p>
                  </a:txBody>
                  <a:tcPr/>
                </a:tc>
                <a:extLst>
                  <a:ext uri="{0D108BD9-81ED-4DB2-BD59-A6C34878D82A}">
                    <a16:rowId xmlns:a16="http://schemas.microsoft.com/office/drawing/2014/main" val="10003"/>
                  </a:ext>
                </a:extLst>
              </a:tr>
              <a:tr h="80408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800" dirty="0"/>
                        <a:t>„</a:t>
                      </a:r>
                      <a:r>
                        <a:rPr lang="de-DE" sz="1800" dirty="0" err="1"/>
                        <a:t>Thornless</a:t>
                      </a:r>
                      <a:r>
                        <a:rPr lang="de-DE" sz="1800" baseline="0" dirty="0"/>
                        <a:t> Evergreen</a:t>
                      </a:r>
                      <a:r>
                        <a:rPr lang="de-DE" sz="1800" dirty="0"/>
                        <a:t>“</a:t>
                      </a:r>
                    </a:p>
                    <a:p>
                      <a:endParaRPr lang="de-DE" dirty="0"/>
                    </a:p>
                  </a:txBody>
                  <a:tcPr/>
                </a:tc>
                <a:tc>
                  <a:txBody>
                    <a:bodyPr/>
                    <a:lstStyle/>
                    <a:p>
                      <a:r>
                        <a:rPr lang="de-DE" dirty="0"/>
                        <a:t>schwarz</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800" dirty="0"/>
                        <a:t>mittelspät</a:t>
                      </a:r>
                    </a:p>
                    <a:p>
                      <a:r>
                        <a:rPr lang="de-DE" dirty="0"/>
                        <a:t>(Ende Juli)</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800" dirty="0"/>
                        <a:t>Saftig, säuerlich und etwas aromatisch</a:t>
                      </a:r>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00355479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7" name="Foliennummernplatzhalter 3"/>
          <p:cNvSpPr>
            <a:spLocks noGrp="1"/>
          </p:cNvSpPr>
          <p:nvPr>
            <p:ph type="sldNum" sz="quarter" idx="10"/>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5D3BF6BB-CDA8-D14F-8BF0-0C35CB7748BB}" type="slidenum">
              <a:rPr lang="de-DE" sz="1400">
                <a:cs typeface="Arial" charset="0"/>
              </a:rPr>
              <a:pPr eaLnBrk="1" hangingPunct="1"/>
              <a:t>81</a:t>
            </a:fld>
            <a:endParaRPr lang="de-DE" sz="1400">
              <a:cs typeface="Arial" charset="0"/>
            </a:endParaRPr>
          </a:p>
        </p:txBody>
      </p:sp>
      <p:sp>
        <p:nvSpPr>
          <p:cNvPr id="152579" name="Rectangle 4"/>
          <p:cNvSpPr>
            <a:spLocks noChangeArrowheads="1"/>
          </p:cNvSpPr>
          <p:nvPr/>
        </p:nvSpPr>
        <p:spPr bwMode="auto">
          <a:xfrm>
            <a:off x="179388" y="836613"/>
            <a:ext cx="8964612" cy="1908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buFontTx/>
              <a:buChar char="-"/>
            </a:pPr>
            <a:endParaRPr lang="de-DE" sz="2000" b="1"/>
          </a:p>
          <a:p>
            <a:endParaRPr lang="de-DE" sz="2000"/>
          </a:p>
          <a:p>
            <a:endParaRPr lang="de-DE" sz="2000"/>
          </a:p>
          <a:p>
            <a:endParaRPr lang="de-DE" sz="2000"/>
          </a:p>
          <a:p>
            <a:endParaRPr lang="de-DE" sz="2000"/>
          </a:p>
          <a:p>
            <a:endParaRPr lang="de-DE" b="1"/>
          </a:p>
        </p:txBody>
      </p:sp>
      <p:sp>
        <p:nvSpPr>
          <p:cNvPr id="152581" name="Rectangle 3"/>
          <p:cNvSpPr>
            <a:spLocks noChangeArrowheads="1"/>
          </p:cNvSpPr>
          <p:nvPr/>
        </p:nvSpPr>
        <p:spPr bwMode="auto">
          <a:xfrm>
            <a:off x="0" y="163513"/>
            <a:ext cx="1297150"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r>
              <a:rPr lang="de-DE" sz="2000" b="1" dirty="0"/>
              <a:t>Erdbeere</a:t>
            </a:r>
          </a:p>
        </p:txBody>
      </p:sp>
      <p:sp>
        <p:nvSpPr>
          <p:cNvPr id="9" name="Rechteck 8"/>
          <p:cNvSpPr/>
          <p:nvPr/>
        </p:nvSpPr>
        <p:spPr>
          <a:xfrm>
            <a:off x="6550009" y="5176758"/>
            <a:ext cx="2266967" cy="246221"/>
          </a:xfrm>
          <a:prstGeom prst="rect">
            <a:avLst/>
          </a:prstGeom>
        </p:spPr>
        <p:txBody>
          <a:bodyPr wrap="none">
            <a:spAutoFit/>
          </a:bodyPr>
          <a:lstStyle/>
          <a:p>
            <a:pPr>
              <a:defRPr/>
            </a:pPr>
            <a:r>
              <a:rPr lang="de-DE" sz="1000" dirty="0">
                <a:latin typeface="+mn-lt"/>
                <a:ea typeface="+mn-ea"/>
                <a:cs typeface="Arial" charset="0"/>
              </a:rPr>
              <a:t>Quelle www.obstsortendatenbank.de</a:t>
            </a:r>
          </a:p>
        </p:txBody>
      </p:sp>
      <p:pic>
        <p:nvPicPr>
          <p:cNvPr id="2" name="Bild 1"/>
          <p:cNvPicPr>
            <a:picLocks noChangeAspect="1"/>
          </p:cNvPicPr>
          <p:nvPr/>
        </p:nvPicPr>
        <p:blipFill>
          <a:blip r:embed="rId3"/>
          <a:stretch>
            <a:fillRect/>
          </a:stretch>
        </p:blipFill>
        <p:spPr>
          <a:xfrm>
            <a:off x="1763688" y="836613"/>
            <a:ext cx="3934296" cy="5547357"/>
          </a:xfrm>
          <a:prstGeom prst="rect">
            <a:avLst/>
          </a:prstGeom>
        </p:spPr>
      </p:pic>
    </p:spTree>
    <p:extLst>
      <p:ext uri="{BB962C8B-B14F-4D97-AF65-F5344CB8AC3E}">
        <p14:creationId xmlns:p14="http://schemas.microsoft.com/office/powerpoint/2010/main" val="279488780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5"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6415FC8C-842C-9747-BA2D-080DF8AEE303}" type="slidenum">
              <a:rPr lang="de-DE" sz="1400">
                <a:cs typeface="Arial" charset="0"/>
              </a:rPr>
              <a:pPr eaLnBrk="1" hangingPunct="1"/>
              <a:t>82</a:t>
            </a:fld>
            <a:endParaRPr lang="de-DE" sz="1400">
              <a:cs typeface="Arial" charset="0"/>
            </a:endParaRPr>
          </a:p>
        </p:txBody>
      </p:sp>
      <p:sp>
        <p:nvSpPr>
          <p:cNvPr id="154626"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154627" name="Rectangle 3"/>
          <p:cNvSpPr>
            <a:spLocks noChangeArrowheads="1"/>
          </p:cNvSpPr>
          <p:nvPr/>
        </p:nvSpPr>
        <p:spPr bwMode="auto">
          <a:xfrm>
            <a:off x="0" y="163513"/>
            <a:ext cx="2536272"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dirty="0" err="1"/>
              <a:t>Erdbeere</a:t>
            </a:r>
            <a:r>
              <a:rPr lang="de-DE" sz="2000" b="1" dirty="0" err="1">
                <a:solidFill>
                  <a:srgbClr val="C00000"/>
                </a:solidFill>
              </a:rPr>
              <a:t>Steckbrief</a:t>
            </a:r>
            <a:endParaRPr lang="de-DE" sz="2000" b="1" dirty="0">
              <a:solidFill>
                <a:srgbClr val="C00000"/>
              </a:solidFill>
            </a:endParaRPr>
          </a:p>
        </p:txBody>
      </p:sp>
      <p:sp>
        <p:nvSpPr>
          <p:cNvPr id="154628" name="Rectangle 4"/>
          <p:cNvSpPr>
            <a:spLocks noChangeArrowheads="1"/>
          </p:cNvSpPr>
          <p:nvPr/>
        </p:nvSpPr>
        <p:spPr bwMode="auto">
          <a:xfrm>
            <a:off x="179388" y="836613"/>
            <a:ext cx="8964612" cy="59400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de-DE" sz="2000" b="1" dirty="0"/>
              <a:t>Erdbeere </a:t>
            </a:r>
            <a:r>
              <a:rPr lang="de-DE" sz="2000" dirty="0"/>
              <a:t>(</a:t>
            </a:r>
            <a:r>
              <a:rPr lang="de-DE" sz="2000" dirty="0" err="1"/>
              <a:t>Fragaria</a:t>
            </a:r>
            <a:r>
              <a:rPr lang="de-DE" sz="2000" dirty="0"/>
              <a:t> x </a:t>
            </a:r>
            <a:r>
              <a:rPr lang="de-DE" sz="2000" dirty="0" err="1"/>
              <a:t>ananassa</a:t>
            </a:r>
            <a:r>
              <a:rPr lang="de-DE" sz="2000" dirty="0"/>
              <a:t>, </a:t>
            </a:r>
            <a:r>
              <a:rPr lang="de-DE" sz="2000" dirty="0" err="1"/>
              <a:t>Fragaria</a:t>
            </a:r>
            <a:r>
              <a:rPr lang="de-DE" sz="2000" dirty="0"/>
              <a:t> x </a:t>
            </a:r>
            <a:r>
              <a:rPr lang="de-DE" sz="2000" dirty="0" err="1"/>
              <a:t>vesca</a:t>
            </a:r>
            <a:r>
              <a:rPr lang="de-DE" sz="2000" dirty="0"/>
              <a:t>)</a:t>
            </a:r>
          </a:p>
          <a:p>
            <a:endParaRPr lang="de-DE" sz="2000" dirty="0"/>
          </a:p>
          <a:p>
            <a:r>
              <a:rPr lang="de-DE" sz="2000" dirty="0"/>
              <a:t>Herkunft:	Europa, Nordamerika, Nordasien, Chile</a:t>
            </a:r>
          </a:p>
          <a:p>
            <a:r>
              <a:rPr lang="de-DE" sz="2000" dirty="0"/>
              <a:t>Ursprung:	der Sorten aus einer Kreuzung </a:t>
            </a:r>
          </a:p>
          <a:p>
            <a:r>
              <a:rPr lang="de-DE" sz="2000" dirty="0"/>
              <a:t>		von </a:t>
            </a:r>
            <a:r>
              <a:rPr lang="de-DE" sz="2000" dirty="0" err="1"/>
              <a:t>Fragaria</a:t>
            </a:r>
            <a:r>
              <a:rPr lang="de-DE" sz="2000" dirty="0"/>
              <a:t> </a:t>
            </a:r>
            <a:r>
              <a:rPr lang="de-DE" sz="2000" dirty="0" err="1"/>
              <a:t>virginiana</a:t>
            </a:r>
            <a:r>
              <a:rPr lang="de-DE" sz="2000" dirty="0"/>
              <a:t> und </a:t>
            </a:r>
            <a:r>
              <a:rPr lang="de-DE" sz="2000" dirty="0" err="1"/>
              <a:t>Fragaria</a:t>
            </a:r>
            <a:r>
              <a:rPr lang="de-DE" sz="2000" dirty="0"/>
              <a:t> </a:t>
            </a:r>
            <a:r>
              <a:rPr lang="de-DE" sz="2000" dirty="0" err="1"/>
              <a:t>chiloensis</a:t>
            </a:r>
            <a:endParaRPr lang="de-DE" sz="2000" dirty="0"/>
          </a:p>
          <a:p>
            <a:r>
              <a:rPr lang="de-DE" sz="2000" dirty="0"/>
              <a:t>Familie:		Rosengewächse</a:t>
            </a:r>
          </a:p>
          <a:p>
            <a:r>
              <a:rPr lang="de-DE" sz="2000" dirty="0"/>
              <a:t>Wurzelform:	Flach- als auch Tiefwurzler</a:t>
            </a:r>
          </a:p>
          <a:p>
            <a:r>
              <a:rPr lang="de-DE" sz="2000" dirty="0"/>
              <a:t>Alter:		2-3 Jahre</a:t>
            </a:r>
          </a:p>
          <a:p>
            <a:r>
              <a:rPr lang="de-DE" sz="2000" dirty="0"/>
              <a:t>Standort:	vollsonnig und windgeschützt, tiefgründig und gut 			durchlässig, humus- und nährstoffreich,</a:t>
            </a:r>
          </a:p>
          <a:p>
            <a:r>
              <a:rPr lang="de-DE" sz="2000" dirty="0"/>
              <a:t>		Flächen mit Kartoffelanbau ungeeignet, Fläche alle 4 Jahre 		wechseln, normaler Boden</a:t>
            </a:r>
          </a:p>
          <a:p>
            <a:r>
              <a:rPr lang="de-DE" sz="2000" dirty="0"/>
              <a:t>Befruchtung:	Sorten die selbststeril sind (z.B. „Mieze Schindler“)</a:t>
            </a:r>
          </a:p>
          <a:p>
            <a:r>
              <a:rPr lang="de-DE" sz="2000" dirty="0"/>
              <a:t>Pflanzung:	Pflanztiefe, so das das Herz sichtbar ist, („das Herz will den 		Himmel sehen“), Juli/August Pflanzung</a:t>
            </a:r>
          </a:p>
          <a:p>
            <a:r>
              <a:rPr lang="de-DE" sz="2000" dirty="0"/>
              <a:t>Düngung:	salzempfindlich, keine chlorhaltigen Dünger verwenden</a:t>
            </a:r>
          </a:p>
          <a:p>
            <a:r>
              <a:rPr lang="de-DE" sz="2000" dirty="0"/>
              <a:t>Pflege:		ausputzen, Blätter entfernen bis zum Herz</a:t>
            </a:r>
          </a:p>
          <a:p>
            <a:r>
              <a:rPr lang="de-DE" sz="2000" dirty="0"/>
              <a:t>Vermehrung:	 Ausläufer und Wurzelschosse, Senker</a:t>
            </a:r>
          </a:p>
          <a:p>
            <a:endParaRPr lang="de-DE" sz="2000"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D2F41AAC-9031-184D-B7B5-568EAC6321E3}" type="slidenum">
              <a:rPr lang="de-DE" sz="1400">
                <a:cs typeface="Arial" charset="0"/>
              </a:rPr>
              <a:pPr eaLnBrk="1" hangingPunct="1"/>
              <a:t>83</a:t>
            </a:fld>
            <a:endParaRPr lang="de-DE" sz="1400">
              <a:cs typeface="Arial" charset="0"/>
            </a:endParaRPr>
          </a:p>
        </p:txBody>
      </p:sp>
      <p:sp>
        <p:nvSpPr>
          <p:cNvPr id="162818"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162820" name="Rectangle 4"/>
          <p:cNvSpPr>
            <a:spLocks noChangeArrowheads="1"/>
          </p:cNvSpPr>
          <p:nvPr/>
        </p:nvSpPr>
        <p:spPr bwMode="auto">
          <a:xfrm>
            <a:off x="179388" y="836613"/>
            <a:ext cx="8964612" cy="532453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endParaRPr lang="de-DE" sz="2000" b="1" dirty="0"/>
          </a:p>
          <a:p>
            <a:r>
              <a:rPr lang="de-DE" sz="2000" dirty="0"/>
              <a:t>Krankheiten:</a:t>
            </a:r>
            <a:r>
              <a:rPr lang="de-DE" sz="2000" b="1" dirty="0"/>
              <a:t> 	</a:t>
            </a:r>
            <a:r>
              <a:rPr lang="de-DE" sz="2000" dirty="0"/>
              <a:t>Weißfleckenkrankheit/Rotfleckenkrankheit, Erdbeermehltau</a:t>
            </a:r>
          </a:p>
          <a:p>
            <a:r>
              <a:rPr lang="de-DE" sz="2000" dirty="0"/>
              <a:t>		(Pilzkrankheit), Erdbeerblütenstecher (Insekt)</a:t>
            </a:r>
          </a:p>
          <a:p>
            <a:r>
              <a:rPr lang="de-DE" sz="2000" dirty="0"/>
              <a:t>Arten:		Klettererdbeeren, Walderdbeeren</a:t>
            </a:r>
          </a:p>
          <a:p>
            <a:r>
              <a:rPr lang="de-DE" sz="2000" dirty="0"/>
              <a:t>Wuchs:		15-30cm höhe</a:t>
            </a:r>
          </a:p>
          <a:p>
            <a:r>
              <a:rPr lang="de-DE" sz="2000" dirty="0"/>
              <a:t>Fruchtinhalt:	Vitamin C, Folsäure, Kalzium, Kalium, Eisen, Zink und 			Kupfer, Polyphenole</a:t>
            </a:r>
          </a:p>
          <a:p>
            <a:r>
              <a:rPr lang="de-DE" sz="2000" dirty="0"/>
              <a:t>Ertrag:		bereits im 1. Jahr</a:t>
            </a:r>
          </a:p>
          <a:p>
            <a:r>
              <a:rPr lang="de-DE" sz="2000" dirty="0"/>
              <a:t>		a) einmal tragende Erdbeeren</a:t>
            </a:r>
          </a:p>
          <a:p>
            <a:r>
              <a:rPr lang="de-DE" sz="2000" dirty="0"/>
              <a:t>		b) mehrmals tragende Erdbeeren</a:t>
            </a:r>
          </a:p>
          <a:p>
            <a:r>
              <a:rPr lang="de-DE" sz="2000" dirty="0"/>
              <a:t>Sorten:		mehr als 1000 Sorten</a:t>
            </a:r>
          </a:p>
          <a:p>
            <a:r>
              <a:rPr lang="de-DE" sz="2000" dirty="0"/>
              <a:t>		Erdbeere mit weißen Früchten ist die </a:t>
            </a:r>
            <a:r>
              <a:rPr lang="de-DE" sz="2000" dirty="0" err="1"/>
              <a:t>Chiele</a:t>
            </a:r>
            <a:r>
              <a:rPr lang="de-DE" sz="2000" dirty="0"/>
              <a:t> Erdbeere 			(</a:t>
            </a:r>
            <a:r>
              <a:rPr lang="de-DE" sz="2000" dirty="0" err="1"/>
              <a:t>Fragaria</a:t>
            </a:r>
            <a:r>
              <a:rPr lang="de-DE" sz="2000" dirty="0"/>
              <a:t> </a:t>
            </a:r>
            <a:r>
              <a:rPr lang="de-DE" sz="2000" dirty="0" err="1"/>
              <a:t>chiloensis</a:t>
            </a:r>
            <a:r>
              <a:rPr lang="de-DE" sz="2000" dirty="0"/>
              <a:t>)</a:t>
            </a:r>
          </a:p>
          <a:p>
            <a:r>
              <a:rPr lang="de-DE" sz="2000" dirty="0"/>
              <a:t>Pflanzabstände:	Reihenabstand: 50-60cm, In der Reihe 25-30cm</a:t>
            </a:r>
          </a:p>
          <a:p>
            <a:r>
              <a:rPr lang="de-DE" sz="2000" dirty="0"/>
              <a:t>Samen:		viele kleine gelbgrüne Nüsschen</a:t>
            </a:r>
          </a:p>
          <a:p>
            <a:r>
              <a:rPr lang="de-DE" sz="2000" dirty="0"/>
              <a:t>Frucht:		keine Beere sondern eine Sammelsteinfrucht</a:t>
            </a:r>
          </a:p>
          <a:p>
            <a:endParaRPr lang="de-DE" sz="2000" dirty="0"/>
          </a:p>
        </p:txBody>
      </p:sp>
      <p:sp>
        <p:nvSpPr>
          <p:cNvPr id="2" name="Rectangle 3">
            <a:extLst>
              <a:ext uri="{FF2B5EF4-FFF2-40B4-BE49-F238E27FC236}">
                <a16:creationId xmlns:a16="http://schemas.microsoft.com/office/drawing/2014/main" id="{DA5A363A-FBDF-7040-37EE-B927C442E211}"/>
              </a:ext>
            </a:extLst>
          </p:cNvPr>
          <p:cNvSpPr>
            <a:spLocks noChangeArrowheads="1"/>
          </p:cNvSpPr>
          <p:nvPr/>
        </p:nvSpPr>
        <p:spPr bwMode="auto">
          <a:xfrm>
            <a:off x="0" y="163513"/>
            <a:ext cx="2536272"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dirty="0" err="1"/>
              <a:t>Erdbeere</a:t>
            </a:r>
            <a:r>
              <a:rPr lang="de-DE" sz="2000" b="1" dirty="0" err="1">
                <a:solidFill>
                  <a:srgbClr val="C00000"/>
                </a:solidFill>
              </a:rPr>
              <a:t>Steckbrief</a:t>
            </a:r>
            <a:endParaRPr lang="de-DE" sz="2000" b="1" dirty="0">
              <a:solidFill>
                <a:srgbClr val="C00000"/>
              </a:solidFill>
            </a:endParaRPr>
          </a:p>
        </p:txBody>
      </p:sp>
    </p:spTree>
    <p:extLst>
      <p:ext uri="{BB962C8B-B14F-4D97-AF65-F5344CB8AC3E}">
        <p14:creationId xmlns:p14="http://schemas.microsoft.com/office/powerpoint/2010/main" val="252290257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3"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2F509A0D-5C69-0B47-B807-152ABEA5F60E}" type="slidenum">
              <a:rPr lang="de-DE" sz="1400">
                <a:cs typeface="Arial" charset="0"/>
              </a:rPr>
              <a:pPr eaLnBrk="1" hangingPunct="1"/>
              <a:t>84</a:t>
            </a:fld>
            <a:endParaRPr lang="de-DE" sz="1400">
              <a:cs typeface="Arial" charset="0"/>
            </a:endParaRPr>
          </a:p>
        </p:txBody>
      </p:sp>
      <p:sp>
        <p:nvSpPr>
          <p:cNvPr id="156674"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156675" name="Rectangle 3"/>
          <p:cNvSpPr>
            <a:spLocks noChangeArrowheads="1"/>
          </p:cNvSpPr>
          <p:nvPr/>
        </p:nvSpPr>
        <p:spPr bwMode="auto">
          <a:xfrm>
            <a:off x="0" y="163513"/>
            <a:ext cx="2109873"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dirty="0" err="1"/>
              <a:t>Erdbeere</a:t>
            </a:r>
            <a:r>
              <a:rPr lang="de-DE" sz="2000" b="1" dirty="0" err="1">
                <a:solidFill>
                  <a:srgbClr val="C00000"/>
                </a:solidFill>
              </a:rPr>
              <a:t>Sorten</a:t>
            </a:r>
            <a:endParaRPr lang="de-DE" sz="2000" b="1" dirty="0">
              <a:solidFill>
                <a:srgbClr val="C00000"/>
              </a:solidFill>
            </a:endParaRPr>
          </a:p>
        </p:txBody>
      </p:sp>
      <p:sp>
        <p:nvSpPr>
          <p:cNvPr id="156676" name="Rectangle 4"/>
          <p:cNvSpPr>
            <a:spLocks noChangeArrowheads="1"/>
          </p:cNvSpPr>
          <p:nvPr/>
        </p:nvSpPr>
        <p:spPr bwMode="auto">
          <a:xfrm>
            <a:off x="179388" y="836613"/>
            <a:ext cx="8964612" cy="286232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de-DE" sz="2000" b="1" dirty="0"/>
              <a:t>Entstehung der Gartenerdbeere (</a:t>
            </a:r>
            <a:r>
              <a:rPr lang="de-DE" sz="2000" b="1" dirty="0" err="1"/>
              <a:t>Fragaria</a:t>
            </a:r>
            <a:r>
              <a:rPr lang="de-DE" sz="2000" b="1" dirty="0"/>
              <a:t> x </a:t>
            </a:r>
            <a:r>
              <a:rPr lang="de-DE" sz="2000" b="1" dirty="0" err="1"/>
              <a:t>ananassa</a:t>
            </a:r>
            <a:r>
              <a:rPr lang="de-DE" sz="2000" b="1" dirty="0"/>
              <a:t>) aus:</a:t>
            </a:r>
          </a:p>
          <a:p>
            <a:r>
              <a:rPr lang="de-DE" sz="2000" dirty="0"/>
              <a:t>Kleine Scharlacherdbeere (</a:t>
            </a:r>
            <a:r>
              <a:rPr lang="de-DE" sz="2000" dirty="0" err="1"/>
              <a:t>Fragaria</a:t>
            </a:r>
            <a:r>
              <a:rPr lang="de-DE" sz="2000" dirty="0"/>
              <a:t> </a:t>
            </a:r>
            <a:r>
              <a:rPr lang="de-DE" sz="2000" dirty="0" err="1"/>
              <a:t>virginiana</a:t>
            </a:r>
            <a:r>
              <a:rPr lang="de-DE" sz="2000" dirty="0"/>
              <a:t>) aus Amerika und</a:t>
            </a:r>
          </a:p>
          <a:p>
            <a:r>
              <a:rPr lang="de-DE" sz="2000" dirty="0" err="1"/>
              <a:t>Großfrüchtige</a:t>
            </a:r>
            <a:r>
              <a:rPr lang="de-DE" sz="2000" dirty="0"/>
              <a:t> Chileerdbeere (</a:t>
            </a:r>
            <a:r>
              <a:rPr lang="de-DE" sz="2000" dirty="0" err="1"/>
              <a:t>Fragaria</a:t>
            </a:r>
            <a:r>
              <a:rPr lang="de-DE" sz="2000" dirty="0"/>
              <a:t> </a:t>
            </a:r>
            <a:r>
              <a:rPr lang="de-DE" sz="2000" dirty="0" err="1"/>
              <a:t>chiloensis</a:t>
            </a:r>
            <a:r>
              <a:rPr lang="de-DE" sz="2000" dirty="0"/>
              <a:t>).</a:t>
            </a:r>
          </a:p>
          <a:p>
            <a:endParaRPr lang="de-DE" sz="2000" b="1" dirty="0"/>
          </a:p>
          <a:p>
            <a:r>
              <a:rPr lang="de-DE" sz="2000" b="1" dirty="0"/>
              <a:t>Frucht: </a:t>
            </a:r>
            <a:r>
              <a:rPr lang="de-DE" sz="2000" dirty="0"/>
              <a:t>Sammelnussfrucht</a:t>
            </a:r>
          </a:p>
          <a:p>
            <a:r>
              <a:rPr lang="de-DE" sz="2000" b="1" dirty="0"/>
              <a:t>Weise Sorten</a:t>
            </a:r>
            <a:r>
              <a:rPr lang="de-DE" sz="2000" dirty="0"/>
              <a:t>: „Snow White“</a:t>
            </a:r>
          </a:p>
          <a:p>
            <a:r>
              <a:rPr lang="de-DE" sz="2000" b="1" dirty="0"/>
              <a:t>Arten:	</a:t>
            </a:r>
            <a:r>
              <a:rPr lang="de-DE" sz="2000" dirty="0"/>
              <a:t>Kletter- oder Hängeerdbeeren</a:t>
            </a:r>
          </a:p>
          <a:p>
            <a:r>
              <a:rPr lang="de-DE" sz="2000" b="1" dirty="0"/>
              <a:t>Sorten: </a:t>
            </a:r>
            <a:r>
              <a:rPr lang="de-DE" sz="2000" dirty="0"/>
              <a:t>frühe, mittlere und späte Sorten</a:t>
            </a:r>
          </a:p>
          <a:p>
            <a:r>
              <a:rPr lang="de-DE" sz="2000" b="1" dirty="0"/>
              <a:t>Blütenfarbe</a:t>
            </a:r>
            <a:r>
              <a:rPr lang="de-DE" sz="2000" dirty="0"/>
              <a:t>: pink, weiß, rosa-pink</a:t>
            </a:r>
          </a:p>
        </p:txBody>
      </p:sp>
      <p:graphicFrame>
        <p:nvGraphicFramePr>
          <p:cNvPr id="2" name="Tabelle 1"/>
          <p:cNvGraphicFramePr>
            <a:graphicFrameLocks noGrp="1"/>
          </p:cNvGraphicFramePr>
          <p:nvPr>
            <p:extLst>
              <p:ext uri="{D42A27DB-BD31-4B8C-83A1-F6EECF244321}">
                <p14:modId xmlns:p14="http://schemas.microsoft.com/office/powerpoint/2010/main" val="4226763677"/>
              </p:ext>
            </p:extLst>
          </p:nvPr>
        </p:nvGraphicFramePr>
        <p:xfrm>
          <a:off x="179388" y="3698935"/>
          <a:ext cx="6096000" cy="2595565"/>
        </p:xfrm>
        <a:graphic>
          <a:graphicData uri="http://schemas.openxmlformats.org/drawingml/2006/table">
            <a:tbl>
              <a:tblPr firstRow="1" bandRow="1">
                <a:tableStyleId>{21E4AEA4-8DFA-4A89-87EB-49C32662AFE0}</a:tableStyleId>
              </a:tblPr>
              <a:tblGrid>
                <a:gridCol w="2032000">
                  <a:extLst>
                    <a:ext uri="{9D8B030D-6E8A-4147-A177-3AD203B41FA5}">
                      <a16:colId xmlns:a16="http://schemas.microsoft.com/office/drawing/2014/main" val="20000"/>
                    </a:ext>
                  </a:extLst>
                </a:gridCol>
                <a:gridCol w="2032000">
                  <a:extLst>
                    <a:ext uri="{9D8B030D-6E8A-4147-A177-3AD203B41FA5}">
                      <a16:colId xmlns:a16="http://schemas.microsoft.com/office/drawing/2014/main" val="20001"/>
                    </a:ext>
                  </a:extLst>
                </a:gridCol>
                <a:gridCol w="2032000">
                  <a:extLst>
                    <a:ext uri="{9D8B030D-6E8A-4147-A177-3AD203B41FA5}">
                      <a16:colId xmlns:a16="http://schemas.microsoft.com/office/drawing/2014/main" val="20002"/>
                    </a:ext>
                  </a:extLst>
                </a:gridCol>
              </a:tblGrid>
              <a:tr h="370795">
                <a:tc>
                  <a:txBody>
                    <a:bodyPr/>
                    <a:lstStyle/>
                    <a:p>
                      <a:r>
                        <a:rPr lang="de-DE" sz="1800" dirty="0"/>
                        <a:t>Frühe Sorten</a:t>
                      </a:r>
                    </a:p>
                  </a:txBody>
                  <a:tcPr marT="45714" marB="45714"/>
                </a:tc>
                <a:tc>
                  <a:txBody>
                    <a:bodyPr/>
                    <a:lstStyle/>
                    <a:p>
                      <a:r>
                        <a:rPr lang="de-DE" sz="1800" dirty="0"/>
                        <a:t>Mittleren Sorten</a:t>
                      </a:r>
                    </a:p>
                  </a:txBody>
                  <a:tcPr marT="45714" marB="45714"/>
                </a:tc>
                <a:tc>
                  <a:txBody>
                    <a:bodyPr/>
                    <a:lstStyle/>
                    <a:p>
                      <a:r>
                        <a:rPr lang="de-DE" sz="1800" dirty="0"/>
                        <a:t>Späte</a:t>
                      </a:r>
                      <a:r>
                        <a:rPr lang="de-DE" sz="1800" baseline="0" dirty="0"/>
                        <a:t> Sorten</a:t>
                      </a:r>
                      <a:endParaRPr lang="de-DE" sz="1800" dirty="0"/>
                    </a:p>
                  </a:txBody>
                  <a:tcPr marT="45714" marB="45714"/>
                </a:tc>
                <a:extLst>
                  <a:ext uri="{0D108BD9-81ED-4DB2-BD59-A6C34878D82A}">
                    <a16:rowId xmlns:a16="http://schemas.microsoft.com/office/drawing/2014/main" val="10000"/>
                  </a:ext>
                </a:extLst>
              </a:tr>
              <a:tr h="370795">
                <a:tc>
                  <a:txBody>
                    <a:bodyPr/>
                    <a:lstStyle/>
                    <a:p>
                      <a:r>
                        <a:rPr lang="de-DE" sz="1800" dirty="0"/>
                        <a:t>„Donna“</a:t>
                      </a:r>
                    </a:p>
                  </a:txBody>
                  <a:tcPr marT="45714" marB="45714"/>
                </a:tc>
                <a:tc>
                  <a:txBody>
                    <a:bodyPr/>
                    <a:lstStyle/>
                    <a:p>
                      <a:r>
                        <a:rPr lang="de-DE" sz="1800" dirty="0"/>
                        <a:t>„Königin</a:t>
                      </a:r>
                      <a:r>
                        <a:rPr lang="de-DE" sz="1800" baseline="0" dirty="0"/>
                        <a:t> Luise“</a:t>
                      </a:r>
                      <a:endParaRPr lang="de-DE" sz="1800" dirty="0"/>
                    </a:p>
                  </a:txBody>
                  <a:tcPr marT="45714" marB="45714"/>
                </a:tc>
                <a:tc>
                  <a:txBody>
                    <a:bodyPr/>
                    <a:lstStyle/>
                    <a:p>
                      <a:r>
                        <a:rPr lang="de-DE" sz="1800" dirty="0"/>
                        <a:t>„</a:t>
                      </a:r>
                      <a:r>
                        <a:rPr lang="de-DE" sz="1800" dirty="0" err="1"/>
                        <a:t>Hummi</a:t>
                      </a:r>
                      <a:r>
                        <a:rPr lang="de-DE" sz="1800" baseline="0" dirty="0"/>
                        <a:t> </a:t>
                      </a:r>
                      <a:r>
                        <a:rPr lang="de-DE" sz="1800" baseline="0" dirty="0" err="1"/>
                        <a:t>Ferma</a:t>
                      </a:r>
                      <a:r>
                        <a:rPr lang="de-DE" sz="1800" baseline="0" dirty="0"/>
                        <a:t>“</a:t>
                      </a:r>
                      <a:endParaRPr lang="de-DE" sz="1800" dirty="0"/>
                    </a:p>
                  </a:txBody>
                  <a:tcPr marT="45714" marB="45714"/>
                </a:tc>
                <a:extLst>
                  <a:ext uri="{0D108BD9-81ED-4DB2-BD59-A6C34878D82A}">
                    <a16:rowId xmlns:a16="http://schemas.microsoft.com/office/drawing/2014/main" val="10001"/>
                  </a:ext>
                </a:extLst>
              </a:tr>
              <a:tr h="370795">
                <a:tc>
                  <a:txBody>
                    <a:bodyPr/>
                    <a:lstStyle/>
                    <a:p>
                      <a:r>
                        <a:rPr lang="de-DE" sz="1800" dirty="0"/>
                        <a:t>„</a:t>
                      </a:r>
                      <a:r>
                        <a:rPr lang="de-DE" sz="1800" dirty="0" err="1"/>
                        <a:t>Daroyale</a:t>
                      </a:r>
                      <a:r>
                        <a:rPr lang="de-DE" sz="1800" dirty="0"/>
                        <a:t>“</a:t>
                      </a:r>
                    </a:p>
                  </a:txBody>
                  <a:tcPr marT="45714" marB="45714"/>
                </a:tc>
                <a:tc>
                  <a:txBody>
                    <a:bodyPr/>
                    <a:lstStyle/>
                    <a:p>
                      <a:r>
                        <a:rPr lang="de-DE" sz="1800" dirty="0"/>
                        <a:t>„Korona“</a:t>
                      </a:r>
                    </a:p>
                  </a:txBody>
                  <a:tcPr marT="45714" marB="45714"/>
                </a:tc>
                <a:tc>
                  <a:txBody>
                    <a:bodyPr/>
                    <a:lstStyle/>
                    <a:p>
                      <a:r>
                        <a:rPr lang="de-DE" sz="1800" dirty="0"/>
                        <a:t>„Malvina“</a:t>
                      </a:r>
                    </a:p>
                  </a:txBody>
                  <a:tcPr marT="45714" marB="45714"/>
                </a:tc>
                <a:extLst>
                  <a:ext uri="{0D108BD9-81ED-4DB2-BD59-A6C34878D82A}">
                    <a16:rowId xmlns:a16="http://schemas.microsoft.com/office/drawing/2014/main" val="10002"/>
                  </a:ext>
                </a:extLst>
              </a:tr>
              <a:tr h="370795">
                <a:tc>
                  <a:txBody>
                    <a:bodyPr/>
                    <a:lstStyle/>
                    <a:p>
                      <a:r>
                        <a:rPr lang="de-DE" sz="1800" dirty="0"/>
                        <a:t>„</a:t>
                      </a:r>
                      <a:r>
                        <a:rPr lang="de-DE" sz="1800" dirty="0" err="1"/>
                        <a:t>Honeoye</a:t>
                      </a:r>
                      <a:r>
                        <a:rPr lang="de-DE" sz="1800" dirty="0"/>
                        <a:t>“</a:t>
                      </a:r>
                    </a:p>
                  </a:txBody>
                  <a:tcPr marT="45714" marB="45714"/>
                </a:tc>
                <a:tc>
                  <a:txBody>
                    <a:bodyPr/>
                    <a:lstStyle/>
                    <a:p>
                      <a:r>
                        <a:rPr lang="de-DE" sz="1800" dirty="0"/>
                        <a:t>„</a:t>
                      </a:r>
                      <a:r>
                        <a:rPr lang="de-DE" sz="1800" dirty="0" err="1"/>
                        <a:t>Elsanta</a:t>
                      </a:r>
                      <a:r>
                        <a:rPr lang="de-DE" sz="1800" dirty="0"/>
                        <a:t>“</a:t>
                      </a:r>
                    </a:p>
                  </a:txBody>
                  <a:tcPr marT="45714" marB="45714"/>
                </a:tc>
                <a:tc>
                  <a:txBody>
                    <a:bodyPr/>
                    <a:lstStyle/>
                    <a:p>
                      <a:r>
                        <a:rPr lang="de-DE" sz="1800" dirty="0"/>
                        <a:t>„Mieze Schindler“</a:t>
                      </a:r>
                    </a:p>
                  </a:txBody>
                  <a:tcPr marT="45714" marB="45714"/>
                </a:tc>
                <a:extLst>
                  <a:ext uri="{0D108BD9-81ED-4DB2-BD59-A6C34878D82A}">
                    <a16:rowId xmlns:a16="http://schemas.microsoft.com/office/drawing/2014/main" val="10003"/>
                  </a:ext>
                </a:extLst>
              </a:tr>
              <a:tr h="370795">
                <a:tc>
                  <a:txBody>
                    <a:bodyPr/>
                    <a:lstStyle/>
                    <a:p>
                      <a:r>
                        <a:rPr lang="de-DE" sz="1800" dirty="0"/>
                        <a:t>„</a:t>
                      </a:r>
                      <a:r>
                        <a:rPr lang="de-DE" sz="1800" dirty="0" err="1"/>
                        <a:t>Hummi</a:t>
                      </a:r>
                      <a:r>
                        <a:rPr lang="de-DE" sz="1800" dirty="0"/>
                        <a:t> Silva“</a:t>
                      </a:r>
                    </a:p>
                  </a:txBody>
                  <a:tcPr marT="45714" marB="45714"/>
                </a:tc>
                <a:tc>
                  <a:txBody>
                    <a:bodyPr/>
                    <a:lstStyle/>
                    <a:p>
                      <a:r>
                        <a:rPr lang="de-DE" sz="1800" dirty="0"/>
                        <a:t>„Polka“</a:t>
                      </a:r>
                    </a:p>
                  </a:txBody>
                  <a:tcPr marT="45714" marB="45714"/>
                </a:tc>
                <a:tc>
                  <a:txBody>
                    <a:bodyPr/>
                    <a:lstStyle/>
                    <a:p>
                      <a:r>
                        <a:rPr lang="de-DE" sz="1800" dirty="0"/>
                        <a:t>„Salsa“</a:t>
                      </a:r>
                    </a:p>
                  </a:txBody>
                  <a:tcPr marT="45714" marB="45714"/>
                </a:tc>
                <a:extLst>
                  <a:ext uri="{0D108BD9-81ED-4DB2-BD59-A6C34878D82A}">
                    <a16:rowId xmlns:a16="http://schemas.microsoft.com/office/drawing/2014/main" val="10004"/>
                  </a:ext>
                </a:extLst>
              </a:tr>
              <a:tr h="370795">
                <a:tc>
                  <a:txBody>
                    <a:bodyPr/>
                    <a:lstStyle/>
                    <a:p>
                      <a:r>
                        <a:rPr lang="de-DE" sz="1800" dirty="0"/>
                        <a:t>„</a:t>
                      </a:r>
                      <a:r>
                        <a:rPr lang="de-DE" sz="1800" dirty="0" err="1"/>
                        <a:t>Hummi</a:t>
                      </a:r>
                      <a:r>
                        <a:rPr lang="de-DE" sz="1800" dirty="0"/>
                        <a:t> Praline“</a:t>
                      </a:r>
                    </a:p>
                  </a:txBody>
                  <a:tcPr marT="45714" marB="45714"/>
                </a:tc>
                <a:tc>
                  <a:txBody>
                    <a:bodyPr/>
                    <a:lstStyle/>
                    <a:p>
                      <a:r>
                        <a:rPr lang="de-DE" sz="1800" dirty="0"/>
                        <a:t>„</a:t>
                      </a:r>
                      <a:r>
                        <a:rPr lang="de-DE" sz="1800" dirty="0" err="1"/>
                        <a:t>Senga-Sengana</a:t>
                      </a:r>
                      <a:r>
                        <a:rPr lang="de-DE" sz="1800" dirty="0"/>
                        <a:t>“</a:t>
                      </a:r>
                    </a:p>
                  </a:txBody>
                  <a:tcPr marT="45714" marB="45714"/>
                </a:tc>
                <a:tc>
                  <a:txBody>
                    <a:bodyPr/>
                    <a:lstStyle/>
                    <a:p>
                      <a:r>
                        <a:rPr lang="de-DE" sz="1800" dirty="0"/>
                        <a:t>„</a:t>
                      </a:r>
                      <a:r>
                        <a:rPr lang="de-DE" sz="1800" dirty="0" err="1"/>
                        <a:t>Symphony</a:t>
                      </a:r>
                      <a:r>
                        <a:rPr lang="de-DE" sz="1800" dirty="0"/>
                        <a:t>“</a:t>
                      </a:r>
                    </a:p>
                  </a:txBody>
                  <a:tcPr marT="45714" marB="45714"/>
                </a:tc>
                <a:extLst>
                  <a:ext uri="{0D108BD9-81ED-4DB2-BD59-A6C34878D82A}">
                    <a16:rowId xmlns:a16="http://schemas.microsoft.com/office/drawing/2014/main" val="10005"/>
                  </a:ext>
                </a:extLst>
              </a:tr>
              <a:tr h="370795">
                <a:tc>
                  <a:txBody>
                    <a:bodyPr/>
                    <a:lstStyle/>
                    <a:p>
                      <a:r>
                        <a:rPr lang="de-DE" sz="1800" dirty="0"/>
                        <a:t>„Lambada“</a:t>
                      </a:r>
                    </a:p>
                  </a:txBody>
                  <a:tcPr marT="45714" marB="45714"/>
                </a:tc>
                <a:tc>
                  <a:txBody>
                    <a:bodyPr/>
                    <a:lstStyle/>
                    <a:p>
                      <a:r>
                        <a:rPr lang="de-DE" sz="1800" dirty="0"/>
                        <a:t>„Sonata“</a:t>
                      </a:r>
                    </a:p>
                  </a:txBody>
                  <a:tcPr marT="45714" marB="45714"/>
                </a:tc>
                <a:tc>
                  <a:txBody>
                    <a:bodyPr/>
                    <a:lstStyle/>
                    <a:p>
                      <a:r>
                        <a:rPr lang="de-DE" sz="1800" dirty="0"/>
                        <a:t>„</a:t>
                      </a:r>
                      <a:r>
                        <a:rPr lang="de-DE" sz="1800" dirty="0" err="1"/>
                        <a:t>Florika</a:t>
                      </a:r>
                      <a:r>
                        <a:rPr lang="de-DE" sz="1800" dirty="0"/>
                        <a:t>“</a:t>
                      </a:r>
                    </a:p>
                  </a:txBody>
                  <a:tcPr marT="45714" marB="45714"/>
                </a:tc>
                <a:extLst>
                  <a:ext uri="{0D108BD9-81ED-4DB2-BD59-A6C34878D82A}">
                    <a16:rowId xmlns:a16="http://schemas.microsoft.com/office/drawing/2014/main" val="10006"/>
                  </a:ext>
                </a:extLst>
              </a:tr>
            </a:tbl>
          </a:graphicData>
        </a:graphic>
      </p:graphicFrame>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1"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F93DC7D4-1579-1644-9907-7248D3A32074}" type="slidenum">
              <a:rPr lang="de-DE" sz="1400">
                <a:cs typeface="Arial" charset="0"/>
              </a:rPr>
              <a:pPr eaLnBrk="1" hangingPunct="1"/>
              <a:t>85</a:t>
            </a:fld>
            <a:endParaRPr lang="de-DE" sz="1400">
              <a:cs typeface="Arial" charset="0"/>
            </a:endParaRPr>
          </a:p>
        </p:txBody>
      </p:sp>
      <p:sp>
        <p:nvSpPr>
          <p:cNvPr id="158722"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158724" name="Rectangle 4"/>
          <p:cNvSpPr>
            <a:spLocks noChangeArrowheads="1"/>
          </p:cNvSpPr>
          <p:nvPr/>
        </p:nvSpPr>
        <p:spPr bwMode="auto">
          <a:xfrm>
            <a:off x="179388" y="836613"/>
            <a:ext cx="8964612" cy="169277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de-DE" sz="2000" b="1" dirty="0"/>
              <a:t>Kreuzung:	</a:t>
            </a:r>
            <a:r>
              <a:rPr lang="de-DE" sz="2000" dirty="0"/>
              <a:t>aus Garten- und Walderdbeere entstand die Sorte:</a:t>
            </a:r>
          </a:p>
          <a:p>
            <a:r>
              <a:rPr lang="de-DE" sz="2000" b="1" dirty="0"/>
              <a:t>		</a:t>
            </a:r>
            <a:r>
              <a:rPr lang="de-DE" sz="2000" u="sng" dirty="0"/>
              <a:t>„</a:t>
            </a:r>
            <a:r>
              <a:rPr lang="de-DE" sz="2000" u="sng" dirty="0" err="1"/>
              <a:t>Vesca</a:t>
            </a:r>
            <a:r>
              <a:rPr lang="de-DE" sz="2000" u="sng" dirty="0"/>
              <a:t>“</a:t>
            </a:r>
            <a:r>
              <a:rPr lang="de-DE" sz="2000" b="1" dirty="0"/>
              <a:t>	</a:t>
            </a:r>
          </a:p>
          <a:p>
            <a:endParaRPr lang="de-DE" sz="2000" b="1" dirty="0"/>
          </a:p>
          <a:p>
            <a:r>
              <a:rPr lang="de-DE" sz="2000" b="1" dirty="0"/>
              <a:t>Sorten: 	</a:t>
            </a:r>
            <a:r>
              <a:rPr lang="de-DE" sz="2000" dirty="0"/>
              <a:t>einmal- und mehrmals tragende Sorten</a:t>
            </a:r>
          </a:p>
          <a:p>
            <a:endParaRPr lang="de-DE" b="1" dirty="0"/>
          </a:p>
        </p:txBody>
      </p:sp>
      <p:graphicFrame>
        <p:nvGraphicFramePr>
          <p:cNvPr id="2" name="Tabelle 1"/>
          <p:cNvGraphicFramePr>
            <a:graphicFrameLocks noGrp="1"/>
          </p:cNvGraphicFramePr>
          <p:nvPr/>
        </p:nvGraphicFramePr>
        <p:xfrm>
          <a:off x="395536" y="2564904"/>
          <a:ext cx="6481764" cy="3710210"/>
        </p:xfrm>
        <a:graphic>
          <a:graphicData uri="http://schemas.openxmlformats.org/drawingml/2006/table">
            <a:tbl>
              <a:tblPr firstRow="1" bandRow="1">
                <a:tableStyleId>{21E4AEA4-8DFA-4A89-87EB-49C32662AFE0}</a:tableStyleId>
              </a:tblPr>
              <a:tblGrid>
                <a:gridCol w="3240882">
                  <a:extLst>
                    <a:ext uri="{9D8B030D-6E8A-4147-A177-3AD203B41FA5}">
                      <a16:colId xmlns:a16="http://schemas.microsoft.com/office/drawing/2014/main" val="20000"/>
                    </a:ext>
                  </a:extLst>
                </a:gridCol>
                <a:gridCol w="3240882">
                  <a:extLst>
                    <a:ext uri="{9D8B030D-6E8A-4147-A177-3AD203B41FA5}">
                      <a16:colId xmlns:a16="http://schemas.microsoft.com/office/drawing/2014/main" val="20001"/>
                    </a:ext>
                  </a:extLst>
                </a:gridCol>
              </a:tblGrid>
              <a:tr h="371021">
                <a:tc>
                  <a:txBody>
                    <a:bodyPr/>
                    <a:lstStyle/>
                    <a:p>
                      <a:r>
                        <a:rPr lang="de-DE" sz="1800" dirty="0"/>
                        <a:t>Mehrmals</a:t>
                      </a:r>
                      <a:r>
                        <a:rPr lang="de-DE" sz="1800" baseline="0" dirty="0"/>
                        <a:t> tragende</a:t>
                      </a:r>
                      <a:r>
                        <a:rPr lang="de-DE" sz="1800" dirty="0"/>
                        <a:t> Sorten</a:t>
                      </a:r>
                    </a:p>
                  </a:txBody>
                  <a:tcPr marL="91455" marR="91455" marT="45742" marB="45742"/>
                </a:tc>
                <a:tc>
                  <a:txBody>
                    <a:bodyPr/>
                    <a:lstStyle/>
                    <a:p>
                      <a:r>
                        <a:rPr lang="de-DE" sz="1800" dirty="0"/>
                        <a:t>Einmal tragende Sorten</a:t>
                      </a:r>
                    </a:p>
                  </a:txBody>
                  <a:tcPr marL="91455" marR="91455" marT="45742" marB="45742"/>
                </a:tc>
                <a:extLst>
                  <a:ext uri="{0D108BD9-81ED-4DB2-BD59-A6C34878D82A}">
                    <a16:rowId xmlns:a16="http://schemas.microsoft.com/office/drawing/2014/main" val="10000"/>
                  </a:ext>
                </a:extLst>
              </a:tr>
              <a:tr h="371021">
                <a:tc>
                  <a:txBody>
                    <a:bodyPr/>
                    <a:lstStyle/>
                    <a:p>
                      <a:r>
                        <a:rPr lang="de-DE" sz="1800" dirty="0"/>
                        <a:t>„Amandine“</a:t>
                      </a:r>
                    </a:p>
                  </a:txBody>
                  <a:tcPr marL="91455" marR="91455" marT="45742" marB="45742"/>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800" dirty="0"/>
                        <a:t>“Mieze Nova“</a:t>
                      </a:r>
                    </a:p>
                  </a:txBody>
                  <a:tcPr marL="91455" marR="91455" marT="45742" marB="45742"/>
                </a:tc>
                <a:extLst>
                  <a:ext uri="{0D108BD9-81ED-4DB2-BD59-A6C34878D82A}">
                    <a16:rowId xmlns:a16="http://schemas.microsoft.com/office/drawing/2014/main" val="10001"/>
                  </a:ext>
                </a:extLst>
              </a:tr>
              <a:tr h="371021">
                <a:tc>
                  <a:txBody>
                    <a:bodyPr/>
                    <a:lstStyle/>
                    <a:p>
                      <a:r>
                        <a:rPr lang="de-DE" sz="1800" dirty="0"/>
                        <a:t>„Elan“</a:t>
                      </a:r>
                    </a:p>
                  </a:txBody>
                  <a:tcPr marL="91455" marR="91455" marT="45742" marB="45742"/>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800" dirty="0"/>
                        <a:t>„Mieze Schindler“</a:t>
                      </a:r>
                    </a:p>
                  </a:txBody>
                  <a:tcPr marL="91455" marR="91455" marT="45742" marB="45742"/>
                </a:tc>
                <a:extLst>
                  <a:ext uri="{0D108BD9-81ED-4DB2-BD59-A6C34878D82A}">
                    <a16:rowId xmlns:a16="http://schemas.microsoft.com/office/drawing/2014/main" val="10002"/>
                  </a:ext>
                </a:extLst>
              </a:tr>
              <a:tr h="371021">
                <a:tc>
                  <a:txBody>
                    <a:bodyPr/>
                    <a:lstStyle/>
                    <a:p>
                      <a:r>
                        <a:rPr lang="de-DE" sz="1800" dirty="0"/>
                        <a:t>„</a:t>
                      </a:r>
                      <a:r>
                        <a:rPr lang="de-DE" sz="1800" dirty="0" err="1"/>
                        <a:t>Hummi</a:t>
                      </a:r>
                      <a:r>
                        <a:rPr lang="de-DE" sz="1800" dirty="0"/>
                        <a:t> </a:t>
                      </a:r>
                      <a:r>
                        <a:rPr lang="de-DE" sz="1800" dirty="0" err="1"/>
                        <a:t>Gento</a:t>
                      </a:r>
                      <a:r>
                        <a:rPr lang="de-DE" sz="1800" dirty="0"/>
                        <a:t>“</a:t>
                      </a:r>
                    </a:p>
                  </a:txBody>
                  <a:tcPr marL="91455" marR="91455" marT="45742" marB="45742"/>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800" dirty="0"/>
                        <a:t>„Pegasus“</a:t>
                      </a:r>
                    </a:p>
                  </a:txBody>
                  <a:tcPr marL="91455" marR="91455" marT="45742" marB="45742"/>
                </a:tc>
                <a:extLst>
                  <a:ext uri="{0D108BD9-81ED-4DB2-BD59-A6C34878D82A}">
                    <a16:rowId xmlns:a16="http://schemas.microsoft.com/office/drawing/2014/main" val="10003"/>
                  </a:ext>
                </a:extLst>
              </a:tr>
              <a:tr h="371021">
                <a:tc>
                  <a:txBody>
                    <a:bodyPr/>
                    <a:lstStyle/>
                    <a:p>
                      <a:r>
                        <a:rPr lang="de-DE" sz="1800" dirty="0"/>
                        <a:t>„</a:t>
                      </a:r>
                      <a:r>
                        <a:rPr lang="de-DE" sz="1800" dirty="0" err="1"/>
                        <a:t>Hummi</a:t>
                      </a:r>
                      <a:r>
                        <a:rPr lang="de-DE" sz="1800" dirty="0"/>
                        <a:t> </a:t>
                      </a:r>
                      <a:r>
                        <a:rPr lang="de-DE" sz="1800" dirty="0" err="1"/>
                        <a:t>Rimona</a:t>
                      </a:r>
                      <a:r>
                        <a:rPr lang="de-DE" sz="1800" dirty="0"/>
                        <a:t>“</a:t>
                      </a:r>
                    </a:p>
                  </a:txBody>
                  <a:tcPr marL="91455" marR="91455" marT="45742" marB="45742"/>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800" dirty="0"/>
                        <a:t>„Polka“</a:t>
                      </a:r>
                    </a:p>
                  </a:txBody>
                  <a:tcPr marL="91455" marR="91455" marT="45742" marB="45742"/>
                </a:tc>
                <a:extLst>
                  <a:ext uri="{0D108BD9-81ED-4DB2-BD59-A6C34878D82A}">
                    <a16:rowId xmlns:a16="http://schemas.microsoft.com/office/drawing/2014/main" val="10004"/>
                  </a:ext>
                </a:extLst>
              </a:tr>
              <a:tr h="371021">
                <a:tc>
                  <a:txBody>
                    <a:bodyPr/>
                    <a:lstStyle/>
                    <a:p>
                      <a:r>
                        <a:rPr lang="de-DE" sz="1800" dirty="0"/>
                        <a:t>„Mara</a:t>
                      </a:r>
                      <a:r>
                        <a:rPr lang="de-DE" sz="1800" baseline="0" dirty="0"/>
                        <a:t> de Bois</a:t>
                      </a:r>
                      <a:r>
                        <a:rPr lang="de-DE" sz="1800" dirty="0"/>
                        <a:t>“</a:t>
                      </a:r>
                    </a:p>
                  </a:txBody>
                  <a:tcPr marL="91455" marR="91455" marT="45742" marB="45742"/>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800" dirty="0"/>
                        <a:t>„Kent“</a:t>
                      </a:r>
                    </a:p>
                  </a:txBody>
                  <a:tcPr marL="91455" marR="91455" marT="45742" marB="45742"/>
                </a:tc>
                <a:extLst>
                  <a:ext uri="{0D108BD9-81ED-4DB2-BD59-A6C34878D82A}">
                    <a16:rowId xmlns:a16="http://schemas.microsoft.com/office/drawing/2014/main" val="10005"/>
                  </a:ext>
                </a:extLst>
              </a:tr>
              <a:tr h="371021">
                <a:tc>
                  <a:txBody>
                    <a:bodyPr/>
                    <a:lstStyle/>
                    <a:p>
                      <a:r>
                        <a:rPr lang="de-DE" sz="1800" dirty="0"/>
                        <a:t>„</a:t>
                      </a:r>
                      <a:r>
                        <a:rPr lang="de-DE" sz="1800" dirty="0" err="1"/>
                        <a:t>Ostara</a:t>
                      </a:r>
                      <a:r>
                        <a:rPr lang="de-DE" sz="1800" dirty="0"/>
                        <a:t>“</a:t>
                      </a:r>
                    </a:p>
                  </a:txBody>
                  <a:tcPr marL="91455" marR="91455" marT="45742" marB="45742"/>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800" dirty="0"/>
                        <a:t>„Wädenswil 6“</a:t>
                      </a:r>
                    </a:p>
                  </a:txBody>
                  <a:tcPr marL="91455" marR="91455" marT="45742" marB="45742"/>
                </a:tc>
                <a:extLst>
                  <a:ext uri="{0D108BD9-81ED-4DB2-BD59-A6C34878D82A}">
                    <a16:rowId xmlns:a16="http://schemas.microsoft.com/office/drawing/2014/main" val="10006"/>
                  </a:ext>
                </a:extLst>
              </a:tr>
              <a:tr h="371021">
                <a:tc>
                  <a:txBody>
                    <a:bodyPr/>
                    <a:lstStyle/>
                    <a:p>
                      <a:r>
                        <a:rPr lang="de-DE" sz="1800" dirty="0"/>
                        <a:t>„</a:t>
                      </a:r>
                      <a:r>
                        <a:rPr lang="de-DE" sz="1800" dirty="0" err="1"/>
                        <a:t>Hummi</a:t>
                      </a:r>
                      <a:r>
                        <a:rPr lang="de-DE" sz="1800" dirty="0"/>
                        <a:t> </a:t>
                      </a:r>
                      <a:r>
                        <a:rPr lang="de-DE" sz="1800" dirty="0" err="1"/>
                        <a:t>Meraldo</a:t>
                      </a:r>
                      <a:r>
                        <a:rPr lang="de-DE" sz="1800" dirty="0"/>
                        <a:t>“</a:t>
                      </a:r>
                    </a:p>
                  </a:txBody>
                  <a:tcPr marL="91455" marR="91455" marT="45742" marB="45742"/>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800" dirty="0"/>
                        <a:t>„Florence“</a:t>
                      </a:r>
                    </a:p>
                  </a:txBody>
                  <a:tcPr marL="91455" marR="91455" marT="45742" marB="45742"/>
                </a:tc>
                <a:extLst>
                  <a:ext uri="{0D108BD9-81ED-4DB2-BD59-A6C34878D82A}">
                    <a16:rowId xmlns:a16="http://schemas.microsoft.com/office/drawing/2014/main" val="46885753"/>
                  </a:ext>
                </a:extLst>
              </a:tr>
              <a:tr h="371021">
                <a:tc>
                  <a:txBody>
                    <a:bodyPr/>
                    <a:lstStyle/>
                    <a:p>
                      <a:r>
                        <a:rPr lang="de-DE" sz="1800" dirty="0"/>
                        <a:t>„Muir“</a:t>
                      </a:r>
                    </a:p>
                  </a:txBody>
                  <a:tcPr marL="91455" marR="91455" marT="45742" marB="45742"/>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800" dirty="0"/>
                        <a:t>„</a:t>
                      </a:r>
                      <a:r>
                        <a:rPr lang="de-DE" sz="1800" dirty="0" err="1"/>
                        <a:t>Fraroma</a:t>
                      </a:r>
                      <a:r>
                        <a:rPr lang="de-DE" sz="1800" dirty="0"/>
                        <a:t>“</a:t>
                      </a:r>
                    </a:p>
                  </a:txBody>
                  <a:tcPr marL="91455" marR="91455" marT="45742" marB="45742"/>
                </a:tc>
                <a:extLst>
                  <a:ext uri="{0D108BD9-81ED-4DB2-BD59-A6C34878D82A}">
                    <a16:rowId xmlns:a16="http://schemas.microsoft.com/office/drawing/2014/main" val="3300472997"/>
                  </a:ext>
                </a:extLst>
              </a:tr>
              <a:tr h="371021">
                <a:tc>
                  <a:txBody>
                    <a:bodyPr/>
                    <a:lstStyle/>
                    <a:p>
                      <a:r>
                        <a:rPr lang="de-DE" sz="1800" dirty="0"/>
                        <a:t>„</a:t>
                      </a:r>
                      <a:r>
                        <a:rPr lang="de-DE" sz="1800" dirty="0" err="1"/>
                        <a:t>Seascape</a:t>
                      </a:r>
                      <a:r>
                        <a:rPr lang="de-DE" sz="1800" dirty="0"/>
                        <a:t>“</a:t>
                      </a:r>
                    </a:p>
                  </a:txBody>
                  <a:tcPr marL="91455" marR="91455" marT="45742" marB="45742"/>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800" dirty="0"/>
                        <a:t>„</a:t>
                      </a:r>
                      <a:r>
                        <a:rPr lang="de-DE" sz="1800" dirty="0" err="1"/>
                        <a:t>Honeoye</a:t>
                      </a:r>
                      <a:r>
                        <a:rPr lang="de-DE" sz="1800" dirty="0"/>
                        <a:t>“</a:t>
                      </a:r>
                    </a:p>
                  </a:txBody>
                  <a:tcPr marL="91455" marR="91455" marT="45742" marB="45742"/>
                </a:tc>
                <a:extLst>
                  <a:ext uri="{0D108BD9-81ED-4DB2-BD59-A6C34878D82A}">
                    <a16:rowId xmlns:a16="http://schemas.microsoft.com/office/drawing/2014/main" val="206053022"/>
                  </a:ext>
                </a:extLst>
              </a:tr>
            </a:tbl>
          </a:graphicData>
        </a:graphic>
      </p:graphicFrame>
      <p:sp>
        <p:nvSpPr>
          <p:cNvPr id="3" name="Rectangle 3">
            <a:extLst>
              <a:ext uri="{FF2B5EF4-FFF2-40B4-BE49-F238E27FC236}">
                <a16:creationId xmlns:a16="http://schemas.microsoft.com/office/drawing/2014/main" id="{8789E0A1-5B7C-239B-E98A-479938239D96}"/>
              </a:ext>
            </a:extLst>
          </p:cNvPr>
          <p:cNvSpPr>
            <a:spLocks noChangeArrowheads="1"/>
          </p:cNvSpPr>
          <p:nvPr/>
        </p:nvSpPr>
        <p:spPr bwMode="auto">
          <a:xfrm>
            <a:off x="0" y="163513"/>
            <a:ext cx="2109873"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dirty="0" err="1"/>
              <a:t>Erdbeere</a:t>
            </a:r>
            <a:r>
              <a:rPr lang="de-DE" sz="2000" b="1" dirty="0" err="1">
                <a:solidFill>
                  <a:srgbClr val="C00000"/>
                </a:solidFill>
              </a:rPr>
              <a:t>Sorten</a:t>
            </a:r>
            <a:endParaRPr lang="de-DE" sz="2000" b="1" dirty="0">
              <a:solidFill>
                <a:srgbClr val="C00000"/>
              </a:solidFill>
            </a:endParaRP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69"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37200B78-BD47-C64B-8CAA-22E7C98387C0}" type="slidenum">
              <a:rPr lang="de-DE" sz="1400">
                <a:cs typeface="Arial" charset="0"/>
              </a:rPr>
              <a:pPr eaLnBrk="1" hangingPunct="1"/>
              <a:t>86</a:t>
            </a:fld>
            <a:endParaRPr lang="de-DE" sz="1400">
              <a:cs typeface="Arial" charset="0"/>
            </a:endParaRPr>
          </a:p>
        </p:txBody>
      </p:sp>
      <p:sp>
        <p:nvSpPr>
          <p:cNvPr id="160770"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graphicFrame>
        <p:nvGraphicFramePr>
          <p:cNvPr id="6" name="Tabelle 5"/>
          <p:cNvGraphicFramePr>
            <a:graphicFrameLocks noGrp="1"/>
          </p:cNvGraphicFramePr>
          <p:nvPr/>
        </p:nvGraphicFramePr>
        <p:xfrm>
          <a:off x="251520" y="790652"/>
          <a:ext cx="7776467" cy="5577606"/>
        </p:xfrm>
        <a:graphic>
          <a:graphicData uri="http://schemas.openxmlformats.org/drawingml/2006/table">
            <a:tbl>
              <a:tblPr>
                <a:tableStyleId>{08FB837D-C827-4EFA-A057-4D05807E0F7C}</a:tableStyleId>
              </a:tblPr>
              <a:tblGrid>
                <a:gridCol w="1910010">
                  <a:extLst>
                    <a:ext uri="{9D8B030D-6E8A-4147-A177-3AD203B41FA5}">
                      <a16:colId xmlns:a16="http://schemas.microsoft.com/office/drawing/2014/main" val="20000"/>
                    </a:ext>
                  </a:extLst>
                </a:gridCol>
                <a:gridCol w="2660370">
                  <a:extLst>
                    <a:ext uri="{9D8B030D-6E8A-4147-A177-3AD203B41FA5}">
                      <a16:colId xmlns:a16="http://schemas.microsoft.com/office/drawing/2014/main" val="20001"/>
                    </a:ext>
                  </a:extLst>
                </a:gridCol>
                <a:gridCol w="3206087">
                  <a:extLst>
                    <a:ext uri="{9D8B030D-6E8A-4147-A177-3AD203B41FA5}">
                      <a16:colId xmlns:a16="http://schemas.microsoft.com/office/drawing/2014/main" val="20002"/>
                    </a:ext>
                  </a:extLst>
                </a:gridCol>
              </a:tblGrid>
              <a:tr h="63179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1" u="none" strike="noStrike" cap="none" normalizeH="0" baseline="0" dirty="0">
                          <a:ln>
                            <a:noFill/>
                          </a:ln>
                          <a:effectLst/>
                        </a:rPr>
                        <a:t>Sorten</a:t>
                      </a:r>
                      <a:endParaRPr kumimoji="0" lang="de-DE" sz="1800" b="1" i="0" u="none" strike="noStrike" cap="none" normalizeH="0" baseline="0" dirty="0">
                        <a:ln>
                          <a:noFill/>
                        </a:ln>
                        <a:solidFill>
                          <a:srgbClr val="FFFFFF"/>
                        </a:solidFill>
                        <a:effectLst/>
                        <a:latin typeface="Arial" charset="0"/>
                        <a:ea typeface="ＭＳ Ｐゴシック" charset="0"/>
                        <a:cs typeface="Arial" charset="0"/>
                      </a:endParaRPr>
                    </a:p>
                  </a:txBody>
                  <a:tcPr marT="45711" marB="45711"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1" u="none" strike="noStrike" cap="none" normalizeH="0" baseline="0" dirty="0">
                          <a:ln>
                            <a:noFill/>
                          </a:ln>
                          <a:effectLst/>
                        </a:rPr>
                        <a:t>Besonderheiten</a:t>
                      </a:r>
                      <a:endParaRPr kumimoji="0" lang="de-DE" sz="1800" b="1" i="0" u="none" strike="noStrike" cap="none" normalizeH="0" baseline="0" dirty="0">
                        <a:ln>
                          <a:noFill/>
                        </a:ln>
                        <a:solidFill>
                          <a:srgbClr val="FFFFFF"/>
                        </a:solidFill>
                        <a:effectLst/>
                        <a:latin typeface="Arial" charset="0"/>
                        <a:ea typeface="ＭＳ Ｐゴシック" charset="0"/>
                        <a:cs typeface="Arial" charset="0"/>
                      </a:endParaRPr>
                    </a:p>
                  </a:txBody>
                  <a:tcPr marT="45711" marB="45711"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1" u="none" strike="noStrike" cap="none" normalizeH="0" baseline="0" dirty="0">
                          <a:ln>
                            <a:noFill/>
                          </a:ln>
                          <a:effectLst/>
                        </a:rPr>
                        <a:t>Reifezeit</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de-DE" sz="1800" b="1" i="0" u="none" strike="noStrike" cap="none" normalizeH="0" baseline="0" dirty="0">
                        <a:ln>
                          <a:noFill/>
                        </a:ln>
                        <a:solidFill>
                          <a:srgbClr val="FFFFFF"/>
                        </a:solidFill>
                        <a:effectLst/>
                        <a:latin typeface="Arial" charset="0"/>
                        <a:ea typeface="ＭＳ Ｐゴシック" charset="0"/>
                        <a:cs typeface="Arial" charset="0"/>
                      </a:endParaRPr>
                    </a:p>
                  </a:txBody>
                  <a:tcPr marT="45711" marB="45711" horzOverflow="overflow"/>
                </a:tc>
                <a:extLst>
                  <a:ext uri="{0D108BD9-81ED-4DB2-BD59-A6C34878D82A}">
                    <a16:rowId xmlns:a16="http://schemas.microsoft.com/office/drawing/2014/main" val="10000"/>
                  </a:ext>
                </a:extLst>
              </a:tr>
              <a:tr h="36102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u="none" strike="noStrike" cap="none" normalizeH="0" baseline="0" dirty="0">
                          <a:ln>
                            <a:noFill/>
                          </a:ln>
                          <a:effectLst/>
                        </a:rPr>
                        <a:t>„Sweet Mary“</a:t>
                      </a:r>
                      <a:endParaRPr kumimoji="0" lang="de-DE" sz="1800" b="0" i="0" u="none" strike="noStrike" cap="none" normalizeH="0" baseline="0" dirty="0">
                        <a:ln>
                          <a:noFill/>
                        </a:ln>
                        <a:solidFill>
                          <a:srgbClr val="000000"/>
                        </a:solidFill>
                        <a:effectLst/>
                        <a:latin typeface="Arial" charset="0"/>
                        <a:ea typeface="ＭＳ Ｐゴシック" charset="0"/>
                        <a:cs typeface="Arial" charset="0"/>
                      </a:endParaRPr>
                    </a:p>
                  </a:txBody>
                  <a:tcPr marT="45711" marB="45711" horzOverflow="overflow"/>
                </a:tc>
                <a:tc>
                  <a:txBody>
                    <a:bodyPr/>
                    <a:lstStyle/>
                    <a:p>
                      <a:r>
                        <a:rPr lang="de-DE" dirty="0"/>
                        <a:t>Sehr große Früchte</a:t>
                      </a:r>
                    </a:p>
                  </a:txBody>
                  <a:tcPr marT="45711" marB="45711" horzOverflow="overflow"/>
                </a:tc>
                <a:tc>
                  <a:txBody>
                    <a:bodyPr/>
                    <a:lstStyle/>
                    <a:p>
                      <a:r>
                        <a:rPr lang="de-DE" dirty="0"/>
                        <a:t>Ab Juni</a:t>
                      </a:r>
                    </a:p>
                  </a:txBody>
                  <a:tcPr marT="45711" marB="45711" horzOverflow="overflow"/>
                </a:tc>
                <a:extLst>
                  <a:ext uri="{0D108BD9-81ED-4DB2-BD59-A6C34878D82A}">
                    <a16:rowId xmlns:a16="http://schemas.microsoft.com/office/drawing/2014/main" val="10001"/>
                  </a:ext>
                </a:extLst>
              </a:tr>
              <a:tr h="36102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u="none" strike="noStrike" cap="none" normalizeH="0" baseline="0" dirty="0">
                          <a:ln>
                            <a:noFill/>
                          </a:ln>
                          <a:effectLst/>
                        </a:rPr>
                        <a:t>„Mountainstar“</a:t>
                      </a:r>
                      <a:endParaRPr kumimoji="0" lang="de-DE" sz="1800" b="0" i="0" u="none" strike="noStrike" cap="none" normalizeH="0" baseline="0" dirty="0">
                        <a:ln>
                          <a:noFill/>
                        </a:ln>
                        <a:solidFill>
                          <a:srgbClr val="000000"/>
                        </a:solidFill>
                        <a:effectLst/>
                        <a:latin typeface="Arial" charset="0"/>
                        <a:ea typeface="ＭＳ Ｐゴシック" charset="0"/>
                        <a:cs typeface="Arial" charset="0"/>
                      </a:endParaRPr>
                    </a:p>
                  </a:txBody>
                  <a:tcPr marT="45711" marB="45711" horzOverflow="overflow"/>
                </a:tc>
                <a:tc>
                  <a:txBody>
                    <a:bodyPr/>
                    <a:lstStyle/>
                    <a:p>
                      <a:r>
                        <a:rPr lang="de-DE" dirty="0"/>
                        <a:t>Klettererdbeere</a:t>
                      </a:r>
                    </a:p>
                  </a:txBody>
                  <a:tcPr marT="45711" marB="45711" horzOverflow="overflow"/>
                </a:tc>
                <a:tc>
                  <a:txBody>
                    <a:bodyPr/>
                    <a:lstStyle/>
                    <a:p>
                      <a:r>
                        <a:rPr lang="de-DE" dirty="0"/>
                        <a:t>Ab Juni</a:t>
                      </a:r>
                    </a:p>
                  </a:txBody>
                  <a:tcPr marT="45711" marB="45711" horzOverflow="overflow"/>
                </a:tc>
                <a:extLst>
                  <a:ext uri="{0D108BD9-81ED-4DB2-BD59-A6C34878D82A}">
                    <a16:rowId xmlns:a16="http://schemas.microsoft.com/office/drawing/2014/main" val="10002"/>
                  </a:ext>
                </a:extLst>
              </a:tr>
              <a:tr h="631799">
                <a:tc>
                  <a:txBody>
                    <a:bodyPr/>
                    <a:lstStyle/>
                    <a:p>
                      <a:r>
                        <a:rPr lang="de-DE" dirty="0"/>
                        <a:t>„</a:t>
                      </a:r>
                      <a:r>
                        <a:rPr lang="de-DE" dirty="0" err="1"/>
                        <a:t>Senga</a:t>
                      </a:r>
                      <a:r>
                        <a:rPr lang="de-DE" dirty="0"/>
                        <a:t> </a:t>
                      </a:r>
                      <a:r>
                        <a:rPr lang="de-DE" dirty="0" err="1"/>
                        <a:t>Sengana</a:t>
                      </a:r>
                      <a:r>
                        <a:rPr lang="de-DE" dirty="0"/>
                        <a:t>“</a:t>
                      </a:r>
                    </a:p>
                  </a:txBody>
                  <a:tcPr marT="45711" marB="45711" horzOverflow="overflow"/>
                </a:tc>
                <a:tc>
                  <a:txBody>
                    <a:bodyPr/>
                    <a:lstStyle/>
                    <a:p>
                      <a:r>
                        <a:rPr lang="de-DE" dirty="0"/>
                        <a:t>Hohe Erträge</a:t>
                      </a:r>
                    </a:p>
                  </a:txBody>
                  <a:tcPr marT="45711" marB="45711" horzOverflow="overflow"/>
                </a:tc>
                <a:tc>
                  <a:txBody>
                    <a:bodyPr/>
                    <a:lstStyle/>
                    <a:p>
                      <a:r>
                        <a:rPr lang="de-DE" dirty="0"/>
                        <a:t>Ab Juni</a:t>
                      </a:r>
                    </a:p>
                  </a:txBody>
                  <a:tcPr marT="45711" marB="45711" horzOverflow="overflow"/>
                </a:tc>
                <a:extLst>
                  <a:ext uri="{0D108BD9-81ED-4DB2-BD59-A6C34878D82A}">
                    <a16:rowId xmlns:a16="http://schemas.microsoft.com/office/drawing/2014/main" val="10003"/>
                  </a:ext>
                </a:extLst>
              </a:tr>
              <a:tr h="361020">
                <a:tc>
                  <a:txBody>
                    <a:bodyPr/>
                    <a:lstStyle/>
                    <a:p>
                      <a:r>
                        <a:rPr lang="de-DE" dirty="0"/>
                        <a:t>„White </a:t>
                      </a:r>
                      <a:r>
                        <a:rPr lang="de-DE" dirty="0" err="1"/>
                        <a:t>Dream</a:t>
                      </a:r>
                      <a:r>
                        <a:rPr lang="de-DE" dirty="0"/>
                        <a:t>“</a:t>
                      </a:r>
                    </a:p>
                  </a:txBody>
                  <a:tcPr marT="45711" marB="45711" horzOverflow="overflow"/>
                </a:tc>
                <a:tc>
                  <a:txBody>
                    <a:bodyPr/>
                    <a:lstStyle/>
                    <a:p>
                      <a:r>
                        <a:rPr lang="de-DE" dirty="0"/>
                        <a:t>Ananas Erdbeere, weis</a:t>
                      </a:r>
                    </a:p>
                  </a:txBody>
                  <a:tcPr marT="45711" marB="45711" horzOverflow="overflow"/>
                </a:tc>
                <a:tc>
                  <a:txBody>
                    <a:bodyPr/>
                    <a:lstStyle/>
                    <a:p>
                      <a:r>
                        <a:rPr lang="de-DE" dirty="0"/>
                        <a:t>Ab Juni</a:t>
                      </a:r>
                    </a:p>
                  </a:txBody>
                  <a:tcPr marT="45711" marB="45711" horzOverflow="overflow"/>
                </a:tc>
                <a:extLst>
                  <a:ext uri="{0D108BD9-81ED-4DB2-BD59-A6C34878D82A}">
                    <a16:rowId xmlns:a16="http://schemas.microsoft.com/office/drawing/2014/main" val="10004"/>
                  </a:ext>
                </a:extLst>
              </a:tr>
              <a:tr h="361020">
                <a:tc>
                  <a:txBody>
                    <a:bodyPr/>
                    <a:lstStyle/>
                    <a:p>
                      <a:r>
                        <a:rPr lang="de-DE" dirty="0"/>
                        <a:t>„Wädenswil 6“</a:t>
                      </a:r>
                    </a:p>
                  </a:txBody>
                  <a:tcPr marT="45711" marB="45711" horzOverflow="overflow"/>
                </a:tc>
                <a:tc>
                  <a:txBody>
                    <a:bodyPr/>
                    <a:lstStyle/>
                    <a:p>
                      <a:r>
                        <a:rPr lang="de-DE" dirty="0"/>
                        <a:t>Ertragreich, mittelgroß</a:t>
                      </a:r>
                    </a:p>
                  </a:txBody>
                  <a:tcPr marT="45711" marB="45711" horzOverflow="overflow"/>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a:t>Einmaltragend, sehr früh</a:t>
                      </a:r>
                      <a:endParaRPr lang="de-DE" dirty="0"/>
                    </a:p>
                  </a:txBody>
                  <a:tcPr marT="45711" marB="45711" horzOverflow="overflow"/>
                </a:tc>
                <a:extLst>
                  <a:ext uri="{0D108BD9-81ED-4DB2-BD59-A6C34878D82A}">
                    <a16:rowId xmlns:a16="http://schemas.microsoft.com/office/drawing/2014/main" val="10005"/>
                  </a:ext>
                </a:extLst>
              </a:tr>
              <a:tr h="361020">
                <a:tc>
                  <a:txBody>
                    <a:bodyPr/>
                    <a:lstStyle/>
                    <a:p>
                      <a:r>
                        <a:rPr lang="de-DE" dirty="0"/>
                        <a:t>„</a:t>
                      </a:r>
                      <a:r>
                        <a:rPr lang="de-DE" dirty="0" err="1"/>
                        <a:t>Honeoye</a:t>
                      </a:r>
                      <a:r>
                        <a:rPr lang="de-DE" dirty="0"/>
                        <a:t>“</a:t>
                      </a:r>
                    </a:p>
                  </a:txBody>
                  <a:tcPr marT="45711" marB="45711" horzOverflow="overflow"/>
                </a:tc>
                <a:tc>
                  <a:txBody>
                    <a:bodyPr/>
                    <a:lstStyle/>
                    <a:p>
                      <a:r>
                        <a:rPr lang="de-DE" dirty="0"/>
                        <a:t>Große Früchte</a:t>
                      </a:r>
                    </a:p>
                  </a:txBody>
                  <a:tcPr marT="45711" marB="45711" horzOverflow="overflow"/>
                </a:tc>
                <a:tc>
                  <a:txBody>
                    <a:bodyPr/>
                    <a:lstStyle/>
                    <a:p>
                      <a:r>
                        <a:rPr lang="de-DE" dirty="0"/>
                        <a:t>Einmaltragend, früh</a:t>
                      </a:r>
                    </a:p>
                  </a:txBody>
                  <a:tcPr marT="45711" marB="45711" horzOverflow="overflow"/>
                </a:tc>
                <a:extLst>
                  <a:ext uri="{0D108BD9-81ED-4DB2-BD59-A6C34878D82A}">
                    <a16:rowId xmlns:a16="http://schemas.microsoft.com/office/drawing/2014/main" val="10006"/>
                  </a:ext>
                </a:extLst>
              </a:tr>
              <a:tr h="361020">
                <a:tc>
                  <a:txBody>
                    <a:bodyPr/>
                    <a:lstStyle/>
                    <a:p>
                      <a:r>
                        <a:rPr lang="de-DE" dirty="0"/>
                        <a:t>„Kent“</a:t>
                      </a:r>
                    </a:p>
                  </a:txBody>
                  <a:tcPr marT="45711" marB="45711" horzOverflow="overflow"/>
                </a:tc>
                <a:tc>
                  <a:txBody>
                    <a:bodyPr/>
                    <a:lstStyle/>
                    <a:p>
                      <a:r>
                        <a:rPr lang="de-DE" dirty="0"/>
                        <a:t>Große Früchte</a:t>
                      </a:r>
                    </a:p>
                  </a:txBody>
                  <a:tcPr marT="45711" marB="45711" horzOverflow="overflow"/>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a:t>Einmaltragend, früh</a:t>
                      </a:r>
                    </a:p>
                  </a:txBody>
                  <a:tcPr marT="45711" marB="45711" horzOverflow="overflow"/>
                </a:tc>
                <a:extLst>
                  <a:ext uri="{0D108BD9-81ED-4DB2-BD59-A6C34878D82A}">
                    <a16:rowId xmlns:a16="http://schemas.microsoft.com/office/drawing/2014/main" val="10007"/>
                  </a:ext>
                </a:extLst>
              </a:tr>
              <a:tr h="361020">
                <a:tc>
                  <a:txBody>
                    <a:bodyPr/>
                    <a:lstStyle/>
                    <a:p>
                      <a:r>
                        <a:rPr lang="de-DE" dirty="0"/>
                        <a:t>„Polka“</a:t>
                      </a:r>
                    </a:p>
                  </a:txBody>
                  <a:tcPr marT="45711" marB="45711" horzOverflow="overflow"/>
                </a:tc>
                <a:tc>
                  <a:txBody>
                    <a:bodyPr/>
                    <a:lstStyle/>
                    <a:p>
                      <a:r>
                        <a:rPr lang="de-DE" dirty="0"/>
                        <a:t>Sehr aromatisch</a:t>
                      </a:r>
                    </a:p>
                  </a:txBody>
                  <a:tcPr marT="45711" marB="45711" horzOverflow="overflow"/>
                </a:tc>
                <a:tc>
                  <a:txBody>
                    <a:bodyPr/>
                    <a:lstStyle/>
                    <a:p>
                      <a:r>
                        <a:rPr lang="de-DE" dirty="0"/>
                        <a:t>Einmaltragend, mittelfrüh</a:t>
                      </a:r>
                    </a:p>
                  </a:txBody>
                  <a:tcPr marT="45711" marB="45711" horzOverflow="overflow"/>
                </a:tc>
                <a:extLst>
                  <a:ext uri="{0D108BD9-81ED-4DB2-BD59-A6C34878D82A}">
                    <a16:rowId xmlns:a16="http://schemas.microsoft.com/office/drawing/2014/main" val="10008"/>
                  </a:ext>
                </a:extLst>
              </a:tr>
              <a:tr h="361020">
                <a:tc>
                  <a:txBody>
                    <a:bodyPr/>
                    <a:lstStyle/>
                    <a:p>
                      <a:r>
                        <a:rPr lang="de-DE" dirty="0"/>
                        <a:t>„Mieze Nova“</a:t>
                      </a:r>
                    </a:p>
                  </a:txBody>
                  <a:tcPr marT="45711" marB="45711" horzOverflow="overflow"/>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Sehr aromatisch</a:t>
                      </a:r>
                    </a:p>
                  </a:txBody>
                  <a:tcPr marT="45711" marB="45711" horzOverflow="overflow"/>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a:t>Einmaltragend, mittelfrüh</a:t>
                      </a:r>
                    </a:p>
                  </a:txBody>
                  <a:tcPr marT="45711" marB="45711" horzOverflow="overflow"/>
                </a:tc>
                <a:extLst>
                  <a:ext uri="{0D108BD9-81ED-4DB2-BD59-A6C34878D82A}">
                    <a16:rowId xmlns:a16="http://schemas.microsoft.com/office/drawing/2014/main" val="10009"/>
                  </a:ext>
                </a:extLst>
              </a:tr>
              <a:tr h="631799">
                <a:tc>
                  <a:txBody>
                    <a:bodyPr/>
                    <a:lstStyle/>
                    <a:p>
                      <a:r>
                        <a:rPr lang="de-DE" dirty="0"/>
                        <a:t>„Mieze Schindler“</a:t>
                      </a:r>
                    </a:p>
                  </a:txBody>
                  <a:tcPr marT="45711" marB="45711" horzOverflow="overflow"/>
                </a:tc>
                <a:tc>
                  <a:txBody>
                    <a:bodyPr/>
                    <a:lstStyle/>
                    <a:p>
                      <a:r>
                        <a:rPr lang="de-DE" dirty="0"/>
                        <a:t>Kleine Ernte, sehr gutes Aroma</a:t>
                      </a:r>
                    </a:p>
                  </a:txBody>
                  <a:tcPr marT="45711" marB="45711" horzOverflow="overflow"/>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a:t>Einmaltragend, mittelfrüh</a:t>
                      </a:r>
                    </a:p>
                  </a:txBody>
                  <a:tcPr marT="45711" marB="45711" horzOverflow="overflow"/>
                </a:tc>
                <a:extLst>
                  <a:ext uri="{0D108BD9-81ED-4DB2-BD59-A6C34878D82A}">
                    <a16:rowId xmlns:a16="http://schemas.microsoft.com/office/drawing/2014/main" val="10010"/>
                  </a:ext>
                </a:extLst>
              </a:tr>
              <a:tr h="361020">
                <a:tc>
                  <a:txBody>
                    <a:bodyPr/>
                    <a:lstStyle/>
                    <a:p>
                      <a:r>
                        <a:rPr lang="de-DE" dirty="0"/>
                        <a:t>„Pegasus“</a:t>
                      </a:r>
                    </a:p>
                  </a:txBody>
                  <a:tcPr marT="45711" marB="45711" horzOverflow="overflow"/>
                </a:tc>
                <a:tc>
                  <a:txBody>
                    <a:bodyPr/>
                    <a:lstStyle/>
                    <a:p>
                      <a:r>
                        <a:rPr lang="de-DE" dirty="0"/>
                        <a:t>Große feste Früchte</a:t>
                      </a:r>
                    </a:p>
                  </a:txBody>
                  <a:tcPr marT="45711" marB="45711" horzOverflow="overflow"/>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a:t>Einmaltragend, mittelfrüh</a:t>
                      </a:r>
                    </a:p>
                  </a:txBody>
                  <a:tcPr marT="45711" marB="45711" horzOverflow="overflow"/>
                </a:tc>
                <a:extLst>
                  <a:ext uri="{0D108BD9-81ED-4DB2-BD59-A6C34878D82A}">
                    <a16:rowId xmlns:a16="http://schemas.microsoft.com/office/drawing/2014/main" val="10011"/>
                  </a:ext>
                </a:extLst>
              </a:tr>
              <a:tr h="361020">
                <a:tc>
                  <a:txBody>
                    <a:bodyPr/>
                    <a:lstStyle/>
                    <a:p>
                      <a:r>
                        <a:rPr lang="de-DE" dirty="0"/>
                        <a:t>„</a:t>
                      </a:r>
                      <a:r>
                        <a:rPr lang="de-DE" dirty="0" err="1"/>
                        <a:t>Vima</a:t>
                      </a:r>
                      <a:r>
                        <a:rPr lang="de-DE" dirty="0"/>
                        <a:t> </a:t>
                      </a:r>
                      <a:r>
                        <a:rPr lang="de-DE" dirty="0" err="1"/>
                        <a:t>Zanta</a:t>
                      </a:r>
                      <a:r>
                        <a:rPr lang="de-DE" dirty="0"/>
                        <a:t>“</a:t>
                      </a:r>
                    </a:p>
                  </a:txBody>
                  <a:tcPr marT="45711" marB="45711" horzOverflow="overflow"/>
                </a:tc>
                <a:tc>
                  <a:txBody>
                    <a:bodyPr/>
                    <a:lstStyle/>
                    <a:p>
                      <a:r>
                        <a:rPr lang="de-DE" dirty="0"/>
                        <a:t>Sehr aromatisch</a:t>
                      </a:r>
                    </a:p>
                  </a:txBody>
                  <a:tcPr marT="45711" marB="45711" horzOverflow="overflow"/>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a:t>Einmaltragend, mittelspät</a:t>
                      </a:r>
                    </a:p>
                  </a:txBody>
                  <a:tcPr marT="45711" marB="45711" horzOverflow="overflow"/>
                </a:tc>
                <a:extLst>
                  <a:ext uri="{0D108BD9-81ED-4DB2-BD59-A6C34878D82A}">
                    <a16:rowId xmlns:a16="http://schemas.microsoft.com/office/drawing/2014/main" val="10012"/>
                  </a:ext>
                </a:extLst>
              </a:tr>
            </a:tbl>
          </a:graphicData>
        </a:graphic>
      </p:graphicFrame>
      <p:sp>
        <p:nvSpPr>
          <p:cNvPr id="2" name="Rectangle 3">
            <a:extLst>
              <a:ext uri="{FF2B5EF4-FFF2-40B4-BE49-F238E27FC236}">
                <a16:creationId xmlns:a16="http://schemas.microsoft.com/office/drawing/2014/main" id="{611D4A2A-1287-429D-EFD8-2DEAC242BB57}"/>
              </a:ext>
            </a:extLst>
          </p:cNvPr>
          <p:cNvSpPr>
            <a:spLocks noChangeArrowheads="1"/>
          </p:cNvSpPr>
          <p:nvPr/>
        </p:nvSpPr>
        <p:spPr bwMode="auto">
          <a:xfrm>
            <a:off x="0" y="163513"/>
            <a:ext cx="2109873"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dirty="0" err="1"/>
              <a:t>Erdbeere</a:t>
            </a:r>
            <a:r>
              <a:rPr lang="de-DE" sz="2000" b="1" dirty="0" err="1">
                <a:solidFill>
                  <a:srgbClr val="C00000"/>
                </a:solidFill>
              </a:rPr>
              <a:t>Sorten</a:t>
            </a:r>
            <a:endParaRPr lang="de-DE" sz="2000" b="1" dirty="0">
              <a:solidFill>
                <a:srgbClr val="C00000"/>
              </a:solidFill>
            </a:endParaRP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5"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DAC23DDE-1A07-BB48-9F27-2FE970ED8B8A}" type="slidenum">
              <a:rPr lang="de-DE" sz="1400">
                <a:cs typeface="Arial" charset="0"/>
              </a:rPr>
              <a:pPr eaLnBrk="1" hangingPunct="1"/>
              <a:t>87</a:t>
            </a:fld>
            <a:endParaRPr lang="de-DE" sz="1400">
              <a:cs typeface="Arial" charset="0"/>
            </a:endParaRPr>
          </a:p>
        </p:txBody>
      </p:sp>
      <p:sp>
        <p:nvSpPr>
          <p:cNvPr id="164866"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164867" name="Rectangle 3"/>
          <p:cNvSpPr>
            <a:spLocks noChangeArrowheads="1"/>
          </p:cNvSpPr>
          <p:nvPr/>
        </p:nvSpPr>
        <p:spPr bwMode="auto">
          <a:xfrm>
            <a:off x="0" y="163513"/>
            <a:ext cx="2877711"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dirty="0" err="1"/>
              <a:t>Heidelbeere</a:t>
            </a:r>
            <a:r>
              <a:rPr lang="de-DE" sz="2000" b="1" dirty="0" err="1">
                <a:solidFill>
                  <a:srgbClr val="C00000"/>
                </a:solidFill>
              </a:rPr>
              <a:t>Steckbrief</a:t>
            </a:r>
            <a:endParaRPr lang="de-DE" sz="2000" b="1" dirty="0">
              <a:solidFill>
                <a:srgbClr val="C00000"/>
              </a:solidFill>
            </a:endParaRPr>
          </a:p>
        </p:txBody>
      </p:sp>
      <p:sp>
        <p:nvSpPr>
          <p:cNvPr id="164868" name="Rectangle 4"/>
          <p:cNvSpPr>
            <a:spLocks noChangeArrowheads="1"/>
          </p:cNvSpPr>
          <p:nvPr/>
        </p:nvSpPr>
        <p:spPr bwMode="auto">
          <a:xfrm>
            <a:off x="179388" y="836613"/>
            <a:ext cx="8964612" cy="532453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de-DE" sz="2000" b="1" dirty="0"/>
              <a:t>Kultur-Heidelbeeren </a:t>
            </a:r>
            <a:r>
              <a:rPr lang="de-DE" sz="2000" dirty="0"/>
              <a:t>(</a:t>
            </a:r>
            <a:r>
              <a:rPr lang="de-DE" sz="2000" dirty="0" err="1"/>
              <a:t>Vaccinium</a:t>
            </a:r>
            <a:r>
              <a:rPr lang="de-DE" sz="2000" dirty="0"/>
              <a:t> </a:t>
            </a:r>
            <a:r>
              <a:rPr lang="de-DE" sz="2000" dirty="0" err="1"/>
              <a:t>sectio</a:t>
            </a:r>
            <a:r>
              <a:rPr lang="de-DE" sz="2000" dirty="0"/>
              <a:t> </a:t>
            </a:r>
            <a:r>
              <a:rPr lang="de-DE" sz="2000" dirty="0" err="1"/>
              <a:t>cyanococcus</a:t>
            </a:r>
            <a:r>
              <a:rPr lang="de-DE" sz="2000" dirty="0"/>
              <a:t>)</a:t>
            </a:r>
          </a:p>
          <a:p>
            <a:endParaRPr lang="de-DE" sz="2000" dirty="0"/>
          </a:p>
          <a:p>
            <a:r>
              <a:rPr lang="de-DE" sz="2000" dirty="0"/>
              <a:t>Arten:		</a:t>
            </a:r>
            <a:r>
              <a:rPr lang="de-DE" sz="2000" dirty="0" err="1"/>
              <a:t>Heidel</a:t>
            </a:r>
            <a:r>
              <a:rPr lang="de-DE" sz="2000" dirty="0"/>
              <a:t>- oder Blaubeeren</a:t>
            </a:r>
          </a:p>
          <a:p>
            <a:r>
              <a:rPr lang="de-DE" sz="2000" dirty="0"/>
              <a:t>Wurzelform:	Tiefwurzler (bis 1m)</a:t>
            </a:r>
          </a:p>
          <a:p>
            <a:r>
              <a:rPr lang="de-DE" sz="2000" dirty="0"/>
              <a:t>Höhe: 		40-130cm</a:t>
            </a:r>
          </a:p>
          <a:p>
            <a:r>
              <a:rPr lang="de-DE" sz="2000" dirty="0"/>
              <a:t>Alter:		bis 30 Jahre</a:t>
            </a:r>
          </a:p>
          <a:p>
            <a:r>
              <a:rPr lang="de-DE" sz="2000" dirty="0"/>
              <a:t>Standort:	sonnig bis halbschattig, Spätfrost empfindlich,</a:t>
            </a:r>
          </a:p>
          <a:p>
            <a:r>
              <a:rPr lang="de-DE" sz="2000" dirty="0"/>
              <a:t>		sehr humoser </a:t>
            </a:r>
            <a:r>
              <a:rPr lang="de-DE" sz="2000" dirty="0" err="1"/>
              <a:t>sandboden</a:t>
            </a:r>
            <a:r>
              <a:rPr lang="de-DE" sz="2000" dirty="0"/>
              <a:t> Boden, gut durchlüftet und absolut 		kalkfrei, saurer Boden (pH-Wert 3,5 bis 5), keine stauende 		Nässe, </a:t>
            </a:r>
            <a:r>
              <a:rPr lang="de-DE" sz="2000" dirty="0" err="1"/>
              <a:t>Moorbeeterde</a:t>
            </a:r>
            <a:endParaRPr lang="de-DE" sz="2000" dirty="0"/>
          </a:p>
          <a:p>
            <a:r>
              <a:rPr lang="de-DE" sz="2000" dirty="0"/>
              <a:t>Ertrag:		an den vorjährigen Trieben, Ernte von Juli bis September,</a:t>
            </a:r>
          </a:p>
          <a:p>
            <a:r>
              <a:rPr lang="de-DE" sz="2000" dirty="0"/>
              <a:t>		2-5kg je Strauch, Tragezeit in der Regelzeit 3 Wochen</a:t>
            </a:r>
          </a:p>
          <a:p>
            <a:r>
              <a:rPr lang="de-DE" sz="2000" dirty="0"/>
              <a:t>Sorten:		ca. 100, Kulturheidelbeere (V. </a:t>
            </a:r>
            <a:r>
              <a:rPr lang="de-DE" sz="2000" dirty="0" err="1"/>
              <a:t>corymbosum</a:t>
            </a:r>
            <a:r>
              <a:rPr lang="de-DE" sz="2000" dirty="0"/>
              <a:t>) und </a:t>
            </a:r>
          </a:p>
          <a:p>
            <a:r>
              <a:rPr lang="de-DE" sz="2000" dirty="0"/>
              <a:t>		Waldheidelbeeren (V. </a:t>
            </a:r>
            <a:r>
              <a:rPr lang="de-DE" sz="2000" dirty="0" err="1"/>
              <a:t>myrtillus</a:t>
            </a:r>
            <a:r>
              <a:rPr lang="de-DE" sz="2000" dirty="0"/>
              <a:t>); es gibt über 50 Sorten;</a:t>
            </a:r>
          </a:p>
          <a:p>
            <a:r>
              <a:rPr lang="de-DE" sz="2000" dirty="0"/>
              <a:t>		„</a:t>
            </a:r>
            <a:r>
              <a:rPr lang="de-DE" sz="2000" dirty="0" err="1"/>
              <a:t>Earlyblue</a:t>
            </a:r>
            <a:r>
              <a:rPr lang="de-DE" sz="2000" dirty="0"/>
              <a:t>“(früh), „</a:t>
            </a:r>
            <a:r>
              <a:rPr lang="de-DE" sz="2000" dirty="0" err="1"/>
              <a:t>Poppins</a:t>
            </a:r>
            <a:r>
              <a:rPr lang="de-DE" sz="2000" dirty="0"/>
              <a:t>“ (mittelfrüh), „Elisabeth“ (spät)</a:t>
            </a:r>
          </a:p>
          <a:p>
            <a:r>
              <a:rPr lang="de-DE" sz="2000" dirty="0"/>
              <a:t>		 Kulturheidelbeere wie: „</a:t>
            </a:r>
            <a:r>
              <a:rPr lang="de-DE" sz="2000" dirty="0" err="1"/>
              <a:t>Bluecrop</a:t>
            </a:r>
            <a:r>
              <a:rPr lang="de-DE" sz="2000" dirty="0"/>
              <a:t>“, „</a:t>
            </a:r>
            <a:r>
              <a:rPr lang="de-DE" sz="2000" dirty="0" err="1"/>
              <a:t>Goldtrube</a:t>
            </a:r>
            <a:r>
              <a:rPr lang="de-DE" sz="2000" dirty="0"/>
              <a:t>“</a:t>
            </a:r>
          </a:p>
          <a:p>
            <a:r>
              <a:rPr lang="de-DE" sz="2000" dirty="0"/>
              <a:t>		</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5"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DAC23DDE-1A07-BB48-9F27-2FE970ED8B8A}" type="slidenum">
              <a:rPr lang="de-DE" sz="1400">
                <a:cs typeface="Arial" charset="0"/>
              </a:rPr>
              <a:pPr eaLnBrk="1" hangingPunct="1"/>
              <a:t>88</a:t>
            </a:fld>
            <a:endParaRPr lang="de-DE" sz="1400">
              <a:cs typeface="Arial" charset="0"/>
            </a:endParaRPr>
          </a:p>
        </p:txBody>
      </p:sp>
      <p:sp>
        <p:nvSpPr>
          <p:cNvPr id="164866"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164868" name="Rectangle 4"/>
          <p:cNvSpPr>
            <a:spLocks noChangeArrowheads="1"/>
          </p:cNvSpPr>
          <p:nvPr/>
        </p:nvSpPr>
        <p:spPr bwMode="auto">
          <a:xfrm>
            <a:off x="179388" y="836613"/>
            <a:ext cx="8964612" cy="529375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de-DE" sz="2000" b="1" dirty="0"/>
              <a:t>Kultur-Heidelbeeren </a:t>
            </a:r>
            <a:r>
              <a:rPr lang="de-DE" sz="2000" dirty="0"/>
              <a:t>(</a:t>
            </a:r>
            <a:r>
              <a:rPr lang="de-DE" sz="2000" dirty="0" err="1"/>
              <a:t>Vaccinium</a:t>
            </a:r>
            <a:r>
              <a:rPr lang="de-DE" sz="2000" dirty="0"/>
              <a:t> </a:t>
            </a:r>
            <a:r>
              <a:rPr lang="de-DE" sz="2000" dirty="0" err="1"/>
              <a:t>sectio</a:t>
            </a:r>
            <a:r>
              <a:rPr lang="de-DE" sz="2000" dirty="0"/>
              <a:t> </a:t>
            </a:r>
            <a:r>
              <a:rPr lang="de-DE" sz="2000" dirty="0" err="1"/>
              <a:t>cyanococcus</a:t>
            </a:r>
            <a:r>
              <a:rPr lang="de-DE" sz="2000" dirty="0"/>
              <a:t>)</a:t>
            </a:r>
          </a:p>
          <a:p>
            <a:endParaRPr lang="de-DE" sz="2000" dirty="0"/>
          </a:p>
          <a:p>
            <a:r>
              <a:rPr lang="de-DE" sz="2000" dirty="0"/>
              <a:t>Befruchtung:	an kurzen Seitentrieben am mehrjährigen Holz,</a:t>
            </a:r>
          </a:p>
          <a:p>
            <a:r>
              <a:rPr lang="de-DE" sz="2000" dirty="0"/>
              <a:t>		selbstbefruchtend, durch Fremdbestäubung </a:t>
            </a:r>
          </a:p>
          <a:p>
            <a:r>
              <a:rPr lang="de-DE" sz="2000" dirty="0"/>
              <a:t>		wird der Ertrag erhöht und Qualitativ besser</a:t>
            </a:r>
          </a:p>
          <a:p>
            <a:r>
              <a:rPr lang="de-DE" sz="2000" dirty="0"/>
              <a:t>Pflege:		Bodenabdeckung mit Nadelstreu</a:t>
            </a:r>
          </a:p>
          <a:p>
            <a:r>
              <a:rPr lang="de-DE" sz="2000" dirty="0"/>
              <a:t>		Verjüngungsschnitt alle 4 bis 5 Jahre nötig,</a:t>
            </a:r>
          </a:p>
          <a:p>
            <a:r>
              <a:rPr lang="de-DE" sz="2000" dirty="0"/>
              <a:t>		Ein Strauch sollte 6 bis 8 Triebe haben, die nicht älter als 3-4 		Jahre alt sind. Neue Triebe nicht anschneiden</a:t>
            </a:r>
          </a:p>
          <a:p>
            <a:r>
              <a:rPr lang="de-DE" sz="2000" dirty="0"/>
              <a:t>Düngung:	mit </a:t>
            </a:r>
            <a:r>
              <a:rPr lang="de-DE" sz="2000" dirty="0" err="1"/>
              <a:t>Rhodo</a:t>
            </a:r>
            <a:r>
              <a:rPr lang="de-DE" sz="2000" dirty="0"/>
              <a:t>. Dünger (</a:t>
            </a:r>
            <a:r>
              <a:rPr lang="de-DE" sz="2000" dirty="0" err="1"/>
              <a:t>Moorbeetdünger</a:t>
            </a:r>
            <a:r>
              <a:rPr lang="de-DE" sz="2000" dirty="0"/>
              <a:t>) 1x </a:t>
            </a:r>
            <a:r>
              <a:rPr lang="de-DE" sz="2000" dirty="0" err="1"/>
              <a:t>Jählich</a:t>
            </a:r>
            <a:r>
              <a:rPr lang="de-DE" sz="2000" dirty="0"/>
              <a:t>,</a:t>
            </a:r>
          </a:p>
          <a:p>
            <a:r>
              <a:rPr lang="de-DE" sz="2000" dirty="0"/>
              <a:t>		salzempfindlich !</a:t>
            </a:r>
          </a:p>
          <a:p>
            <a:r>
              <a:rPr lang="de-DE" sz="2000" dirty="0"/>
              <a:t>Herkunft:	Nordamerika</a:t>
            </a:r>
          </a:p>
          <a:p>
            <a:r>
              <a:rPr lang="de-DE" sz="2000" dirty="0"/>
              <a:t>Laub:		rot-orange Herbstfärbung</a:t>
            </a:r>
          </a:p>
          <a:p>
            <a:r>
              <a:rPr lang="de-DE" sz="2000" dirty="0"/>
              <a:t>Familie:		Heidekrautgewächs</a:t>
            </a:r>
          </a:p>
          <a:p>
            <a:r>
              <a:rPr lang="de-DE" sz="2000" dirty="0"/>
              <a:t>Inhaltsstoffe:	Vitamine C, A, B, Kalium, Kalzium, Magnesium, Anthocyanen</a:t>
            </a:r>
          </a:p>
          <a:p>
            <a:endParaRPr lang="de-DE" sz="2000" dirty="0"/>
          </a:p>
          <a:p>
            <a:endParaRPr lang="de-DE" b="1" dirty="0"/>
          </a:p>
        </p:txBody>
      </p:sp>
      <p:sp>
        <p:nvSpPr>
          <p:cNvPr id="2" name="Rectangle 3">
            <a:extLst>
              <a:ext uri="{FF2B5EF4-FFF2-40B4-BE49-F238E27FC236}">
                <a16:creationId xmlns:a16="http://schemas.microsoft.com/office/drawing/2014/main" id="{71C26E90-929C-51B0-4453-4DA8996D0F94}"/>
              </a:ext>
            </a:extLst>
          </p:cNvPr>
          <p:cNvSpPr>
            <a:spLocks noChangeArrowheads="1"/>
          </p:cNvSpPr>
          <p:nvPr/>
        </p:nvSpPr>
        <p:spPr bwMode="auto">
          <a:xfrm>
            <a:off x="0" y="163513"/>
            <a:ext cx="2877711"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dirty="0" err="1"/>
              <a:t>Heidelbeere</a:t>
            </a:r>
            <a:r>
              <a:rPr lang="de-DE" sz="2000" b="1" dirty="0" err="1">
                <a:solidFill>
                  <a:srgbClr val="C00000"/>
                </a:solidFill>
              </a:rPr>
              <a:t>Steckbrief</a:t>
            </a:r>
            <a:endParaRPr lang="de-DE" sz="2000" b="1" dirty="0">
              <a:solidFill>
                <a:srgbClr val="C00000"/>
              </a:solidFill>
            </a:endParaRPr>
          </a:p>
        </p:txBody>
      </p:sp>
    </p:spTree>
    <p:extLst>
      <p:ext uri="{BB962C8B-B14F-4D97-AF65-F5344CB8AC3E}">
        <p14:creationId xmlns:p14="http://schemas.microsoft.com/office/powerpoint/2010/main" val="19018214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5"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DAC23DDE-1A07-BB48-9F27-2FE970ED8B8A}" type="slidenum">
              <a:rPr lang="de-DE" sz="1400">
                <a:cs typeface="Arial" charset="0"/>
              </a:rPr>
              <a:pPr eaLnBrk="1" hangingPunct="1"/>
              <a:t>89</a:t>
            </a:fld>
            <a:endParaRPr lang="de-DE" sz="1400">
              <a:cs typeface="Arial" charset="0"/>
            </a:endParaRPr>
          </a:p>
        </p:txBody>
      </p:sp>
      <p:sp>
        <p:nvSpPr>
          <p:cNvPr id="164866"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164867" name="Rectangle 3"/>
          <p:cNvSpPr>
            <a:spLocks noChangeArrowheads="1"/>
          </p:cNvSpPr>
          <p:nvPr/>
        </p:nvSpPr>
        <p:spPr bwMode="auto">
          <a:xfrm>
            <a:off x="0" y="163513"/>
            <a:ext cx="2451312"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dirty="0" err="1"/>
              <a:t>Heidelbeere</a:t>
            </a:r>
            <a:r>
              <a:rPr lang="de-DE" sz="2000" b="1" dirty="0" err="1">
                <a:solidFill>
                  <a:srgbClr val="C00000"/>
                </a:solidFill>
              </a:rPr>
              <a:t>Sorten</a:t>
            </a:r>
            <a:endParaRPr lang="de-DE" sz="2000" b="1" dirty="0">
              <a:solidFill>
                <a:srgbClr val="C00000"/>
              </a:solidFill>
            </a:endParaRPr>
          </a:p>
        </p:txBody>
      </p:sp>
      <p:sp>
        <p:nvSpPr>
          <p:cNvPr id="164868" name="Rectangle 4"/>
          <p:cNvSpPr>
            <a:spLocks noChangeArrowheads="1"/>
          </p:cNvSpPr>
          <p:nvPr/>
        </p:nvSpPr>
        <p:spPr bwMode="auto">
          <a:xfrm>
            <a:off x="179388" y="836613"/>
            <a:ext cx="8964612" cy="67710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endParaRPr lang="de-DE" sz="2000" dirty="0"/>
          </a:p>
          <a:p>
            <a:endParaRPr lang="de-DE" b="1" dirty="0"/>
          </a:p>
        </p:txBody>
      </p:sp>
      <p:graphicFrame>
        <p:nvGraphicFramePr>
          <p:cNvPr id="2" name="Tabelle 1">
            <a:extLst>
              <a:ext uri="{FF2B5EF4-FFF2-40B4-BE49-F238E27FC236}">
                <a16:creationId xmlns:a16="http://schemas.microsoft.com/office/drawing/2014/main" id="{DC19F75A-04BB-5440-8249-814A66C81B62}"/>
              </a:ext>
            </a:extLst>
          </p:cNvPr>
          <p:cNvGraphicFramePr>
            <a:graphicFrameLocks noGrp="1"/>
          </p:cNvGraphicFramePr>
          <p:nvPr/>
        </p:nvGraphicFramePr>
        <p:xfrm>
          <a:off x="395536" y="1397000"/>
          <a:ext cx="8424935" cy="3544168"/>
        </p:xfrm>
        <a:graphic>
          <a:graphicData uri="http://schemas.openxmlformats.org/drawingml/2006/table">
            <a:tbl>
              <a:tblPr firstRow="1" bandRow="1">
                <a:tableStyleId>{10A1B5D5-9B99-4C35-A422-299274C87663}</a:tableStyleId>
              </a:tblPr>
              <a:tblGrid>
                <a:gridCol w="1584176">
                  <a:extLst>
                    <a:ext uri="{9D8B030D-6E8A-4147-A177-3AD203B41FA5}">
                      <a16:colId xmlns:a16="http://schemas.microsoft.com/office/drawing/2014/main" val="1940404410"/>
                    </a:ext>
                  </a:extLst>
                </a:gridCol>
                <a:gridCol w="2160240">
                  <a:extLst>
                    <a:ext uri="{9D8B030D-6E8A-4147-A177-3AD203B41FA5}">
                      <a16:colId xmlns:a16="http://schemas.microsoft.com/office/drawing/2014/main" val="2706215939"/>
                    </a:ext>
                  </a:extLst>
                </a:gridCol>
                <a:gridCol w="4680519">
                  <a:extLst>
                    <a:ext uri="{9D8B030D-6E8A-4147-A177-3AD203B41FA5}">
                      <a16:colId xmlns:a16="http://schemas.microsoft.com/office/drawing/2014/main" val="2914328391"/>
                    </a:ext>
                  </a:extLst>
                </a:gridCol>
              </a:tblGrid>
              <a:tr h="443021">
                <a:tc>
                  <a:txBody>
                    <a:bodyPr/>
                    <a:lstStyle/>
                    <a:p>
                      <a:r>
                        <a:rPr lang="de-DE" dirty="0"/>
                        <a:t>Sorte</a:t>
                      </a:r>
                    </a:p>
                  </a:txBody>
                  <a:tcPr/>
                </a:tc>
                <a:tc>
                  <a:txBody>
                    <a:bodyPr/>
                    <a:lstStyle/>
                    <a:p>
                      <a:r>
                        <a:rPr lang="de-DE" dirty="0"/>
                        <a:t>Reifezeit</a:t>
                      </a:r>
                    </a:p>
                  </a:txBody>
                  <a:tcPr/>
                </a:tc>
                <a:tc>
                  <a:txBody>
                    <a:bodyPr/>
                    <a:lstStyle/>
                    <a:p>
                      <a:r>
                        <a:rPr lang="de-DE" dirty="0"/>
                        <a:t>Eigenschaften</a:t>
                      </a:r>
                    </a:p>
                  </a:txBody>
                  <a:tcPr/>
                </a:tc>
                <a:extLst>
                  <a:ext uri="{0D108BD9-81ED-4DB2-BD59-A6C34878D82A}">
                    <a16:rowId xmlns:a16="http://schemas.microsoft.com/office/drawing/2014/main" val="3619595044"/>
                  </a:ext>
                </a:extLst>
              </a:tr>
              <a:tr h="443021">
                <a:tc>
                  <a:txBody>
                    <a:bodyPr/>
                    <a:lstStyle/>
                    <a:p>
                      <a:r>
                        <a:rPr lang="de-DE" dirty="0" err="1"/>
                        <a:t>Earlyblue</a:t>
                      </a:r>
                      <a:endParaRPr lang="de-DE" dirty="0"/>
                    </a:p>
                  </a:txBody>
                  <a:tcPr/>
                </a:tc>
                <a:tc>
                  <a:txBody>
                    <a:bodyPr/>
                    <a:lstStyle/>
                    <a:p>
                      <a:r>
                        <a:rPr lang="de-DE" dirty="0"/>
                        <a:t>Ab Anfang Juli</a:t>
                      </a:r>
                    </a:p>
                  </a:txBody>
                  <a:tcPr/>
                </a:tc>
                <a:tc>
                  <a:txBody>
                    <a:bodyPr/>
                    <a:lstStyle/>
                    <a:p>
                      <a:r>
                        <a:rPr lang="de-DE" dirty="0"/>
                        <a:t>Höhe 150cm, mittel bis große Früchte</a:t>
                      </a:r>
                    </a:p>
                  </a:txBody>
                  <a:tcPr/>
                </a:tc>
                <a:extLst>
                  <a:ext uri="{0D108BD9-81ED-4DB2-BD59-A6C34878D82A}">
                    <a16:rowId xmlns:a16="http://schemas.microsoft.com/office/drawing/2014/main" val="2018963958"/>
                  </a:ext>
                </a:extLst>
              </a:tr>
              <a:tr h="443021">
                <a:tc>
                  <a:txBody>
                    <a:bodyPr/>
                    <a:lstStyle/>
                    <a:p>
                      <a:r>
                        <a:rPr lang="de-DE" dirty="0"/>
                        <a:t>Duke</a:t>
                      </a:r>
                    </a:p>
                  </a:txBody>
                  <a:tcPr/>
                </a:tc>
                <a:tc>
                  <a:txBody>
                    <a:bodyPr/>
                    <a:lstStyle/>
                    <a:p>
                      <a:r>
                        <a:rPr lang="de-DE" dirty="0"/>
                        <a:t>Ab Mitte Juli</a:t>
                      </a:r>
                    </a:p>
                  </a:txBody>
                  <a:tcPr/>
                </a:tc>
                <a:tc>
                  <a:txBody>
                    <a:bodyPr/>
                    <a:lstStyle/>
                    <a:p>
                      <a:r>
                        <a:rPr lang="de-DE" dirty="0"/>
                        <a:t>Höhe 180cm, sehr große Früchte</a:t>
                      </a:r>
                    </a:p>
                  </a:txBody>
                  <a:tcPr/>
                </a:tc>
                <a:extLst>
                  <a:ext uri="{0D108BD9-81ED-4DB2-BD59-A6C34878D82A}">
                    <a16:rowId xmlns:a16="http://schemas.microsoft.com/office/drawing/2014/main" val="4046279555"/>
                  </a:ext>
                </a:extLst>
              </a:tr>
              <a:tr h="443021">
                <a:tc>
                  <a:txBody>
                    <a:bodyPr/>
                    <a:lstStyle/>
                    <a:p>
                      <a:r>
                        <a:rPr lang="de-DE" dirty="0" err="1"/>
                        <a:t>Spartan</a:t>
                      </a:r>
                      <a:endParaRPr lang="de-DE" dirty="0"/>
                    </a:p>
                  </a:txBody>
                  <a:tcPr/>
                </a:tc>
                <a:tc>
                  <a:txBody>
                    <a:bodyPr/>
                    <a:lstStyle/>
                    <a:p>
                      <a:r>
                        <a:rPr lang="de-DE" dirty="0"/>
                        <a:t>Ab Mitte Juli</a:t>
                      </a:r>
                    </a:p>
                  </a:txBody>
                  <a:tcPr/>
                </a:tc>
                <a:tc>
                  <a:txBody>
                    <a:bodyPr/>
                    <a:lstStyle/>
                    <a:p>
                      <a:r>
                        <a:rPr lang="de-DE" dirty="0"/>
                        <a:t>Höhe 180cm, sehr große Früchte</a:t>
                      </a:r>
                    </a:p>
                  </a:txBody>
                  <a:tcPr/>
                </a:tc>
                <a:extLst>
                  <a:ext uri="{0D108BD9-81ED-4DB2-BD59-A6C34878D82A}">
                    <a16:rowId xmlns:a16="http://schemas.microsoft.com/office/drawing/2014/main" val="3588916682"/>
                  </a:ext>
                </a:extLst>
              </a:tr>
              <a:tr h="443021">
                <a:tc>
                  <a:txBody>
                    <a:bodyPr/>
                    <a:lstStyle/>
                    <a:p>
                      <a:r>
                        <a:rPr lang="de-DE" dirty="0" err="1"/>
                        <a:t>Blueray</a:t>
                      </a:r>
                      <a:endParaRPr lang="de-DE" dirty="0"/>
                    </a:p>
                  </a:txBody>
                  <a:tcPr/>
                </a:tc>
                <a:tc>
                  <a:txBody>
                    <a:bodyPr/>
                    <a:lstStyle/>
                    <a:p>
                      <a:r>
                        <a:rPr lang="de-DE" dirty="0"/>
                        <a:t>Ab Ende Juli</a:t>
                      </a:r>
                    </a:p>
                  </a:txBody>
                  <a:tcPr/>
                </a:tc>
                <a:tc>
                  <a:txBody>
                    <a:bodyPr/>
                    <a:lstStyle/>
                    <a:p>
                      <a:r>
                        <a:rPr lang="de-DE" dirty="0"/>
                        <a:t>Höhe 150cm, sehr große Früchte</a:t>
                      </a:r>
                    </a:p>
                  </a:txBody>
                  <a:tcPr/>
                </a:tc>
                <a:extLst>
                  <a:ext uri="{0D108BD9-81ED-4DB2-BD59-A6C34878D82A}">
                    <a16:rowId xmlns:a16="http://schemas.microsoft.com/office/drawing/2014/main" val="3160633482"/>
                  </a:ext>
                </a:extLst>
              </a:tr>
              <a:tr h="443021">
                <a:tc>
                  <a:txBody>
                    <a:bodyPr/>
                    <a:lstStyle/>
                    <a:p>
                      <a:r>
                        <a:rPr lang="de-DE" dirty="0" err="1"/>
                        <a:t>Bluecrop</a:t>
                      </a:r>
                      <a:endParaRPr lang="de-DE" dirty="0"/>
                    </a:p>
                  </a:txBody>
                  <a:tcPr/>
                </a:tc>
                <a:tc>
                  <a:txBody>
                    <a:bodyPr/>
                    <a:lstStyle/>
                    <a:p>
                      <a:r>
                        <a:rPr lang="de-DE" dirty="0"/>
                        <a:t>Ab Anfang August</a:t>
                      </a:r>
                    </a:p>
                  </a:txBody>
                  <a:tcPr/>
                </a:tc>
                <a:tc>
                  <a:txBody>
                    <a:bodyPr/>
                    <a:lstStyle/>
                    <a:p>
                      <a:r>
                        <a:rPr lang="de-DE" dirty="0"/>
                        <a:t>Höhe 180cm, große Früchte</a:t>
                      </a:r>
                    </a:p>
                  </a:txBody>
                  <a:tcPr/>
                </a:tc>
                <a:extLst>
                  <a:ext uri="{0D108BD9-81ED-4DB2-BD59-A6C34878D82A}">
                    <a16:rowId xmlns:a16="http://schemas.microsoft.com/office/drawing/2014/main" val="1517972139"/>
                  </a:ext>
                </a:extLst>
              </a:tr>
              <a:tr h="443021">
                <a:tc>
                  <a:txBody>
                    <a:bodyPr/>
                    <a:lstStyle/>
                    <a:p>
                      <a:r>
                        <a:rPr lang="de-DE" dirty="0"/>
                        <a:t>Brigitta Blue</a:t>
                      </a:r>
                    </a:p>
                  </a:txBody>
                  <a:tcPr/>
                </a:tc>
                <a:tc>
                  <a:txBody>
                    <a:bodyPr/>
                    <a:lstStyle/>
                    <a:p>
                      <a:r>
                        <a:rPr lang="de-DE" dirty="0"/>
                        <a:t>Ab Anfang August</a:t>
                      </a:r>
                    </a:p>
                  </a:txBody>
                  <a:tcPr/>
                </a:tc>
                <a:tc>
                  <a:txBody>
                    <a:bodyPr/>
                    <a:lstStyle/>
                    <a:p>
                      <a:r>
                        <a:rPr lang="de-DE" dirty="0"/>
                        <a:t>Höhe 100cm, sehr große Früchte</a:t>
                      </a:r>
                    </a:p>
                  </a:txBody>
                  <a:tcPr/>
                </a:tc>
                <a:extLst>
                  <a:ext uri="{0D108BD9-81ED-4DB2-BD59-A6C34878D82A}">
                    <a16:rowId xmlns:a16="http://schemas.microsoft.com/office/drawing/2014/main" val="1474789247"/>
                  </a:ext>
                </a:extLst>
              </a:tr>
              <a:tr h="443021">
                <a:tc>
                  <a:txBody>
                    <a:bodyPr/>
                    <a:lstStyle/>
                    <a:p>
                      <a:r>
                        <a:rPr lang="de-DE" dirty="0"/>
                        <a:t>Elliott</a:t>
                      </a:r>
                    </a:p>
                  </a:txBody>
                  <a:tcPr/>
                </a:tc>
                <a:tc>
                  <a:txBody>
                    <a:bodyPr/>
                    <a:lstStyle/>
                    <a:p>
                      <a:r>
                        <a:rPr lang="de-DE" dirty="0"/>
                        <a:t>Ab Mitte August</a:t>
                      </a:r>
                    </a:p>
                  </a:txBody>
                  <a:tcPr/>
                </a:tc>
                <a:tc>
                  <a:txBody>
                    <a:bodyPr/>
                    <a:lstStyle/>
                    <a:p>
                      <a:r>
                        <a:rPr lang="de-DE" dirty="0"/>
                        <a:t>Höhe 200cm, mittelgroße Früchte</a:t>
                      </a:r>
                    </a:p>
                  </a:txBody>
                  <a:tcPr/>
                </a:tc>
                <a:extLst>
                  <a:ext uri="{0D108BD9-81ED-4DB2-BD59-A6C34878D82A}">
                    <a16:rowId xmlns:a16="http://schemas.microsoft.com/office/drawing/2014/main" val="1649054199"/>
                  </a:ext>
                </a:extLst>
              </a:tr>
            </a:tbl>
          </a:graphicData>
        </a:graphic>
      </p:graphicFrame>
    </p:spTree>
    <p:extLst>
      <p:ext uri="{BB962C8B-B14F-4D97-AF65-F5344CB8AC3E}">
        <p14:creationId xmlns:p14="http://schemas.microsoft.com/office/powerpoint/2010/main" val="34645019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0AE6805D-4901-7B41-9119-B76BFAE41E44}" type="slidenum">
              <a:rPr lang="de-DE" sz="1400">
                <a:cs typeface="Arial" charset="0"/>
              </a:rPr>
              <a:pPr eaLnBrk="1" hangingPunct="1"/>
              <a:t>9</a:t>
            </a:fld>
            <a:endParaRPr lang="de-DE" sz="1400">
              <a:cs typeface="Arial" charset="0"/>
            </a:endParaRPr>
          </a:p>
        </p:txBody>
      </p:sp>
      <p:sp>
        <p:nvSpPr>
          <p:cNvPr id="37890"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37891" name="Rectangle 3"/>
          <p:cNvSpPr>
            <a:spLocks noChangeArrowheads="1"/>
          </p:cNvSpPr>
          <p:nvPr/>
        </p:nvSpPr>
        <p:spPr bwMode="auto">
          <a:xfrm>
            <a:off x="0" y="163513"/>
            <a:ext cx="1638590"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dirty="0" err="1"/>
              <a:t>Apfel</a:t>
            </a:r>
            <a:r>
              <a:rPr lang="de-DE" sz="2000" b="1" dirty="0" err="1">
                <a:solidFill>
                  <a:srgbClr val="C00000"/>
                </a:solidFill>
              </a:rPr>
              <a:t>Sorten</a:t>
            </a:r>
            <a:endParaRPr lang="de-DE" sz="2000" b="1" dirty="0">
              <a:solidFill>
                <a:srgbClr val="C00000"/>
              </a:solidFill>
            </a:endParaRPr>
          </a:p>
        </p:txBody>
      </p:sp>
      <p:sp>
        <p:nvSpPr>
          <p:cNvPr id="37892" name="Rectangle 4"/>
          <p:cNvSpPr>
            <a:spLocks noChangeArrowheads="1"/>
          </p:cNvSpPr>
          <p:nvPr/>
        </p:nvSpPr>
        <p:spPr bwMode="auto">
          <a:xfrm>
            <a:off x="179388" y="836613"/>
            <a:ext cx="8964612" cy="538609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a:defRPr/>
            </a:pPr>
            <a:r>
              <a:rPr lang="de-DE" sz="2000" b="1" dirty="0"/>
              <a:t>Einteilung der Apfelsorten nach den </a:t>
            </a:r>
            <a:r>
              <a:rPr lang="de-DE" sz="2000" b="1" u="sng" dirty="0"/>
              <a:t>Reife- und Genusszeiten</a:t>
            </a:r>
          </a:p>
          <a:p>
            <a:pPr marL="342900" indent="-342900">
              <a:buFontTx/>
              <a:buChar char="-"/>
              <a:defRPr/>
            </a:pPr>
            <a:r>
              <a:rPr lang="de-DE" sz="2000" dirty="0"/>
              <a:t>Sommeräpfel</a:t>
            </a:r>
          </a:p>
          <a:p>
            <a:pPr marL="342900" indent="-342900">
              <a:buFontTx/>
              <a:buChar char="-"/>
              <a:defRPr/>
            </a:pPr>
            <a:r>
              <a:rPr lang="de-DE" sz="2000" dirty="0"/>
              <a:t>Herbstäpfel</a:t>
            </a:r>
          </a:p>
          <a:p>
            <a:pPr marL="342900" indent="-342900">
              <a:buFontTx/>
              <a:buChar char="-"/>
              <a:defRPr/>
            </a:pPr>
            <a:r>
              <a:rPr lang="de-DE" sz="2000" dirty="0"/>
              <a:t>Winteräpfel</a:t>
            </a:r>
          </a:p>
          <a:p>
            <a:pPr>
              <a:defRPr/>
            </a:pPr>
            <a:endParaRPr lang="de-DE" sz="2000" dirty="0"/>
          </a:p>
          <a:p>
            <a:pPr>
              <a:defRPr/>
            </a:pPr>
            <a:r>
              <a:rPr lang="de-DE" sz="2000" dirty="0"/>
              <a:t>Die meisten Sommer- und Herbstäpfel schmecken gleich nach der Ernte.</a:t>
            </a:r>
          </a:p>
          <a:p>
            <a:pPr>
              <a:defRPr/>
            </a:pPr>
            <a:r>
              <a:rPr lang="de-DE" sz="2000" dirty="0"/>
              <a:t>Winteräpfel (auch Lageräpfel genannt) brauchen nach dem Pflücken noch Zeit um Farbe und Geschmack zu entfalten. </a:t>
            </a:r>
          </a:p>
          <a:p>
            <a:pPr>
              <a:defRPr/>
            </a:pPr>
            <a:endParaRPr lang="de-DE" sz="2000" dirty="0"/>
          </a:p>
          <a:p>
            <a:pPr>
              <a:defRPr/>
            </a:pPr>
            <a:r>
              <a:rPr lang="de-DE" sz="2000" b="1" dirty="0"/>
              <a:t>Schorffeste Sorten: </a:t>
            </a:r>
            <a:r>
              <a:rPr lang="de-DE" sz="2000" dirty="0"/>
              <a:t>z.B. Topaz, </a:t>
            </a:r>
            <a:r>
              <a:rPr lang="de-DE" sz="2000" dirty="0" err="1"/>
              <a:t>Rubinola</a:t>
            </a:r>
            <a:r>
              <a:rPr lang="de-DE" sz="2000" dirty="0"/>
              <a:t>, Re-Sorten</a:t>
            </a:r>
          </a:p>
          <a:p>
            <a:pPr>
              <a:defRPr/>
            </a:pPr>
            <a:endParaRPr lang="de-DE" sz="2000" dirty="0"/>
          </a:p>
          <a:p>
            <a:pPr>
              <a:defRPr/>
            </a:pPr>
            <a:r>
              <a:rPr lang="de-DE" sz="2000" b="1" dirty="0"/>
              <a:t>Züchtungen von Apfelsorten nach </a:t>
            </a:r>
            <a:r>
              <a:rPr lang="de-DE" sz="2000" b="1" u="sng" dirty="0"/>
              <a:t>Farben</a:t>
            </a:r>
          </a:p>
          <a:p>
            <a:pPr>
              <a:defRPr/>
            </a:pPr>
            <a:r>
              <a:rPr lang="de-DE" sz="2000" dirty="0"/>
              <a:t>Rotgefärbtes Fruchtfleisch (säuerlicher im Geschmack)</a:t>
            </a:r>
          </a:p>
          <a:p>
            <a:pPr>
              <a:defRPr/>
            </a:pPr>
            <a:r>
              <a:rPr lang="de-DE" sz="2000" dirty="0"/>
              <a:t>Damit sich viele Früchte entwickeln können sind zwei diploide Apfelsorten notwendig. </a:t>
            </a:r>
          </a:p>
          <a:p>
            <a:pPr>
              <a:defRPr/>
            </a:pPr>
            <a:endParaRPr lang="de-DE" sz="2000" dirty="0"/>
          </a:p>
          <a:p>
            <a:pPr>
              <a:defRPr/>
            </a:pPr>
            <a:endParaRPr lang="de-DE" b="1" dirty="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3"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1D19721C-3BD8-A24A-A8E6-A3E392928129}" type="slidenum">
              <a:rPr lang="de-DE" sz="1400">
                <a:cs typeface="Arial" charset="0"/>
              </a:rPr>
              <a:pPr eaLnBrk="1" hangingPunct="1"/>
              <a:t>90</a:t>
            </a:fld>
            <a:endParaRPr lang="de-DE" sz="1400">
              <a:cs typeface="Arial" charset="0"/>
            </a:endParaRPr>
          </a:p>
        </p:txBody>
      </p:sp>
      <p:sp>
        <p:nvSpPr>
          <p:cNvPr id="166914"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166915" name="Rectangle 3"/>
          <p:cNvSpPr>
            <a:spLocks noChangeArrowheads="1"/>
          </p:cNvSpPr>
          <p:nvPr/>
        </p:nvSpPr>
        <p:spPr bwMode="auto">
          <a:xfrm>
            <a:off x="0" y="163513"/>
            <a:ext cx="2531655"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dirty="0" err="1"/>
              <a:t>Taybeere</a:t>
            </a:r>
            <a:r>
              <a:rPr lang="de-DE" sz="2000" b="1" dirty="0" err="1">
                <a:solidFill>
                  <a:srgbClr val="C00000"/>
                </a:solidFill>
              </a:rPr>
              <a:t>Steckbrief</a:t>
            </a:r>
            <a:endParaRPr lang="de-DE" sz="2000" b="1" dirty="0">
              <a:solidFill>
                <a:srgbClr val="C00000"/>
              </a:solidFill>
            </a:endParaRPr>
          </a:p>
        </p:txBody>
      </p:sp>
      <p:sp>
        <p:nvSpPr>
          <p:cNvPr id="166916" name="Rectangle 4"/>
          <p:cNvSpPr>
            <a:spLocks noChangeArrowheads="1"/>
          </p:cNvSpPr>
          <p:nvPr/>
        </p:nvSpPr>
        <p:spPr bwMode="auto">
          <a:xfrm>
            <a:off x="179388" y="836613"/>
            <a:ext cx="8964612" cy="440120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de-DE" sz="2000" b="1" dirty="0" err="1"/>
              <a:t>Taybeere</a:t>
            </a:r>
            <a:r>
              <a:rPr lang="de-DE" sz="2000" b="1" dirty="0"/>
              <a:t> </a:t>
            </a:r>
            <a:r>
              <a:rPr lang="de-DE" sz="2000" dirty="0"/>
              <a:t>(</a:t>
            </a:r>
            <a:r>
              <a:rPr lang="de-DE" sz="2000" dirty="0" err="1"/>
              <a:t>Ribes</a:t>
            </a:r>
            <a:r>
              <a:rPr lang="de-DE" sz="2000" dirty="0"/>
              <a:t>)</a:t>
            </a:r>
          </a:p>
          <a:p>
            <a:endParaRPr lang="de-DE" sz="2000" dirty="0"/>
          </a:p>
          <a:p>
            <a:r>
              <a:rPr lang="de-DE" sz="2000" dirty="0"/>
              <a:t>Ursprung:	durch Kreuzung von Brombeere und Himbeere entstanden</a:t>
            </a:r>
          </a:p>
          <a:p>
            <a:r>
              <a:rPr lang="de-DE" sz="2000" dirty="0"/>
              <a:t>Frucht:		Himbeere ähnlich</a:t>
            </a:r>
          </a:p>
          <a:p>
            <a:r>
              <a:rPr lang="de-DE" sz="2000" dirty="0"/>
              <a:t>Wurzelform:	Fahlwurzel</a:t>
            </a:r>
          </a:p>
          <a:p>
            <a:r>
              <a:rPr lang="de-DE" sz="2000" dirty="0"/>
              <a:t>Alter:		15 bis 20 Jahre</a:t>
            </a:r>
          </a:p>
          <a:p>
            <a:r>
              <a:rPr lang="de-DE" sz="2000" dirty="0"/>
              <a:t>Standort:	sonnig, brauchen Frostschutz, humoser, lockerer Boden</a:t>
            </a:r>
          </a:p>
          <a:p>
            <a:r>
              <a:rPr lang="de-DE" sz="2000" dirty="0"/>
              <a:t>Ertrag:		</a:t>
            </a:r>
          </a:p>
          <a:p>
            <a:r>
              <a:rPr lang="de-DE" sz="2000" dirty="0"/>
              <a:t>Sorten:		Buckingham (Stachellos), </a:t>
            </a:r>
            <a:r>
              <a:rPr lang="de-DE" sz="2000" dirty="0" err="1"/>
              <a:t>Nessy</a:t>
            </a:r>
            <a:r>
              <a:rPr lang="de-DE" sz="2000" dirty="0"/>
              <a:t> loch </a:t>
            </a:r>
            <a:r>
              <a:rPr lang="de-DE" sz="2000" dirty="0" err="1"/>
              <a:t>ness</a:t>
            </a:r>
            <a:r>
              <a:rPr lang="de-DE" sz="2000" dirty="0"/>
              <a:t>, Theodor Reimers</a:t>
            </a:r>
          </a:p>
          <a:p>
            <a:r>
              <a:rPr lang="de-DE" sz="2000" dirty="0"/>
              <a:t>Befruchtung:	an zweijährigen Trieben</a:t>
            </a:r>
          </a:p>
          <a:p>
            <a:r>
              <a:rPr lang="de-DE" sz="2000" dirty="0"/>
              <a:t>Schnitt:		abgeerntete Ruten im Herbst nach der Ernte 				zurückschneiden</a:t>
            </a:r>
          </a:p>
          <a:p>
            <a:r>
              <a:rPr lang="de-DE" sz="2000" dirty="0"/>
              <a:t>Ernte:		Mitte Juni bis Ende Juli</a:t>
            </a:r>
          </a:p>
          <a:p>
            <a:endParaRPr lang="de-DE" sz="2000" dirty="0"/>
          </a:p>
        </p:txBody>
      </p:sp>
    </p:spTree>
    <p:extLst>
      <p:ext uri="{BB962C8B-B14F-4D97-AF65-F5344CB8AC3E}">
        <p14:creationId xmlns:p14="http://schemas.microsoft.com/office/powerpoint/2010/main" val="323260304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1"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D905A03A-7CFC-A249-B441-AADCBDB21804}" type="slidenum">
              <a:rPr lang="de-DE" sz="1400">
                <a:cs typeface="Arial" charset="0"/>
              </a:rPr>
              <a:pPr eaLnBrk="1" hangingPunct="1"/>
              <a:t>91</a:t>
            </a:fld>
            <a:endParaRPr lang="de-DE" sz="1400">
              <a:cs typeface="Arial" charset="0"/>
            </a:endParaRPr>
          </a:p>
        </p:txBody>
      </p:sp>
      <p:sp>
        <p:nvSpPr>
          <p:cNvPr id="168962"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168963" name="Rectangle 3"/>
          <p:cNvSpPr>
            <a:spLocks noChangeArrowheads="1"/>
          </p:cNvSpPr>
          <p:nvPr/>
        </p:nvSpPr>
        <p:spPr bwMode="auto">
          <a:xfrm>
            <a:off x="0" y="163513"/>
            <a:ext cx="2778325"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dirty="0" err="1"/>
              <a:t>Jostabeere</a:t>
            </a:r>
            <a:r>
              <a:rPr lang="de-DE" sz="2000" b="1" dirty="0" err="1">
                <a:solidFill>
                  <a:srgbClr val="C00000"/>
                </a:solidFill>
              </a:rPr>
              <a:t>Steckbrief</a:t>
            </a:r>
            <a:endParaRPr lang="de-DE" sz="2000" b="1" dirty="0">
              <a:solidFill>
                <a:srgbClr val="C00000"/>
              </a:solidFill>
            </a:endParaRPr>
          </a:p>
        </p:txBody>
      </p:sp>
      <p:sp>
        <p:nvSpPr>
          <p:cNvPr id="168964" name="Rectangle 4"/>
          <p:cNvSpPr>
            <a:spLocks noChangeArrowheads="1"/>
          </p:cNvSpPr>
          <p:nvPr/>
        </p:nvSpPr>
        <p:spPr bwMode="auto">
          <a:xfrm>
            <a:off x="179388" y="836613"/>
            <a:ext cx="8964612" cy="47705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de-DE" sz="2000" b="1" dirty="0" err="1"/>
              <a:t>Jostabeere</a:t>
            </a:r>
            <a:r>
              <a:rPr lang="de-DE" sz="2000" b="1" dirty="0"/>
              <a:t> vormals </a:t>
            </a:r>
            <a:r>
              <a:rPr lang="de-DE" sz="2000" b="1" dirty="0" err="1"/>
              <a:t>Jochelbeere</a:t>
            </a:r>
            <a:r>
              <a:rPr lang="de-DE" sz="2000" b="1" dirty="0"/>
              <a:t> </a:t>
            </a:r>
            <a:r>
              <a:rPr lang="de-DE" sz="2000" dirty="0"/>
              <a:t>(</a:t>
            </a:r>
            <a:r>
              <a:rPr lang="de-DE" sz="2000" dirty="0" err="1"/>
              <a:t>Ribes</a:t>
            </a:r>
            <a:r>
              <a:rPr lang="de-DE" sz="2000" dirty="0"/>
              <a:t> x </a:t>
            </a:r>
            <a:r>
              <a:rPr lang="de-DE" sz="2000" dirty="0" err="1"/>
              <a:t>nidigrolaria</a:t>
            </a:r>
            <a:r>
              <a:rPr lang="de-DE" sz="2000" dirty="0"/>
              <a:t>)</a:t>
            </a:r>
          </a:p>
          <a:p>
            <a:endParaRPr lang="de-DE" sz="2000" dirty="0"/>
          </a:p>
          <a:p>
            <a:r>
              <a:rPr lang="de-DE" sz="2000" dirty="0"/>
              <a:t>Ursprung:	durch Kreuzung von schwarzer Johannisbeere  und 			Stachelbeere entstanden (durch Prof. Erwin Baur im Jahr 		1922)</a:t>
            </a:r>
          </a:p>
          <a:p>
            <a:r>
              <a:rPr lang="de-DE" sz="2000" dirty="0"/>
              <a:t>Herkunft:	Deutschland, seit 1977 im Handel</a:t>
            </a:r>
          </a:p>
          <a:p>
            <a:r>
              <a:rPr lang="de-DE" sz="2000" dirty="0"/>
              <a:t>Frucht:		dunkelblau, mittelgroß, feinst behaart</a:t>
            </a:r>
          </a:p>
          <a:p>
            <a:r>
              <a:rPr lang="de-DE" sz="2000" dirty="0"/>
              <a:t>Geschmack:	nach schwarzen Johannisbeeren, leicht aromatisch</a:t>
            </a:r>
          </a:p>
          <a:p>
            <a:r>
              <a:rPr lang="de-DE" sz="2000" dirty="0"/>
              <a:t>Wurzelform:	sehr stark</a:t>
            </a:r>
          </a:p>
          <a:p>
            <a:r>
              <a:rPr lang="de-DE" sz="2000" dirty="0"/>
              <a:t>Alter:		ca. 10 Jahre</a:t>
            </a:r>
          </a:p>
          <a:p>
            <a:r>
              <a:rPr lang="de-DE" sz="2000" dirty="0"/>
              <a:t>Standort:	sonnig, humoser, lockerer Boden</a:t>
            </a:r>
          </a:p>
          <a:p>
            <a:r>
              <a:rPr lang="de-DE" sz="2000" dirty="0"/>
              <a:t>Ertrag:		ab Mitte Juli bis in den Herbst</a:t>
            </a:r>
          </a:p>
          <a:p>
            <a:r>
              <a:rPr lang="de-DE" sz="2000" dirty="0"/>
              <a:t>Sorten:		z.B. </a:t>
            </a:r>
            <a:r>
              <a:rPr lang="de-DE" sz="2000" dirty="0" err="1"/>
              <a:t>Josta</a:t>
            </a:r>
            <a:r>
              <a:rPr lang="de-DE" sz="2000" dirty="0"/>
              <a:t>, </a:t>
            </a:r>
            <a:r>
              <a:rPr lang="de-DE" sz="2000" dirty="0" err="1"/>
              <a:t>Jocheline</a:t>
            </a:r>
            <a:r>
              <a:rPr lang="de-DE" sz="2000" dirty="0"/>
              <a:t>, </a:t>
            </a:r>
            <a:r>
              <a:rPr lang="de-DE" sz="2000" dirty="0" err="1"/>
              <a:t>Jogranda</a:t>
            </a:r>
            <a:r>
              <a:rPr lang="de-DE" sz="2000" dirty="0"/>
              <a:t>, </a:t>
            </a:r>
            <a:r>
              <a:rPr lang="de-DE" sz="2000" dirty="0" err="1"/>
              <a:t>Jostine</a:t>
            </a:r>
            <a:r>
              <a:rPr lang="de-DE" sz="2000" dirty="0"/>
              <a:t>, </a:t>
            </a:r>
            <a:r>
              <a:rPr lang="de-DE" sz="2000" dirty="0" err="1"/>
              <a:t>Jonova</a:t>
            </a:r>
            <a:r>
              <a:rPr lang="de-DE" sz="2000" dirty="0"/>
              <a:t>, </a:t>
            </a:r>
            <a:r>
              <a:rPr lang="de-DE" sz="2000" dirty="0" err="1"/>
              <a:t>Rikö</a:t>
            </a:r>
            <a:endParaRPr lang="de-DE" sz="2000" dirty="0"/>
          </a:p>
          <a:p>
            <a:endParaRPr lang="de-DE" sz="2000" dirty="0"/>
          </a:p>
          <a:p>
            <a:endParaRPr lang="de-DE" b="1" dirty="0"/>
          </a:p>
        </p:txBody>
      </p:sp>
    </p:spTree>
    <p:extLst>
      <p:ext uri="{BB962C8B-B14F-4D97-AF65-F5344CB8AC3E}">
        <p14:creationId xmlns:p14="http://schemas.microsoft.com/office/powerpoint/2010/main" val="149138760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7" name="Foliennummernplatzhalter 3"/>
          <p:cNvSpPr>
            <a:spLocks noGrp="1"/>
          </p:cNvSpPr>
          <p:nvPr>
            <p:ph type="sldNum" sz="quarter" idx="10"/>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5D3BF6BB-CDA8-D14F-8BF0-0C35CB7748BB}" type="slidenum">
              <a:rPr lang="de-DE" sz="1400">
                <a:cs typeface="Arial" charset="0"/>
              </a:rPr>
              <a:pPr eaLnBrk="1" hangingPunct="1"/>
              <a:t>92</a:t>
            </a:fld>
            <a:endParaRPr lang="de-DE" sz="1400">
              <a:cs typeface="Arial" charset="0"/>
            </a:endParaRPr>
          </a:p>
        </p:txBody>
      </p:sp>
      <p:sp>
        <p:nvSpPr>
          <p:cNvPr id="152579" name="Rectangle 4"/>
          <p:cNvSpPr>
            <a:spLocks noChangeArrowheads="1"/>
          </p:cNvSpPr>
          <p:nvPr/>
        </p:nvSpPr>
        <p:spPr bwMode="auto">
          <a:xfrm>
            <a:off x="179388" y="836613"/>
            <a:ext cx="8964612" cy="1908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buFontTx/>
              <a:buChar char="-"/>
            </a:pPr>
            <a:endParaRPr lang="de-DE" sz="2000" b="1"/>
          </a:p>
          <a:p>
            <a:endParaRPr lang="de-DE" sz="2000"/>
          </a:p>
          <a:p>
            <a:endParaRPr lang="de-DE" sz="2000"/>
          </a:p>
          <a:p>
            <a:endParaRPr lang="de-DE" sz="2000"/>
          </a:p>
          <a:p>
            <a:endParaRPr lang="de-DE" sz="2000"/>
          </a:p>
          <a:p>
            <a:endParaRPr lang="de-DE" b="1"/>
          </a:p>
        </p:txBody>
      </p:sp>
      <p:sp>
        <p:nvSpPr>
          <p:cNvPr id="152581" name="Rectangle 3"/>
          <p:cNvSpPr>
            <a:spLocks noChangeArrowheads="1"/>
          </p:cNvSpPr>
          <p:nvPr/>
        </p:nvSpPr>
        <p:spPr bwMode="auto">
          <a:xfrm>
            <a:off x="0" y="163513"/>
            <a:ext cx="792396"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r>
              <a:rPr lang="de-DE" sz="2000" b="1" dirty="0"/>
              <a:t>Wein</a:t>
            </a:r>
          </a:p>
        </p:txBody>
      </p:sp>
      <p:sp>
        <p:nvSpPr>
          <p:cNvPr id="9" name="Rechteck 8"/>
          <p:cNvSpPr/>
          <p:nvPr/>
        </p:nvSpPr>
        <p:spPr>
          <a:xfrm>
            <a:off x="6550009" y="5176758"/>
            <a:ext cx="2266967" cy="246221"/>
          </a:xfrm>
          <a:prstGeom prst="rect">
            <a:avLst/>
          </a:prstGeom>
        </p:spPr>
        <p:txBody>
          <a:bodyPr wrap="none">
            <a:spAutoFit/>
          </a:bodyPr>
          <a:lstStyle/>
          <a:p>
            <a:pPr>
              <a:defRPr/>
            </a:pPr>
            <a:r>
              <a:rPr lang="de-DE" sz="1000" dirty="0">
                <a:latin typeface="+mn-lt"/>
                <a:ea typeface="+mn-ea"/>
                <a:cs typeface="Arial" charset="0"/>
              </a:rPr>
              <a:t>Quelle www.obstsortendatenbank.de</a:t>
            </a:r>
          </a:p>
        </p:txBody>
      </p:sp>
      <p:pic>
        <p:nvPicPr>
          <p:cNvPr id="3" name="Bild 2"/>
          <p:cNvPicPr>
            <a:picLocks noChangeAspect="1"/>
          </p:cNvPicPr>
          <p:nvPr/>
        </p:nvPicPr>
        <p:blipFill>
          <a:blip r:embed="rId3"/>
          <a:stretch>
            <a:fillRect/>
          </a:stretch>
        </p:blipFill>
        <p:spPr>
          <a:xfrm>
            <a:off x="1691680" y="836613"/>
            <a:ext cx="3862288" cy="5484449"/>
          </a:xfrm>
          <a:prstGeom prst="rect">
            <a:avLst/>
          </a:prstGeom>
        </p:spPr>
      </p:pic>
    </p:spTree>
    <p:extLst>
      <p:ext uri="{BB962C8B-B14F-4D97-AF65-F5344CB8AC3E}">
        <p14:creationId xmlns:p14="http://schemas.microsoft.com/office/powerpoint/2010/main" val="308884707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09"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249C37BE-F7C9-734C-80C8-FB0330CB5C1B}" type="slidenum">
              <a:rPr lang="de-DE" sz="1400">
                <a:cs typeface="Arial" charset="0"/>
              </a:rPr>
              <a:pPr eaLnBrk="1" hangingPunct="1"/>
              <a:t>93</a:t>
            </a:fld>
            <a:endParaRPr lang="de-DE" sz="1400">
              <a:cs typeface="Arial" charset="0"/>
            </a:endParaRPr>
          </a:p>
        </p:txBody>
      </p:sp>
      <p:sp>
        <p:nvSpPr>
          <p:cNvPr id="171010"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171011" name="Rectangle 3"/>
          <p:cNvSpPr>
            <a:spLocks noChangeArrowheads="1"/>
          </p:cNvSpPr>
          <p:nvPr/>
        </p:nvSpPr>
        <p:spPr bwMode="auto">
          <a:xfrm>
            <a:off x="0" y="163513"/>
            <a:ext cx="2031518"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dirty="0" err="1"/>
              <a:t>Wein</a:t>
            </a:r>
            <a:r>
              <a:rPr lang="de-DE" sz="2000" b="1" dirty="0" err="1">
                <a:solidFill>
                  <a:srgbClr val="C00000"/>
                </a:solidFill>
              </a:rPr>
              <a:t>Steckbrief</a:t>
            </a:r>
            <a:endParaRPr lang="de-DE" sz="2000" b="1" dirty="0">
              <a:solidFill>
                <a:srgbClr val="C00000"/>
              </a:solidFill>
            </a:endParaRPr>
          </a:p>
        </p:txBody>
      </p:sp>
      <p:sp>
        <p:nvSpPr>
          <p:cNvPr id="171012" name="Rectangle 4"/>
          <p:cNvSpPr>
            <a:spLocks noChangeArrowheads="1"/>
          </p:cNvSpPr>
          <p:nvPr/>
        </p:nvSpPr>
        <p:spPr bwMode="auto">
          <a:xfrm>
            <a:off x="179388" y="836613"/>
            <a:ext cx="8964612" cy="440120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de-DE" sz="2000" b="1" dirty="0"/>
              <a:t>Wein </a:t>
            </a:r>
            <a:r>
              <a:rPr lang="de-DE" sz="2000" dirty="0"/>
              <a:t>(</a:t>
            </a:r>
            <a:r>
              <a:rPr lang="de-DE" sz="2000" dirty="0" err="1"/>
              <a:t>Vitis</a:t>
            </a:r>
            <a:r>
              <a:rPr lang="de-DE" sz="2000" dirty="0"/>
              <a:t> </a:t>
            </a:r>
            <a:r>
              <a:rPr lang="de-DE" sz="2000" dirty="0" err="1"/>
              <a:t>vinifera</a:t>
            </a:r>
            <a:r>
              <a:rPr lang="de-DE" sz="2000" dirty="0"/>
              <a:t>)</a:t>
            </a:r>
          </a:p>
          <a:p>
            <a:endParaRPr lang="de-DE" sz="2000" dirty="0"/>
          </a:p>
          <a:p>
            <a:r>
              <a:rPr lang="de-DE" sz="2000" dirty="0"/>
              <a:t>Wurzelform:	Tiefwurzler</a:t>
            </a:r>
          </a:p>
          <a:p>
            <a:r>
              <a:rPr lang="de-DE" sz="2000" dirty="0"/>
              <a:t>Alter:		50-80 Jahre, aber auch bis 300 Jahre möglich</a:t>
            </a:r>
          </a:p>
          <a:p>
            <a:r>
              <a:rPr lang="de-DE" sz="2000" dirty="0"/>
              <a:t>Standort:	geschützte und sonnige Lage, Südlage</a:t>
            </a:r>
          </a:p>
          <a:p>
            <a:r>
              <a:rPr lang="de-DE" sz="2000" dirty="0"/>
              <a:t>		Boden tiefgründig und durchlässig, Humus reich, kalkhaltig</a:t>
            </a:r>
          </a:p>
          <a:p>
            <a:r>
              <a:rPr lang="de-DE" sz="2000" dirty="0"/>
              <a:t>Ertrag:		Frucht am diesjährigen (einjährigen) Treib	</a:t>
            </a:r>
          </a:p>
          <a:p>
            <a:r>
              <a:rPr lang="de-DE" sz="2000" dirty="0"/>
              <a:t>Befruchtung:	selbstfruchtbar</a:t>
            </a:r>
          </a:p>
          <a:p>
            <a:r>
              <a:rPr lang="de-DE" sz="2000" dirty="0"/>
              <a:t>Pflanzung:	Veredelungsstelle 3cm über der Erdoberfläche</a:t>
            </a:r>
          </a:p>
          <a:p>
            <a:r>
              <a:rPr lang="de-DE" sz="2000" dirty="0"/>
              <a:t>Herkunft:	Mitteleuropa</a:t>
            </a:r>
          </a:p>
          <a:p>
            <a:r>
              <a:rPr lang="de-DE" sz="2000" dirty="0"/>
              <a:t>Wuchs:		Klettergehölzen</a:t>
            </a:r>
          </a:p>
          <a:p>
            <a:r>
              <a:rPr lang="de-DE" sz="2000" dirty="0"/>
              <a:t>Ernte:		August bis November</a:t>
            </a:r>
          </a:p>
          <a:p>
            <a:r>
              <a:rPr lang="de-DE" sz="2000" dirty="0"/>
              <a:t>Inhaltsstoffe:	Traubenzucker, Kalium, Antioxidantien (bei roten Sorten)</a:t>
            </a:r>
          </a:p>
          <a:p>
            <a:r>
              <a:rPr lang="de-DE" sz="2000" dirty="0"/>
              <a:t>Winterschutz:	</a:t>
            </a:r>
            <a:r>
              <a:rPr lang="de-DE" sz="2000" dirty="0" err="1"/>
              <a:t>Anhäufeln</a:t>
            </a:r>
            <a:r>
              <a:rPr lang="de-DE" sz="2000" dirty="0"/>
              <a:t> des Rebstockes</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09"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249C37BE-F7C9-734C-80C8-FB0330CB5C1B}" type="slidenum">
              <a:rPr lang="de-DE" sz="1400">
                <a:cs typeface="Arial" charset="0"/>
              </a:rPr>
              <a:pPr eaLnBrk="1" hangingPunct="1"/>
              <a:t>94</a:t>
            </a:fld>
            <a:endParaRPr lang="de-DE" sz="1400">
              <a:cs typeface="Arial" charset="0"/>
            </a:endParaRPr>
          </a:p>
        </p:txBody>
      </p:sp>
      <p:sp>
        <p:nvSpPr>
          <p:cNvPr id="171010"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171011" name="Rectangle 3"/>
          <p:cNvSpPr>
            <a:spLocks noChangeArrowheads="1"/>
          </p:cNvSpPr>
          <p:nvPr/>
        </p:nvSpPr>
        <p:spPr bwMode="auto">
          <a:xfrm>
            <a:off x="0" y="163513"/>
            <a:ext cx="1561838"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dirty="0" err="1"/>
              <a:t>Wein</a:t>
            </a:r>
            <a:r>
              <a:rPr lang="de-DE" sz="2000" b="1" dirty="0" err="1">
                <a:solidFill>
                  <a:srgbClr val="C00000"/>
                </a:solidFill>
              </a:rPr>
              <a:t>Pflege</a:t>
            </a:r>
            <a:endParaRPr lang="de-DE" sz="2000" b="1" dirty="0">
              <a:solidFill>
                <a:srgbClr val="C00000"/>
              </a:solidFill>
            </a:endParaRPr>
          </a:p>
        </p:txBody>
      </p:sp>
      <p:sp>
        <p:nvSpPr>
          <p:cNvPr id="171012" name="Rectangle 4"/>
          <p:cNvSpPr>
            <a:spLocks noChangeArrowheads="1"/>
          </p:cNvSpPr>
          <p:nvPr/>
        </p:nvSpPr>
        <p:spPr bwMode="auto">
          <a:xfrm>
            <a:off x="179388" y="836613"/>
            <a:ext cx="8964612" cy="59400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de-DE" sz="2000" b="1" dirty="0"/>
              <a:t>Schnitt von Wein </a:t>
            </a:r>
            <a:r>
              <a:rPr lang="de-DE" sz="2000" dirty="0"/>
              <a:t>(Fruchtholzschnitt)</a:t>
            </a:r>
            <a:endParaRPr lang="de-DE" sz="2000" b="1" dirty="0"/>
          </a:p>
          <a:p>
            <a:endParaRPr lang="de-DE" sz="2000" dirty="0"/>
          </a:p>
          <a:p>
            <a:r>
              <a:rPr lang="de-DE" sz="2000" dirty="0"/>
              <a:t>Zeitraum:	Winterschnitt (Feb./März)</a:t>
            </a:r>
          </a:p>
          <a:p>
            <a:r>
              <a:rPr lang="de-DE" sz="2000" dirty="0"/>
              <a:t>		Schnitt im Feb. Erhöhung der Holztriebe</a:t>
            </a:r>
          </a:p>
          <a:p>
            <a:r>
              <a:rPr lang="de-DE" sz="2000" dirty="0"/>
              <a:t>		Schnitt im März Erhöhung der Fruchttriebe</a:t>
            </a:r>
          </a:p>
          <a:p>
            <a:r>
              <a:rPr lang="de-DE" sz="2000" dirty="0"/>
              <a:t>		Sommerschnitt ist notwendig </a:t>
            </a:r>
          </a:p>
          <a:p>
            <a:r>
              <a:rPr lang="de-DE" sz="2000" dirty="0"/>
              <a:t>		(Trauben freischneiden, einige Trauben raus schneiden)</a:t>
            </a:r>
          </a:p>
          <a:p>
            <a:r>
              <a:rPr lang="de-DE" sz="2000" dirty="0"/>
              <a:t>Werkzeug:	</a:t>
            </a:r>
            <a:r>
              <a:rPr lang="de-DE" sz="2000" dirty="0" err="1"/>
              <a:t>Rebschere</a:t>
            </a:r>
            <a:endParaRPr lang="de-DE" sz="2000" dirty="0"/>
          </a:p>
          <a:p>
            <a:r>
              <a:rPr lang="de-DE" sz="2000" dirty="0"/>
              <a:t>Schnitt:		möglichst kleine Wunden, waagerecht zur Achse schneiden</a:t>
            </a:r>
          </a:p>
          <a:p>
            <a:r>
              <a:rPr lang="de-DE" sz="2000" dirty="0"/>
              <a:t>Aufbau:		Die ersten 3 Jahre fürs Wachstum (Aufbau der Rebe),</a:t>
            </a:r>
          </a:p>
          <a:p>
            <a:r>
              <a:rPr lang="de-DE" sz="2000" dirty="0"/>
              <a:t>		danach auf Ertrag schneiden.</a:t>
            </a:r>
          </a:p>
          <a:p>
            <a:r>
              <a:rPr lang="de-DE" sz="2000" dirty="0"/>
              <a:t>		Im 2. Jahr dürfen nur 2-3 Triebe pro Stock bleiben und auf 2 		bis 3 Augen schneiden.</a:t>
            </a:r>
          </a:p>
          <a:p>
            <a:r>
              <a:rPr lang="de-DE" sz="2000" dirty="0"/>
              <a:t>		Im 3. Jahr auf 1 bis 2 Augen schneiden, der neue Trieb ist 		dann für den Ertrag bestimmt.</a:t>
            </a:r>
          </a:p>
          <a:p>
            <a:r>
              <a:rPr lang="de-DE" sz="2000" dirty="0"/>
              <a:t>		Nach dem 3. Jahr auf 3 bis 5 Augen schneiden</a:t>
            </a:r>
          </a:p>
          <a:p>
            <a:r>
              <a:rPr lang="de-DE" sz="2000" dirty="0"/>
              <a:t>Frucht:		Früchte entwickeln sich an einjährigen Ruten </a:t>
            </a:r>
          </a:p>
          <a:p>
            <a:endParaRPr lang="de-DE" sz="2000" dirty="0"/>
          </a:p>
          <a:p>
            <a:endParaRPr lang="de-DE" sz="2000" dirty="0"/>
          </a:p>
        </p:txBody>
      </p:sp>
    </p:spTree>
    <p:extLst>
      <p:ext uri="{BB962C8B-B14F-4D97-AF65-F5344CB8AC3E}">
        <p14:creationId xmlns:p14="http://schemas.microsoft.com/office/powerpoint/2010/main" val="109498727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09"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249C37BE-F7C9-734C-80C8-FB0330CB5C1B}" type="slidenum">
              <a:rPr lang="de-DE" sz="1400">
                <a:cs typeface="Arial" charset="0"/>
              </a:rPr>
              <a:pPr eaLnBrk="1" hangingPunct="1"/>
              <a:t>95</a:t>
            </a:fld>
            <a:endParaRPr lang="de-DE" sz="1400">
              <a:cs typeface="Arial" charset="0"/>
            </a:endParaRPr>
          </a:p>
        </p:txBody>
      </p:sp>
      <p:sp>
        <p:nvSpPr>
          <p:cNvPr id="171010"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171011" name="Rectangle 3"/>
          <p:cNvSpPr>
            <a:spLocks noChangeArrowheads="1"/>
          </p:cNvSpPr>
          <p:nvPr/>
        </p:nvSpPr>
        <p:spPr bwMode="auto">
          <a:xfrm>
            <a:off x="0" y="163513"/>
            <a:ext cx="1262077"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dirty="0" err="1"/>
              <a:t>Wein</a:t>
            </a:r>
            <a:r>
              <a:rPr lang="de-DE" sz="2000" b="1" dirty="0" err="1">
                <a:solidFill>
                  <a:srgbClr val="C00000"/>
                </a:solidFill>
              </a:rPr>
              <a:t>Info</a:t>
            </a:r>
            <a:endParaRPr lang="de-DE" sz="2000" b="1" dirty="0">
              <a:solidFill>
                <a:srgbClr val="C00000"/>
              </a:solidFill>
            </a:endParaRPr>
          </a:p>
        </p:txBody>
      </p:sp>
      <p:sp>
        <p:nvSpPr>
          <p:cNvPr id="171012" name="Rectangle 4"/>
          <p:cNvSpPr>
            <a:spLocks noChangeArrowheads="1"/>
          </p:cNvSpPr>
          <p:nvPr/>
        </p:nvSpPr>
        <p:spPr bwMode="auto">
          <a:xfrm>
            <a:off x="179388" y="836613"/>
            <a:ext cx="8964612" cy="532453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de-DE" sz="2000" dirty="0"/>
              <a:t>Rebflächen: 	11.775ha (D) </a:t>
            </a:r>
            <a:r>
              <a:rPr lang="de-DE" sz="1600" dirty="0"/>
              <a:t>(Stand 2013), Quelle: Deutsches Weininstitut</a:t>
            </a:r>
          </a:p>
          <a:p>
            <a:endParaRPr lang="de-DE" sz="2000" dirty="0"/>
          </a:p>
          <a:p>
            <a:r>
              <a:rPr lang="de-DE" sz="2000" dirty="0"/>
              <a:t>Anbaugebiete:	Ahr, Baden, Franken, Hessische Bergstraße, Mittelrhein,</a:t>
            </a:r>
          </a:p>
          <a:p>
            <a:r>
              <a:rPr lang="de-DE" sz="2000" dirty="0"/>
              <a:t>		Mosel, Nahe, Pfalz, Rheingau, Rheinhessen, Saale-Unstrut, 		Sachen, Saar, Württemberg</a:t>
            </a:r>
          </a:p>
          <a:p>
            <a:endParaRPr lang="de-DE" sz="2000" dirty="0"/>
          </a:p>
          <a:p>
            <a:r>
              <a:rPr lang="de-DE" sz="2000" dirty="0"/>
              <a:t>Weinanbauflächen in Deutschland 2016 </a:t>
            </a:r>
            <a:r>
              <a:rPr lang="de-DE" sz="1600" dirty="0"/>
              <a:t>(Quelle: Focus 46/2017)</a:t>
            </a:r>
          </a:p>
          <a:p>
            <a:r>
              <a:rPr lang="de-DE" sz="2000" dirty="0"/>
              <a:t>-Riesling 		23,1%</a:t>
            </a:r>
          </a:p>
          <a:p>
            <a:r>
              <a:rPr lang="de-DE" sz="2000" dirty="0"/>
              <a:t>-Müller-Thurgau 	12,3%</a:t>
            </a:r>
          </a:p>
          <a:p>
            <a:r>
              <a:rPr lang="de-DE" sz="2000" dirty="0"/>
              <a:t>-Blauer </a:t>
            </a:r>
            <a:r>
              <a:rPr lang="de-DE" sz="2000" dirty="0" err="1"/>
              <a:t>Spätburg</a:t>
            </a:r>
            <a:r>
              <a:rPr lang="de-DE" sz="2000" dirty="0"/>
              <a:t>. 	11,5%</a:t>
            </a:r>
          </a:p>
          <a:p>
            <a:r>
              <a:rPr lang="de-DE" sz="2000" dirty="0"/>
              <a:t>-Dornfelder 		7,6%</a:t>
            </a:r>
          </a:p>
          <a:p>
            <a:r>
              <a:rPr lang="de-DE" sz="2000" dirty="0"/>
              <a:t>-Grauer Burgunder 	6,0%</a:t>
            </a:r>
          </a:p>
          <a:p>
            <a:r>
              <a:rPr lang="de-DE" sz="2000" dirty="0"/>
              <a:t>-Weißer Burgunder 	5,0%</a:t>
            </a:r>
          </a:p>
          <a:p>
            <a:r>
              <a:rPr lang="de-DE" sz="2000" dirty="0"/>
              <a:t>-Silvaner 		4,8%</a:t>
            </a:r>
          </a:p>
          <a:p>
            <a:r>
              <a:rPr lang="de-DE" sz="2000" dirty="0"/>
              <a:t>-Blauer Portugieser 	3,0%</a:t>
            </a:r>
          </a:p>
          <a:p>
            <a:r>
              <a:rPr lang="de-DE" sz="2000" dirty="0"/>
              <a:t>-Kerner 		2,6%</a:t>
            </a:r>
          </a:p>
          <a:p>
            <a:r>
              <a:rPr lang="de-DE" sz="2000" dirty="0"/>
              <a:t>-Blauer Trollinger 	2,2%</a:t>
            </a:r>
          </a:p>
        </p:txBody>
      </p:sp>
    </p:spTree>
    <p:extLst>
      <p:ext uri="{BB962C8B-B14F-4D97-AF65-F5344CB8AC3E}">
        <p14:creationId xmlns:p14="http://schemas.microsoft.com/office/powerpoint/2010/main" val="101382352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7"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701A4F67-F814-1345-BC6C-5F4F7906C488}" type="slidenum">
              <a:rPr lang="de-DE" sz="1400">
                <a:cs typeface="Arial" charset="0"/>
              </a:rPr>
              <a:pPr eaLnBrk="1" hangingPunct="1"/>
              <a:t>96</a:t>
            </a:fld>
            <a:endParaRPr lang="de-DE" sz="1400">
              <a:cs typeface="Arial" charset="0"/>
            </a:endParaRPr>
          </a:p>
        </p:txBody>
      </p:sp>
      <p:sp>
        <p:nvSpPr>
          <p:cNvPr id="173058"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173059" name="Rectangle 3"/>
          <p:cNvSpPr>
            <a:spLocks noChangeArrowheads="1"/>
          </p:cNvSpPr>
          <p:nvPr/>
        </p:nvSpPr>
        <p:spPr bwMode="auto">
          <a:xfrm>
            <a:off x="0" y="163513"/>
            <a:ext cx="1605119"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dirty="0" err="1"/>
              <a:t>Wein</a:t>
            </a:r>
            <a:r>
              <a:rPr lang="de-DE" sz="2000" b="1" dirty="0" err="1">
                <a:solidFill>
                  <a:srgbClr val="C00000"/>
                </a:solidFill>
              </a:rPr>
              <a:t>Sorten</a:t>
            </a:r>
            <a:endParaRPr lang="de-DE" sz="2000" b="1" dirty="0">
              <a:solidFill>
                <a:srgbClr val="C00000"/>
              </a:solidFill>
            </a:endParaRPr>
          </a:p>
        </p:txBody>
      </p:sp>
      <p:graphicFrame>
        <p:nvGraphicFramePr>
          <p:cNvPr id="6" name="Tabelle 5"/>
          <p:cNvGraphicFramePr>
            <a:graphicFrameLocks noGrp="1"/>
          </p:cNvGraphicFramePr>
          <p:nvPr>
            <p:extLst>
              <p:ext uri="{D42A27DB-BD31-4B8C-83A1-F6EECF244321}">
                <p14:modId xmlns:p14="http://schemas.microsoft.com/office/powerpoint/2010/main" val="221288502"/>
              </p:ext>
            </p:extLst>
          </p:nvPr>
        </p:nvGraphicFramePr>
        <p:xfrm>
          <a:off x="251521" y="1628800"/>
          <a:ext cx="8136902" cy="2600325"/>
        </p:xfrm>
        <a:graphic>
          <a:graphicData uri="http://schemas.openxmlformats.org/drawingml/2006/table">
            <a:tbl>
              <a:tblPr/>
              <a:tblGrid>
                <a:gridCol w="2664295">
                  <a:extLst>
                    <a:ext uri="{9D8B030D-6E8A-4147-A177-3AD203B41FA5}">
                      <a16:colId xmlns:a16="http://schemas.microsoft.com/office/drawing/2014/main" val="20000"/>
                    </a:ext>
                  </a:extLst>
                </a:gridCol>
                <a:gridCol w="2376264">
                  <a:extLst>
                    <a:ext uri="{9D8B030D-6E8A-4147-A177-3AD203B41FA5}">
                      <a16:colId xmlns:a16="http://schemas.microsoft.com/office/drawing/2014/main" val="20001"/>
                    </a:ext>
                  </a:extLst>
                </a:gridCol>
                <a:gridCol w="3096343">
                  <a:extLst>
                    <a:ext uri="{9D8B030D-6E8A-4147-A177-3AD203B41FA5}">
                      <a16:colId xmlns:a16="http://schemas.microsoft.com/office/drawing/2014/main" val="20002"/>
                    </a:ext>
                  </a:extLst>
                </a:gridCol>
              </a:tblGrid>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1" i="0" u="none" strike="noStrike" cap="none" normalizeH="0" baseline="0">
                          <a:ln>
                            <a:noFill/>
                          </a:ln>
                          <a:solidFill>
                            <a:srgbClr val="FFFFFF"/>
                          </a:solidFill>
                          <a:effectLst/>
                          <a:latin typeface="Arial" charset="0"/>
                          <a:ea typeface="ＭＳ Ｐゴシック" charset="0"/>
                          <a:cs typeface="Arial" charset="0"/>
                        </a:rPr>
                        <a:t>Sorten</a:t>
                      </a:r>
                    </a:p>
                  </a:txBody>
                  <a:tcPr marT="45711" marB="4571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1" i="0" u="none" strike="noStrike" cap="none" normalizeH="0" baseline="0">
                          <a:ln>
                            <a:noFill/>
                          </a:ln>
                          <a:solidFill>
                            <a:srgbClr val="FFFFFF"/>
                          </a:solidFill>
                          <a:effectLst/>
                          <a:latin typeface="Arial" charset="0"/>
                          <a:ea typeface="ＭＳ Ｐゴシック" charset="0"/>
                          <a:cs typeface="Arial" charset="0"/>
                        </a:rPr>
                        <a:t>Beerenfarbe</a:t>
                      </a:r>
                    </a:p>
                  </a:txBody>
                  <a:tcPr marT="45711" marB="4571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1" i="0" u="none" strike="noStrike" cap="none" normalizeH="0" baseline="0">
                          <a:ln>
                            <a:noFill/>
                          </a:ln>
                          <a:solidFill>
                            <a:srgbClr val="FFFFFF"/>
                          </a:solidFill>
                          <a:effectLst/>
                          <a:latin typeface="Arial" charset="0"/>
                          <a:ea typeface="ＭＳ Ｐゴシック" charset="0"/>
                          <a:cs typeface="Arial" charset="0"/>
                        </a:rPr>
                        <a:t>Reifezeit</a:t>
                      </a:r>
                    </a:p>
                  </a:txBody>
                  <a:tcPr marT="45711" marB="4571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extLst>
                  <a:ext uri="{0D108BD9-81ED-4DB2-BD59-A6C34878D82A}">
                    <a16:rowId xmlns:a16="http://schemas.microsoft.com/office/drawing/2014/main" val="10000"/>
                  </a:ext>
                </a:extLst>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a:ln>
                            <a:noFill/>
                          </a:ln>
                          <a:solidFill>
                            <a:srgbClr val="000000"/>
                          </a:solidFill>
                          <a:effectLst/>
                          <a:latin typeface="Arial" charset="0"/>
                          <a:ea typeface="ＭＳ Ｐゴシック" charset="0"/>
                          <a:cs typeface="Arial" charset="0"/>
                        </a:rPr>
                        <a:t>Portugieser</a:t>
                      </a:r>
                    </a:p>
                  </a:txBody>
                  <a:tcPr marT="45711" marB="4571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a:ln>
                            <a:noFill/>
                          </a:ln>
                          <a:solidFill>
                            <a:srgbClr val="000000"/>
                          </a:solidFill>
                          <a:effectLst/>
                          <a:latin typeface="Arial" charset="0"/>
                          <a:ea typeface="ＭＳ Ｐゴシック" charset="0"/>
                          <a:cs typeface="Arial" charset="0"/>
                        </a:rPr>
                        <a:t>dunkelblau</a:t>
                      </a:r>
                    </a:p>
                  </a:txBody>
                  <a:tcPr marT="45711" marB="4571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a:ln>
                            <a:noFill/>
                          </a:ln>
                          <a:solidFill>
                            <a:srgbClr val="000000"/>
                          </a:solidFill>
                          <a:effectLst/>
                          <a:latin typeface="Arial" charset="0"/>
                          <a:ea typeface="ＭＳ Ｐゴシック" charset="0"/>
                          <a:cs typeface="Arial" charset="0"/>
                        </a:rPr>
                        <a:t>Mitte September</a:t>
                      </a:r>
                    </a:p>
                  </a:txBody>
                  <a:tcPr marT="45711" marB="4571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extLst>
                  <a:ext uri="{0D108BD9-81ED-4DB2-BD59-A6C34878D82A}">
                    <a16:rowId xmlns:a16="http://schemas.microsoft.com/office/drawing/2014/main" val="10001"/>
                  </a:ext>
                </a:extLst>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a:ln>
                            <a:noFill/>
                          </a:ln>
                          <a:solidFill>
                            <a:srgbClr val="000000"/>
                          </a:solidFill>
                          <a:effectLst/>
                          <a:latin typeface="Arial" charset="0"/>
                          <a:ea typeface="ＭＳ Ｐゴシック" charset="0"/>
                          <a:cs typeface="Arial" charset="0"/>
                        </a:rPr>
                        <a:t>Dornfelder</a:t>
                      </a:r>
                    </a:p>
                  </a:txBody>
                  <a:tcPr marT="45711" marB="4571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a:ln>
                            <a:noFill/>
                          </a:ln>
                          <a:solidFill>
                            <a:srgbClr val="000000"/>
                          </a:solidFill>
                          <a:effectLst/>
                          <a:latin typeface="Arial" charset="0"/>
                          <a:ea typeface="ＭＳ Ｐゴシック" charset="0"/>
                          <a:cs typeface="Arial" charset="0"/>
                        </a:rPr>
                        <a:t>dunkelblau</a:t>
                      </a:r>
                    </a:p>
                  </a:txBody>
                  <a:tcPr marT="45711" marB="4571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a:ln>
                            <a:noFill/>
                          </a:ln>
                          <a:solidFill>
                            <a:srgbClr val="000000"/>
                          </a:solidFill>
                          <a:effectLst/>
                          <a:latin typeface="Arial" charset="0"/>
                          <a:ea typeface="ＭＳ Ｐゴシック" charset="0"/>
                          <a:cs typeface="Arial" charset="0"/>
                        </a:rPr>
                        <a:t>Mitte Oktober</a:t>
                      </a:r>
                    </a:p>
                  </a:txBody>
                  <a:tcPr marT="45711" marB="4571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extLst>
                  <a:ext uri="{0D108BD9-81ED-4DB2-BD59-A6C34878D82A}">
                    <a16:rowId xmlns:a16="http://schemas.microsoft.com/office/drawing/2014/main" val="10002"/>
                  </a:ext>
                </a:extLst>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a:ln>
                            <a:noFill/>
                          </a:ln>
                          <a:solidFill>
                            <a:srgbClr val="000000"/>
                          </a:solidFill>
                          <a:effectLst/>
                          <a:latin typeface="Arial" charset="0"/>
                          <a:ea typeface="ＭＳ Ｐゴシック" charset="0"/>
                          <a:cs typeface="Arial" charset="0"/>
                        </a:rPr>
                        <a:t>Trollinger</a:t>
                      </a:r>
                    </a:p>
                  </a:txBody>
                  <a:tcPr marT="45711" marB="4571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a:ln>
                            <a:noFill/>
                          </a:ln>
                          <a:solidFill>
                            <a:srgbClr val="000000"/>
                          </a:solidFill>
                          <a:effectLst/>
                          <a:latin typeface="Arial" charset="0"/>
                          <a:ea typeface="ＭＳ Ｐゴシック" charset="0"/>
                          <a:cs typeface="Arial" charset="0"/>
                        </a:rPr>
                        <a:t>Blau</a:t>
                      </a:r>
                    </a:p>
                  </a:txBody>
                  <a:tcPr marT="45711" marB="4571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a:ln>
                            <a:noFill/>
                          </a:ln>
                          <a:solidFill>
                            <a:srgbClr val="000000"/>
                          </a:solidFill>
                          <a:effectLst/>
                          <a:latin typeface="Arial" charset="0"/>
                          <a:ea typeface="ＭＳ Ｐゴシック" charset="0"/>
                          <a:cs typeface="Arial" charset="0"/>
                        </a:rPr>
                        <a:t>Anfang November</a:t>
                      </a:r>
                    </a:p>
                  </a:txBody>
                  <a:tcPr marT="45711" marB="4571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extLst>
                  <a:ext uri="{0D108BD9-81ED-4DB2-BD59-A6C34878D82A}">
                    <a16:rowId xmlns:a16="http://schemas.microsoft.com/office/drawing/2014/main" val="10003"/>
                  </a:ext>
                </a:extLst>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a:ln>
                            <a:noFill/>
                          </a:ln>
                          <a:solidFill>
                            <a:srgbClr val="000000"/>
                          </a:solidFill>
                          <a:effectLst/>
                          <a:latin typeface="Arial" charset="0"/>
                          <a:ea typeface="ＭＳ Ｐゴシック" charset="0"/>
                          <a:cs typeface="Arial" charset="0"/>
                        </a:rPr>
                        <a:t>Gelbe Seidentraube</a:t>
                      </a:r>
                    </a:p>
                  </a:txBody>
                  <a:tcPr marT="45711" marB="4571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a:ln>
                            <a:noFill/>
                          </a:ln>
                          <a:solidFill>
                            <a:srgbClr val="000000"/>
                          </a:solidFill>
                          <a:effectLst/>
                          <a:latin typeface="Arial" charset="0"/>
                          <a:ea typeface="ＭＳ Ｐゴシック" charset="0"/>
                          <a:cs typeface="Arial" charset="0"/>
                        </a:rPr>
                        <a:t>Hellgrün</a:t>
                      </a:r>
                    </a:p>
                  </a:txBody>
                  <a:tcPr marT="45711" marB="4571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a:ln>
                            <a:noFill/>
                          </a:ln>
                          <a:solidFill>
                            <a:srgbClr val="000000"/>
                          </a:solidFill>
                          <a:effectLst/>
                          <a:latin typeface="Arial" charset="0"/>
                          <a:ea typeface="ＭＳ Ｐゴシック" charset="0"/>
                          <a:cs typeface="Arial" charset="0"/>
                        </a:rPr>
                        <a:t>Mitte August</a:t>
                      </a:r>
                    </a:p>
                  </a:txBody>
                  <a:tcPr marT="45711" marB="4571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extLst>
                  <a:ext uri="{0D108BD9-81ED-4DB2-BD59-A6C34878D82A}">
                    <a16:rowId xmlns:a16="http://schemas.microsoft.com/office/drawing/2014/main" val="10004"/>
                  </a:ext>
                </a:extLst>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a:ln>
                            <a:noFill/>
                          </a:ln>
                          <a:solidFill>
                            <a:srgbClr val="000000"/>
                          </a:solidFill>
                          <a:effectLst/>
                          <a:latin typeface="Arial" charset="0"/>
                          <a:ea typeface="ＭＳ Ｐゴシック" charset="0"/>
                          <a:cs typeface="Arial" charset="0"/>
                        </a:rPr>
                        <a:t>Pollux</a:t>
                      </a:r>
                    </a:p>
                  </a:txBody>
                  <a:tcPr marT="45711" marB="4571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a:ln>
                            <a:noFill/>
                          </a:ln>
                          <a:solidFill>
                            <a:srgbClr val="000000"/>
                          </a:solidFill>
                          <a:effectLst/>
                          <a:latin typeface="Arial" charset="0"/>
                          <a:ea typeface="ＭＳ Ｐゴシック" charset="0"/>
                          <a:cs typeface="Arial" charset="0"/>
                        </a:rPr>
                        <a:t>Grün</a:t>
                      </a:r>
                    </a:p>
                  </a:txBody>
                  <a:tcPr marT="45711" marB="4571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a:ln>
                            <a:noFill/>
                          </a:ln>
                          <a:solidFill>
                            <a:srgbClr val="000000"/>
                          </a:solidFill>
                          <a:effectLst/>
                          <a:latin typeface="Arial" charset="0"/>
                          <a:ea typeface="ＭＳ Ｐゴシック" charset="0"/>
                          <a:cs typeface="Arial" charset="0"/>
                        </a:rPr>
                        <a:t>Mitte Oktober</a:t>
                      </a:r>
                    </a:p>
                  </a:txBody>
                  <a:tcPr marT="45711" marB="4571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extLst>
                  <a:ext uri="{0D108BD9-81ED-4DB2-BD59-A6C34878D82A}">
                    <a16:rowId xmlns:a16="http://schemas.microsoft.com/office/drawing/2014/main" val="10005"/>
                  </a:ext>
                </a:extLst>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a:ln>
                            <a:noFill/>
                          </a:ln>
                          <a:solidFill>
                            <a:srgbClr val="000000"/>
                          </a:solidFill>
                          <a:effectLst/>
                          <a:latin typeface="Arial" charset="0"/>
                          <a:ea typeface="ＭＳ Ｐゴシック" charset="0"/>
                          <a:cs typeface="Arial" charset="0"/>
                        </a:rPr>
                        <a:t>Michelsrebe</a:t>
                      </a:r>
                    </a:p>
                  </a:txBody>
                  <a:tcPr marT="45711" marB="4571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a:ln>
                            <a:noFill/>
                          </a:ln>
                          <a:solidFill>
                            <a:srgbClr val="000000"/>
                          </a:solidFill>
                          <a:effectLst/>
                          <a:latin typeface="Arial" charset="0"/>
                          <a:ea typeface="ＭＳ Ｐゴシック" charset="0"/>
                          <a:cs typeface="Arial" charset="0"/>
                        </a:rPr>
                        <a:t>Gelb</a:t>
                      </a:r>
                    </a:p>
                  </a:txBody>
                  <a:tcPr marT="45711" marB="4571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a:ln>
                            <a:noFill/>
                          </a:ln>
                          <a:solidFill>
                            <a:srgbClr val="000000"/>
                          </a:solidFill>
                          <a:effectLst/>
                          <a:latin typeface="Arial" charset="0"/>
                          <a:ea typeface="ＭＳ Ｐゴシック" charset="0"/>
                          <a:cs typeface="Arial" charset="0"/>
                        </a:rPr>
                        <a:t>Mitte Oktober</a:t>
                      </a:r>
                    </a:p>
                  </a:txBody>
                  <a:tcPr marT="45711" marB="4571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extLst>
                  <a:ext uri="{0D108BD9-81ED-4DB2-BD59-A6C34878D82A}">
                    <a16:rowId xmlns:a16="http://schemas.microsoft.com/office/drawing/2014/main" val="10006"/>
                  </a:ext>
                </a:extLst>
              </a:tr>
            </a:tbl>
          </a:graphicData>
        </a:graphic>
      </p:graphicFrame>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5" name="Foliennummernplatzhalt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95558074-3D3D-B849-830C-F2D770589249}" type="slidenum">
              <a:rPr lang="de-DE" sz="1400">
                <a:cs typeface="Arial" charset="0"/>
              </a:rPr>
              <a:pPr eaLnBrk="1" hangingPunct="1"/>
              <a:t>97</a:t>
            </a:fld>
            <a:endParaRPr lang="de-DE" sz="1400">
              <a:cs typeface="Arial" charset="0"/>
            </a:endParaRPr>
          </a:p>
        </p:txBody>
      </p:sp>
      <p:sp>
        <p:nvSpPr>
          <p:cNvPr id="175106" name="Text Box 2"/>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a:t>
            </a:r>
            <a:r>
              <a:rPr lang="de-DE" sz="1400" b="1">
                <a:solidFill>
                  <a:schemeClr val="tx2"/>
                </a:solidFill>
              </a:rPr>
              <a:t>Obstbau</a:t>
            </a:r>
            <a:r>
              <a:rPr lang="ja-JP" altLang="de-DE" sz="1400" b="1"/>
              <a:t>“</a:t>
            </a:r>
            <a:endParaRPr lang="de-DE" sz="1400" b="1"/>
          </a:p>
        </p:txBody>
      </p:sp>
      <p:sp>
        <p:nvSpPr>
          <p:cNvPr id="175107" name="Rectangle 3"/>
          <p:cNvSpPr>
            <a:spLocks noChangeArrowheads="1"/>
          </p:cNvSpPr>
          <p:nvPr/>
        </p:nvSpPr>
        <p:spPr bwMode="auto">
          <a:xfrm>
            <a:off x="0" y="163513"/>
            <a:ext cx="1975413"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dirty="0" err="1"/>
              <a:t>Wein</a:t>
            </a:r>
            <a:r>
              <a:rPr lang="de-DE" sz="2000" b="1" dirty="0" err="1">
                <a:solidFill>
                  <a:srgbClr val="C00000"/>
                </a:solidFill>
              </a:rPr>
              <a:t>Unterlage</a:t>
            </a:r>
            <a:endParaRPr lang="de-DE" sz="2000" b="1" dirty="0">
              <a:solidFill>
                <a:srgbClr val="C00000"/>
              </a:solidFill>
            </a:endParaRPr>
          </a:p>
        </p:txBody>
      </p:sp>
      <p:sp>
        <p:nvSpPr>
          <p:cNvPr id="175108" name="Rectangle 4"/>
          <p:cNvSpPr>
            <a:spLocks noChangeArrowheads="1"/>
          </p:cNvSpPr>
          <p:nvPr/>
        </p:nvSpPr>
        <p:spPr bwMode="auto">
          <a:xfrm>
            <a:off x="179388" y="836613"/>
            <a:ext cx="8964612" cy="2216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de-DE" sz="2000" b="1" dirty="0"/>
              <a:t>Veredlungsunterlagen</a:t>
            </a:r>
          </a:p>
          <a:p>
            <a:r>
              <a:rPr lang="de-DE" sz="2000" b="1" dirty="0"/>
              <a:t>Wein</a:t>
            </a:r>
          </a:p>
          <a:p>
            <a:endParaRPr lang="de-DE" sz="2000" dirty="0"/>
          </a:p>
          <a:p>
            <a:endParaRPr lang="de-DE" sz="2000" dirty="0"/>
          </a:p>
          <a:p>
            <a:endParaRPr lang="de-DE" sz="2000" dirty="0"/>
          </a:p>
          <a:p>
            <a:endParaRPr lang="de-DE" sz="2000" dirty="0"/>
          </a:p>
          <a:p>
            <a:endParaRPr lang="de-DE" b="1" dirty="0"/>
          </a:p>
        </p:txBody>
      </p:sp>
      <p:graphicFrame>
        <p:nvGraphicFramePr>
          <p:cNvPr id="6" name="Tabelle 5"/>
          <p:cNvGraphicFramePr>
            <a:graphicFrameLocks noGrp="1"/>
          </p:cNvGraphicFramePr>
          <p:nvPr/>
        </p:nvGraphicFramePr>
        <p:xfrm>
          <a:off x="285750" y="1785938"/>
          <a:ext cx="8247063" cy="2600325"/>
        </p:xfrm>
        <a:graphic>
          <a:graphicData uri="http://schemas.openxmlformats.org/drawingml/2006/table">
            <a:tbl>
              <a:tblPr/>
              <a:tblGrid>
                <a:gridCol w="3349625">
                  <a:extLst>
                    <a:ext uri="{9D8B030D-6E8A-4147-A177-3AD203B41FA5}">
                      <a16:colId xmlns:a16="http://schemas.microsoft.com/office/drawing/2014/main" val="20000"/>
                    </a:ext>
                  </a:extLst>
                </a:gridCol>
                <a:gridCol w="4897438">
                  <a:extLst>
                    <a:ext uri="{9D8B030D-6E8A-4147-A177-3AD203B41FA5}">
                      <a16:colId xmlns:a16="http://schemas.microsoft.com/office/drawing/2014/main" val="20001"/>
                    </a:ext>
                  </a:extLst>
                </a:gridCol>
              </a:tblGrid>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1" i="0" u="none" strike="noStrike" cap="none" normalizeH="0" baseline="0">
                          <a:ln>
                            <a:noFill/>
                          </a:ln>
                          <a:solidFill>
                            <a:srgbClr val="FFFFFF"/>
                          </a:solidFill>
                          <a:effectLst/>
                          <a:latin typeface="Arial" charset="0"/>
                          <a:ea typeface="ＭＳ Ｐゴシック" charset="0"/>
                          <a:cs typeface="Arial" charset="0"/>
                        </a:rPr>
                        <a:t>Veredlungsunterlage</a:t>
                      </a:r>
                    </a:p>
                  </a:txBody>
                  <a:tcPr marT="45711" marB="4571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1" i="0" u="none" strike="noStrike" cap="none" normalizeH="0" baseline="0">
                          <a:ln>
                            <a:noFill/>
                          </a:ln>
                          <a:solidFill>
                            <a:srgbClr val="FFFFFF"/>
                          </a:solidFill>
                          <a:effectLst/>
                          <a:latin typeface="Arial" charset="0"/>
                          <a:ea typeface="ＭＳ Ｐゴシック" charset="0"/>
                          <a:cs typeface="Arial" charset="0"/>
                        </a:rPr>
                        <a:t>Eigenschaften</a:t>
                      </a:r>
                    </a:p>
                  </a:txBody>
                  <a:tcPr marT="45711" marB="4571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extLst>
                  <a:ext uri="{0D108BD9-81ED-4DB2-BD59-A6C34878D82A}">
                    <a16:rowId xmlns:a16="http://schemas.microsoft.com/office/drawing/2014/main" val="10000"/>
                  </a:ext>
                </a:extLst>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a:ln>
                            <a:noFill/>
                          </a:ln>
                          <a:solidFill>
                            <a:srgbClr val="000000"/>
                          </a:solidFill>
                          <a:effectLst/>
                          <a:latin typeface="Arial" charset="0"/>
                          <a:ea typeface="ＭＳ Ｐゴシック" charset="0"/>
                          <a:cs typeface="Arial" charset="0"/>
                        </a:rPr>
                        <a:t>Kober</a:t>
                      </a:r>
                    </a:p>
                  </a:txBody>
                  <a:tcPr marT="45711" marB="4571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a:ln>
                            <a:noFill/>
                          </a:ln>
                          <a:solidFill>
                            <a:srgbClr val="000000"/>
                          </a:solidFill>
                          <a:effectLst/>
                          <a:latin typeface="Arial" charset="0"/>
                          <a:ea typeface="ＭＳ Ｐゴシック" charset="0"/>
                          <a:cs typeface="Arial" charset="0"/>
                        </a:rPr>
                        <a:t>starker wuchs, gut Kalkverträglich</a:t>
                      </a:r>
                    </a:p>
                  </a:txBody>
                  <a:tcPr marT="45711" marB="4571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extLst>
                  <a:ext uri="{0D108BD9-81ED-4DB2-BD59-A6C34878D82A}">
                    <a16:rowId xmlns:a16="http://schemas.microsoft.com/office/drawing/2014/main" val="10001"/>
                  </a:ext>
                </a:extLst>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a:ln>
                            <a:noFill/>
                          </a:ln>
                          <a:solidFill>
                            <a:srgbClr val="000000"/>
                          </a:solidFill>
                          <a:effectLst/>
                          <a:latin typeface="Arial" charset="0"/>
                          <a:ea typeface="ＭＳ Ｐゴシック" charset="0"/>
                          <a:cs typeface="Arial" charset="0"/>
                        </a:rPr>
                        <a:t>5C Geisenheim</a:t>
                      </a:r>
                    </a:p>
                  </a:txBody>
                  <a:tcPr marT="45711" marB="4571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a:ln>
                            <a:noFill/>
                          </a:ln>
                          <a:solidFill>
                            <a:srgbClr val="000000"/>
                          </a:solidFill>
                          <a:effectLst/>
                          <a:latin typeface="Arial" charset="0"/>
                          <a:ea typeface="ＭＳ Ｐゴシック" charset="0"/>
                          <a:cs typeface="Arial" charset="0"/>
                        </a:rPr>
                        <a:t>mittelstarker wuchs, gut Kalkverträglich</a:t>
                      </a:r>
                    </a:p>
                  </a:txBody>
                  <a:tcPr marT="45711" marB="4571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extLst>
                  <a:ext uri="{0D108BD9-81ED-4DB2-BD59-A6C34878D82A}">
                    <a16:rowId xmlns:a16="http://schemas.microsoft.com/office/drawing/2014/main" val="10002"/>
                  </a:ext>
                </a:extLst>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a:ln>
                            <a:noFill/>
                          </a:ln>
                          <a:solidFill>
                            <a:srgbClr val="000000"/>
                          </a:solidFill>
                          <a:effectLst/>
                          <a:latin typeface="Arial" charset="0"/>
                          <a:ea typeface="ＭＳ Ｐゴシック" charset="0"/>
                          <a:cs typeface="Arial" charset="0"/>
                        </a:rPr>
                        <a:t>Selektion Oppenheim 4 (SO4)</a:t>
                      </a:r>
                    </a:p>
                  </a:txBody>
                  <a:tcPr marT="45711" marB="4571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a:ln>
                            <a:noFill/>
                          </a:ln>
                          <a:solidFill>
                            <a:srgbClr val="000000"/>
                          </a:solidFill>
                          <a:effectLst/>
                          <a:latin typeface="Arial" charset="0"/>
                          <a:ea typeface="ＭＳ Ｐゴシック" charset="0"/>
                          <a:cs typeface="Arial" charset="0"/>
                        </a:rPr>
                        <a:t>mittelstarker wuchs, gut Kalkverträglich</a:t>
                      </a:r>
                    </a:p>
                  </a:txBody>
                  <a:tcPr marT="45711" marB="4571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extLst>
                  <a:ext uri="{0D108BD9-81ED-4DB2-BD59-A6C34878D82A}">
                    <a16:rowId xmlns:a16="http://schemas.microsoft.com/office/drawing/2014/main" val="10003"/>
                  </a:ext>
                </a:extLst>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a:ln>
                            <a:noFill/>
                          </a:ln>
                          <a:solidFill>
                            <a:srgbClr val="000000"/>
                          </a:solidFill>
                          <a:effectLst/>
                          <a:latin typeface="Arial" charset="0"/>
                          <a:ea typeface="ＭＳ Ｐゴシック" charset="0"/>
                          <a:cs typeface="Arial" charset="0"/>
                        </a:rPr>
                        <a:t>Teleki 8B</a:t>
                      </a:r>
                    </a:p>
                  </a:txBody>
                  <a:tcPr marT="45711" marB="4571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a:ln>
                            <a:noFill/>
                          </a:ln>
                          <a:solidFill>
                            <a:srgbClr val="000000"/>
                          </a:solidFill>
                          <a:effectLst/>
                          <a:latin typeface="Arial" charset="0"/>
                          <a:ea typeface="ＭＳ Ｐゴシック" charset="0"/>
                          <a:cs typeface="Arial" charset="0"/>
                        </a:rPr>
                        <a:t>mittelstarker wuchs, sehr gute Kalkverträglich</a:t>
                      </a:r>
                    </a:p>
                  </a:txBody>
                  <a:tcPr marT="45711" marB="4571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extLst>
                  <a:ext uri="{0D108BD9-81ED-4DB2-BD59-A6C34878D82A}">
                    <a16:rowId xmlns:a16="http://schemas.microsoft.com/office/drawing/2014/main" val="10004"/>
                  </a:ext>
                </a:extLst>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a:ln>
                            <a:noFill/>
                          </a:ln>
                          <a:solidFill>
                            <a:srgbClr val="000000"/>
                          </a:solidFill>
                          <a:effectLst/>
                          <a:latin typeface="Arial" charset="0"/>
                          <a:ea typeface="ＭＳ Ｐゴシック" charset="0"/>
                          <a:cs typeface="Arial" charset="0"/>
                        </a:rPr>
                        <a:t>3309 Couderc</a:t>
                      </a:r>
                    </a:p>
                  </a:txBody>
                  <a:tcPr marT="45711" marB="4571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a:ln>
                            <a:noFill/>
                          </a:ln>
                          <a:solidFill>
                            <a:srgbClr val="000000"/>
                          </a:solidFill>
                          <a:effectLst/>
                          <a:latin typeface="Arial" charset="0"/>
                          <a:ea typeface="ＭＳ Ｐゴシック" charset="0"/>
                          <a:cs typeface="Arial" charset="0"/>
                        </a:rPr>
                        <a:t>schwacher wuchs, mäßig Kalkverträglich</a:t>
                      </a:r>
                    </a:p>
                  </a:txBody>
                  <a:tcPr marT="45711" marB="4571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extLst>
                  <a:ext uri="{0D108BD9-81ED-4DB2-BD59-A6C34878D82A}">
                    <a16:rowId xmlns:a16="http://schemas.microsoft.com/office/drawing/2014/main" val="10005"/>
                  </a:ext>
                </a:extLst>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a:ln>
                            <a:noFill/>
                          </a:ln>
                          <a:solidFill>
                            <a:srgbClr val="000000"/>
                          </a:solidFill>
                          <a:effectLst/>
                          <a:latin typeface="Arial" charset="0"/>
                          <a:ea typeface="ＭＳ Ｐゴシック" charset="0"/>
                          <a:cs typeface="Arial" charset="0"/>
                        </a:rPr>
                        <a:t>Geisenheim 26 (26G)</a:t>
                      </a:r>
                    </a:p>
                  </a:txBody>
                  <a:tcPr marT="45711" marB="4571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a:ln>
                            <a:noFill/>
                          </a:ln>
                          <a:solidFill>
                            <a:srgbClr val="000000"/>
                          </a:solidFill>
                          <a:effectLst/>
                          <a:latin typeface="Arial" charset="0"/>
                          <a:ea typeface="ＭＳ Ｐゴシック" charset="0"/>
                          <a:cs typeface="Arial" charset="0"/>
                        </a:rPr>
                        <a:t>starker wuchs, gut Kalkverträglich</a:t>
                      </a:r>
                    </a:p>
                  </a:txBody>
                  <a:tcPr marT="45711" marB="4571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extLst>
                  <a:ext uri="{0D108BD9-81ED-4DB2-BD59-A6C34878D82A}">
                    <a16:rowId xmlns:a16="http://schemas.microsoft.com/office/drawing/2014/main" val="10006"/>
                  </a:ext>
                </a:extLst>
              </a:tr>
            </a:tbl>
          </a:graphicData>
        </a:graphic>
      </p:graphicFrame>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4609" name="Foliennummernplatzhalter 4"/>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6C7DA07E-CD2D-EF43-AFCA-8029993A2ED3}" type="slidenum">
              <a:rPr lang="de-DE" sz="1400">
                <a:cs typeface="Arial" charset="0"/>
              </a:rPr>
              <a:pPr eaLnBrk="1" hangingPunct="1"/>
              <a:t>98</a:t>
            </a:fld>
            <a:endParaRPr lang="de-DE" sz="1400">
              <a:cs typeface="Arial" charset="0"/>
            </a:endParaRPr>
          </a:p>
        </p:txBody>
      </p:sp>
      <p:sp>
        <p:nvSpPr>
          <p:cNvPr id="324610" name="Text Box 3"/>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„Obstbau</a:t>
            </a:r>
            <a:r>
              <a:rPr lang="ja-JP" altLang="de-DE" sz="1400" b="1"/>
              <a:t>“</a:t>
            </a:r>
            <a:endParaRPr lang="de-DE" sz="1400" b="1"/>
          </a:p>
        </p:txBody>
      </p:sp>
      <p:sp>
        <p:nvSpPr>
          <p:cNvPr id="324611" name="Rectangle 5"/>
          <p:cNvSpPr>
            <a:spLocks noChangeArrowheads="1"/>
          </p:cNvSpPr>
          <p:nvPr/>
        </p:nvSpPr>
        <p:spPr bwMode="auto">
          <a:xfrm>
            <a:off x="39178" y="159311"/>
            <a:ext cx="1633973"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dirty="0" err="1"/>
              <a:t>Wein</a:t>
            </a:r>
            <a:r>
              <a:rPr lang="de-DE" sz="2000" b="1" dirty="0" err="1">
                <a:solidFill>
                  <a:srgbClr val="C00000"/>
                </a:solidFill>
              </a:rPr>
              <a:t>Schutz</a:t>
            </a:r>
            <a:endParaRPr lang="de-DE" sz="2000" b="1" dirty="0">
              <a:solidFill>
                <a:srgbClr val="C00000"/>
              </a:solidFill>
            </a:endParaRPr>
          </a:p>
        </p:txBody>
      </p:sp>
      <p:pic>
        <p:nvPicPr>
          <p:cNvPr id="2" name="Bild 1"/>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395536" y="826986"/>
            <a:ext cx="7416824" cy="5562618"/>
          </a:xfrm>
          <a:prstGeom prst="rect">
            <a:avLst/>
          </a:prstGeom>
        </p:spPr>
      </p:pic>
    </p:spTree>
    <p:extLst>
      <p:ext uri="{BB962C8B-B14F-4D97-AF65-F5344CB8AC3E}">
        <p14:creationId xmlns:p14="http://schemas.microsoft.com/office/powerpoint/2010/main" val="1695513417"/>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4609" name="Foliennummernplatzhalter 4"/>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cs typeface="Arial" charset="0"/>
              </a:rPr>
              <a:t>Seite </a:t>
            </a:r>
            <a:fld id="{6C7DA07E-CD2D-EF43-AFCA-8029993A2ED3}" type="slidenum">
              <a:rPr lang="de-DE" sz="1400">
                <a:cs typeface="Arial" charset="0"/>
              </a:rPr>
              <a:pPr eaLnBrk="1" hangingPunct="1"/>
              <a:t>99</a:t>
            </a:fld>
            <a:endParaRPr lang="de-DE" sz="1400">
              <a:cs typeface="Arial" charset="0"/>
            </a:endParaRPr>
          </a:p>
        </p:txBody>
      </p:sp>
      <p:sp>
        <p:nvSpPr>
          <p:cNvPr id="324610" name="Text Box 3"/>
          <p:cNvSpPr txBox="1">
            <a:spLocks noChangeArrowheads="1"/>
          </p:cNvSpPr>
          <p:nvPr/>
        </p:nvSpPr>
        <p:spPr bwMode="auto">
          <a:xfrm>
            <a:off x="1116013" y="6524625"/>
            <a:ext cx="10890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b="1"/>
              <a:t>„Obstbau</a:t>
            </a:r>
            <a:r>
              <a:rPr lang="ja-JP" altLang="de-DE" sz="1400" b="1"/>
              <a:t>“</a:t>
            </a:r>
            <a:endParaRPr lang="de-DE" sz="1400" b="1"/>
          </a:p>
        </p:txBody>
      </p:sp>
      <p:sp>
        <p:nvSpPr>
          <p:cNvPr id="324611" name="Rectangle 5"/>
          <p:cNvSpPr>
            <a:spLocks noChangeArrowheads="1"/>
          </p:cNvSpPr>
          <p:nvPr/>
        </p:nvSpPr>
        <p:spPr bwMode="auto">
          <a:xfrm>
            <a:off x="22701" y="116632"/>
            <a:ext cx="1520160"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de-DE" sz="2000" b="1" dirty="0" err="1"/>
              <a:t>Wein</a:t>
            </a:r>
            <a:r>
              <a:rPr lang="de-DE" sz="2000" b="1" dirty="0" err="1">
                <a:solidFill>
                  <a:srgbClr val="C00000"/>
                </a:solidFill>
              </a:rPr>
              <a:t>Berge</a:t>
            </a:r>
            <a:endParaRPr lang="de-DE" sz="2000" b="1" dirty="0">
              <a:solidFill>
                <a:srgbClr val="C00000"/>
              </a:solidFill>
            </a:endParaRPr>
          </a:p>
        </p:txBody>
      </p:sp>
      <p:pic>
        <p:nvPicPr>
          <p:cNvPr id="3" name="Bild 2"/>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84678" y="980728"/>
            <a:ext cx="5449700" cy="4087275"/>
          </a:xfrm>
          <a:prstGeom prst="rect">
            <a:avLst/>
          </a:prstGeom>
        </p:spPr>
      </p:pic>
      <p:pic>
        <p:nvPicPr>
          <p:cNvPr id="4" name="Bild 3"/>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3563888" y="2888940"/>
            <a:ext cx="4572000" cy="3429000"/>
          </a:xfrm>
          <a:prstGeom prst="rect">
            <a:avLst/>
          </a:prstGeom>
        </p:spPr>
      </p:pic>
    </p:spTree>
    <p:extLst>
      <p:ext uri="{BB962C8B-B14F-4D97-AF65-F5344CB8AC3E}">
        <p14:creationId xmlns:p14="http://schemas.microsoft.com/office/powerpoint/2010/main" val="1517655489"/>
      </p:ext>
    </p:extLst>
  </p:cSld>
  <p:clrMapOvr>
    <a:masterClrMapping/>
  </p:clrMapOvr>
</p:sld>
</file>

<file path=ppt/theme/theme1.xml><?xml version="1.0" encoding="utf-8"?>
<a:theme xmlns:a="http://schemas.openxmlformats.org/drawingml/2006/main" name="Folienvorlage Grünconcept">
  <a:themeElements>
    <a:clrScheme name="Folienvorlage Grünconcep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Folienvorlage Grünconcept">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Folienvorlage Grünconcep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Folienvorlage Grünconcep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Folienvorlage Grünconcep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Folienvorlage Grünconcep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Folienvorlage Grünconcep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Folienvorlage Grünconcep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Folienvorlage Grünconcep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Folienvorlage Grünconcep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Folienvorlage Grünconcep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Folienvorlage Grünconcep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Folienvorlage Grünconcep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Folienvorlage Grünconcep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äsentation9" id="{1A27588F-2C55-EE4A-9EE0-D05220040B90}" vid="{4F2591D6-F4C3-814E-8297-260AF06415E3}"/>
    </a:ext>
  </a:extLst>
</a:theme>
</file>

<file path=ppt/theme/theme2.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Vorlage_LV</Template>
  <TotalTime>0</TotalTime>
  <Words>11490</Words>
  <Application>Microsoft Office PowerPoint</Application>
  <PresentationFormat>Bildschirmpräsentation (4:3)</PresentationFormat>
  <Paragraphs>2545</Paragraphs>
  <Slides>159</Slides>
  <Notes>154</Notes>
  <HiddenSlides>0</HiddenSlides>
  <MMClips>0</MMClips>
  <ScaleCrop>false</ScaleCrop>
  <HeadingPairs>
    <vt:vector size="6" baseType="variant">
      <vt:variant>
        <vt:lpstr>Verwendete Schriftarten</vt:lpstr>
      </vt:variant>
      <vt:variant>
        <vt:i4>1</vt:i4>
      </vt:variant>
      <vt:variant>
        <vt:lpstr>Design</vt:lpstr>
      </vt:variant>
      <vt:variant>
        <vt:i4>1</vt:i4>
      </vt:variant>
      <vt:variant>
        <vt:lpstr>Folientitel</vt:lpstr>
      </vt:variant>
      <vt:variant>
        <vt:i4>159</vt:i4>
      </vt:variant>
    </vt:vector>
  </HeadingPairs>
  <TitlesOfParts>
    <vt:vector size="161" baseType="lpstr">
      <vt:lpstr>Arial</vt:lpstr>
      <vt:lpstr>Folienvorlage Grünconcept</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Rechtliches und Informatives für die Fachberatung</dc:title>
  <dc:creator>Sven Wachtmann</dc:creator>
  <cp:lastModifiedBy>Fred Schenk</cp:lastModifiedBy>
  <cp:revision>277</cp:revision>
  <dcterms:created xsi:type="dcterms:W3CDTF">2017-09-09T12:36:06Z</dcterms:created>
  <dcterms:modified xsi:type="dcterms:W3CDTF">2022-10-26T14:13:48Z</dcterms:modified>
</cp:coreProperties>
</file>